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</p:sldIdLst>
  <p:sldSz cx="7772400" cy="10058400"/>
  <p:notesSz cx="7772400" cy="10058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3273" y="0"/>
            <a:ext cx="1259126" cy="100584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629195" cy="10058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1030" y="2723362"/>
            <a:ext cx="6130338" cy="782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718813" y="9376547"/>
            <a:ext cx="1500505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637017" y="9387055"/>
            <a:ext cx="293370" cy="19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iucnredlist.org/current-news" TargetMode="External"/><Relationship Id="rId3" Type="http://schemas.openxmlformats.org/officeDocument/2006/relationships/hyperlink" Target="http://cdn.intechopen.com/" TargetMode="External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ensus2011.co.in/scheduled-tribes.php" TargetMode="External"/><Relationship Id="rId3" Type="http://schemas.openxmlformats.org/officeDocument/2006/relationships/hyperlink" Target="http://www.thehansindia.com/posts/index/Hans/2017-03-15/Protecting-the-Tribal-Rights/286905" TargetMode="External"/><Relationship Id="rId4" Type="http://schemas.openxmlformats.org/officeDocument/2006/relationships/hyperlink" Target="http://www.google.co.in/" TargetMode="External"/><Relationship Id="rId5" Type="http://schemas.openxmlformats.org/officeDocument/2006/relationships/hyperlink" Target="http://www.exeter.ac.uk/undergraduate/degrees/envsci/fieldwork/" TargetMode="External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5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Relationship Id="rId3" Type="http://schemas.openxmlformats.org/officeDocument/2006/relationships/image" Target="../media/image6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4.jpg"/><Relationship Id="rId7" Type="http://schemas.openxmlformats.org/officeDocument/2006/relationships/image" Target="../media/image7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6" Type="http://schemas.openxmlformats.org/officeDocument/2006/relationships/image" Target="../media/image80.jpg"/><Relationship Id="rId7" Type="http://schemas.openxmlformats.org/officeDocument/2006/relationships/image" Target="../media/image81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Relationship Id="rId4" Type="http://schemas.openxmlformats.org/officeDocument/2006/relationships/image" Target="../media/image84.jpg"/><Relationship Id="rId5" Type="http://schemas.openxmlformats.org/officeDocument/2006/relationships/image" Target="../media/image85.jpg"/><Relationship Id="rId6" Type="http://schemas.openxmlformats.org/officeDocument/2006/relationships/image" Target="../media/image86.jpg"/><Relationship Id="rId7" Type="http://schemas.openxmlformats.org/officeDocument/2006/relationships/image" Target="../media/image87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5" Type="http://schemas.openxmlformats.org/officeDocument/2006/relationships/image" Target="../media/image91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Relationship Id="rId3" Type="http://schemas.openxmlformats.org/officeDocument/2006/relationships/hyperlink" Target="http://cdn.intechopen.com/" TargetMode="Externa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20"/>
              </a:spcBef>
            </a:pPr>
            <a:r>
              <a:rPr dirty="0" baseline="-1122" sz="7425" spc="-4252"/>
              <a:t>E</a:t>
            </a:r>
            <a:r>
              <a:rPr dirty="0" sz="4650" spc="-560">
                <a:solidFill>
                  <a:srgbClr val="0072BC"/>
                </a:solidFill>
              </a:rPr>
              <a:t>E</a:t>
            </a:r>
            <a:r>
              <a:rPr dirty="0" baseline="-1122" sz="7425" spc="-4537"/>
              <a:t>n</a:t>
            </a:r>
            <a:r>
              <a:rPr dirty="0" sz="4650" spc="-475">
                <a:solidFill>
                  <a:srgbClr val="0072BC"/>
                </a:solidFill>
              </a:rPr>
              <a:t>n</a:t>
            </a:r>
            <a:r>
              <a:rPr dirty="0" baseline="-1122" sz="7425" spc="-4147"/>
              <a:t>v</a:t>
            </a:r>
            <a:r>
              <a:rPr dirty="0" sz="4650" spc="-430">
                <a:solidFill>
                  <a:srgbClr val="0072BC"/>
                </a:solidFill>
              </a:rPr>
              <a:t>v</a:t>
            </a:r>
            <a:r>
              <a:rPr dirty="0" baseline="-1122" sz="7425" spc="-2070"/>
              <a:t>i</a:t>
            </a:r>
            <a:r>
              <a:rPr dirty="0" sz="4650" spc="-465">
                <a:solidFill>
                  <a:srgbClr val="0072BC"/>
                </a:solidFill>
              </a:rPr>
              <a:t>i</a:t>
            </a:r>
            <a:r>
              <a:rPr dirty="0" baseline="-1122" sz="7425" spc="-3082"/>
              <a:t>r</a:t>
            </a:r>
            <a:r>
              <a:rPr dirty="0" sz="4650" spc="-455">
                <a:solidFill>
                  <a:srgbClr val="0072BC"/>
                </a:solidFill>
              </a:rPr>
              <a:t>r</a:t>
            </a:r>
            <a:r>
              <a:rPr dirty="0" baseline="-1122" sz="7425" spc="-4582"/>
              <a:t>o</a:t>
            </a:r>
            <a:r>
              <a:rPr dirty="0" sz="4650" spc="-340">
                <a:solidFill>
                  <a:srgbClr val="0072BC"/>
                </a:solidFill>
              </a:rPr>
              <a:t>o</a:t>
            </a:r>
            <a:r>
              <a:rPr dirty="0" baseline="-1122" sz="7425" spc="-4792"/>
              <a:t>n</a:t>
            </a:r>
            <a:r>
              <a:rPr dirty="0" sz="4650" spc="-315">
                <a:solidFill>
                  <a:srgbClr val="0072BC"/>
                </a:solidFill>
              </a:rPr>
              <a:t>n</a:t>
            </a:r>
            <a:r>
              <a:rPr dirty="0" baseline="-1122" sz="7425" spc="-7230"/>
              <a:t>m</a:t>
            </a:r>
            <a:r>
              <a:rPr dirty="0" sz="4650" spc="-245">
                <a:solidFill>
                  <a:srgbClr val="0072BC"/>
                </a:solidFill>
              </a:rPr>
              <a:t>m</a:t>
            </a:r>
            <a:r>
              <a:rPr dirty="0" baseline="-1122" sz="7425" spc="-4620"/>
              <a:t>e</a:t>
            </a:r>
            <a:r>
              <a:rPr dirty="0" sz="4650" spc="-200">
                <a:solidFill>
                  <a:srgbClr val="0072BC"/>
                </a:solidFill>
              </a:rPr>
              <a:t>e</a:t>
            </a:r>
            <a:r>
              <a:rPr dirty="0" baseline="-1122" sz="7425" spc="-5025"/>
              <a:t>n</a:t>
            </a:r>
            <a:r>
              <a:rPr dirty="0" sz="4650" spc="-185">
                <a:solidFill>
                  <a:srgbClr val="0072BC"/>
                </a:solidFill>
              </a:rPr>
              <a:t>n</a:t>
            </a:r>
            <a:r>
              <a:rPr dirty="0" sz="4650" spc="-2110">
                <a:solidFill>
                  <a:srgbClr val="0072BC"/>
                </a:solidFill>
              </a:rPr>
              <a:t>t</a:t>
            </a:r>
            <a:r>
              <a:rPr dirty="0" baseline="-1122" sz="7425" spc="-382"/>
              <a:t>t</a:t>
            </a:r>
            <a:r>
              <a:rPr dirty="0" sz="4650" spc="-2940">
                <a:solidFill>
                  <a:srgbClr val="0072BC"/>
                </a:solidFill>
              </a:rPr>
              <a:t>a</a:t>
            </a:r>
            <a:r>
              <a:rPr dirty="0" baseline="-1122" sz="7425" spc="-412"/>
              <a:t>a</a:t>
            </a:r>
            <a:r>
              <a:rPr dirty="0" sz="4650" spc="-1495">
                <a:solidFill>
                  <a:srgbClr val="0072BC"/>
                </a:solidFill>
              </a:rPr>
              <a:t>l</a:t>
            </a:r>
            <a:r>
              <a:rPr dirty="0" baseline="-1122" sz="7425" spc="-277"/>
              <a:t>l</a:t>
            </a:r>
            <a:r>
              <a:rPr dirty="0" baseline="-1122" sz="7425" spc="-270"/>
              <a:t> </a:t>
            </a:r>
            <a:r>
              <a:rPr dirty="0" sz="4650" spc="-3035">
                <a:solidFill>
                  <a:srgbClr val="0072BC"/>
                </a:solidFill>
              </a:rPr>
              <a:t>S</a:t>
            </a:r>
            <a:r>
              <a:rPr dirty="0" baseline="-1122" sz="7425" spc="-644"/>
              <a:t>S</a:t>
            </a:r>
            <a:r>
              <a:rPr dirty="0" sz="4650" spc="-1960">
                <a:solidFill>
                  <a:srgbClr val="0072BC"/>
                </a:solidFill>
              </a:rPr>
              <a:t>t</a:t>
            </a:r>
            <a:r>
              <a:rPr dirty="0" baseline="-1122" sz="7425" spc="-719"/>
              <a:t>t</a:t>
            </a:r>
            <a:r>
              <a:rPr dirty="0" sz="4650" spc="-3030">
                <a:solidFill>
                  <a:srgbClr val="0072BC"/>
                </a:solidFill>
              </a:rPr>
              <a:t>u</a:t>
            </a:r>
            <a:r>
              <a:rPr dirty="0" baseline="-1122" sz="7425" spc="-697"/>
              <a:t>u</a:t>
            </a:r>
            <a:r>
              <a:rPr dirty="0" sz="4650" spc="-2955">
                <a:solidFill>
                  <a:srgbClr val="0072BC"/>
                </a:solidFill>
              </a:rPr>
              <a:t>d</a:t>
            </a:r>
            <a:r>
              <a:rPr dirty="0" baseline="-1122" sz="7425" spc="-727"/>
              <a:t>d</a:t>
            </a:r>
            <a:r>
              <a:rPr dirty="0" sz="4650" spc="-1315">
                <a:solidFill>
                  <a:srgbClr val="0072BC"/>
                </a:solidFill>
              </a:rPr>
              <a:t>i</a:t>
            </a:r>
            <a:r>
              <a:rPr dirty="0" baseline="-1122" sz="7425" spc="-877"/>
              <a:t>i</a:t>
            </a:r>
            <a:r>
              <a:rPr dirty="0" sz="4650" spc="-2735">
                <a:solidFill>
                  <a:srgbClr val="0072BC"/>
                </a:solidFill>
              </a:rPr>
              <a:t>e</a:t>
            </a:r>
            <a:r>
              <a:rPr dirty="0" baseline="-1122" sz="7425" spc="-794"/>
              <a:t>e</a:t>
            </a:r>
            <a:r>
              <a:rPr dirty="0" sz="4650" spc="-2265">
                <a:solidFill>
                  <a:srgbClr val="0072BC"/>
                </a:solidFill>
              </a:rPr>
              <a:t>s</a:t>
            </a:r>
            <a:r>
              <a:rPr dirty="0" baseline="-1122" sz="7425" spc="-330"/>
              <a:t>s</a:t>
            </a:r>
            <a:endParaRPr baseline="-1122" sz="7425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6961420"/>
            <a:ext cx="7772400" cy="2141855"/>
            <a:chOff x="0" y="6961420"/>
            <a:chExt cx="7772400" cy="2141855"/>
          </a:xfrm>
        </p:grpSpPr>
        <p:sp>
          <p:nvSpPr>
            <p:cNvPr id="4" name="object 4" descr=""/>
            <p:cNvSpPr/>
            <p:nvPr/>
          </p:nvSpPr>
          <p:spPr>
            <a:xfrm>
              <a:off x="0" y="7373148"/>
              <a:ext cx="7772400" cy="1715770"/>
            </a:xfrm>
            <a:custGeom>
              <a:avLst/>
              <a:gdLst/>
              <a:ahLst/>
              <a:cxnLst/>
              <a:rect l="l" t="t" r="r" b="b"/>
              <a:pathLst>
                <a:path w="7772400" h="1715770">
                  <a:moveTo>
                    <a:pt x="7772400" y="0"/>
                  </a:moveTo>
                  <a:lnTo>
                    <a:pt x="0" y="0"/>
                  </a:lnTo>
                  <a:lnTo>
                    <a:pt x="0" y="1715151"/>
                  </a:lnTo>
                  <a:lnTo>
                    <a:pt x="7772400" y="1715151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45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7352017"/>
              <a:ext cx="7772400" cy="1751330"/>
            </a:xfrm>
            <a:custGeom>
              <a:avLst/>
              <a:gdLst/>
              <a:ahLst/>
              <a:cxnLst/>
              <a:rect l="l" t="t" r="r" b="b"/>
              <a:pathLst>
                <a:path w="7772400" h="1751329">
                  <a:moveTo>
                    <a:pt x="7772400" y="1729892"/>
                  </a:moveTo>
                  <a:lnTo>
                    <a:pt x="0" y="1729892"/>
                  </a:lnTo>
                  <a:lnTo>
                    <a:pt x="0" y="1751037"/>
                  </a:lnTo>
                  <a:lnTo>
                    <a:pt x="7772400" y="1751037"/>
                  </a:lnTo>
                  <a:lnTo>
                    <a:pt x="7772400" y="1729892"/>
                  </a:lnTo>
                  <a:close/>
                </a:path>
                <a:path w="7772400" h="1751329">
                  <a:moveTo>
                    <a:pt x="7772400" y="0"/>
                  </a:moveTo>
                  <a:lnTo>
                    <a:pt x="0" y="0"/>
                  </a:lnTo>
                  <a:lnTo>
                    <a:pt x="0" y="21158"/>
                  </a:lnTo>
                  <a:lnTo>
                    <a:pt x="7772400" y="2115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6135" y="6961420"/>
              <a:ext cx="1800001" cy="2086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75" y="423167"/>
            <a:ext cx="6337300" cy="3137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50">
                <a:latin typeface="Georgia"/>
                <a:cs typeface="Georgia"/>
              </a:rPr>
              <a:t>1: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Introduction</a:t>
            </a:r>
            <a:r>
              <a:rPr dirty="0" sz="1300" spc="-20">
                <a:latin typeface="Georgia"/>
                <a:cs typeface="Georgia"/>
              </a:rPr>
              <a:t> </a:t>
            </a:r>
            <a:r>
              <a:rPr dirty="0" sz="1300">
                <a:latin typeface="Georgia"/>
                <a:cs typeface="Georgia"/>
              </a:rPr>
              <a:t>to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Environment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Studies</a:t>
            </a:r>
            <a:endParaRPr sz="13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goal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sustainable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(SD)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long-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stability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economy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environment;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achievable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integration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acknowledgement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economic, </a:t>
            </a:r>
            <a:r>
              <a:rPr dirty="0" sz="1200" spc="-25">
                <a:latin typeface="Times New Roman"/>
                <a:cs typeface="Times New Roman"/>
              </a:rPr>
              <a:t>environmental,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social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concerns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throughout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decision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making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key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principle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sustainable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underlying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others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integration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environmental,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social,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concerns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aspects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decision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making.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principles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framework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integrated decision</a:t>
            </a:r>
            <a:r>
              <a:rPr dirty="0" sz="1200" spc="-30">
                <a:latin typeface="Times New Roman"/>
                <a:cs typeface="Times New Roman"/>
              </a:rPr>
              <a:t> making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(Dernbach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C.,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2003;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Stoddart,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2011).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deeply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fixed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integration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distinguishes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sustainability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policy. </a:t>
            </a:r>
            <a:r>
              <a:rPr dirty="0" sz="1200" spc="-25">
                <a:latin typeface="Times New Roman"/>
                <a:cs typeface="Times New Roman"/>
              </a:rPr>
              <a:t>Institutionally,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government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organizations</a:t>
            </a:r>
            <a:r>
              <a:rPr dirty="0" sz="1200">
                <a:latin typeface="Times New Roman"/>
                <a:cs typeface="Times New Roman"/>
              </a:rPr>
              <a:t> 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typically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organized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sectoral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ministries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departments.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fairly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well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until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system </a:t>
            </a:r>
            <a:r>
              <a:rPr dirty="0" sz="1200" spc="-10">
                <a:latin typeface="Times New Roman"/>
                <a:cs typeface="Times New Roman"/>
              </a:rPr>
              <a:t>encounters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something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very</a:t>
            </a:r>
            <a:r>
              <a:rPr dirty="0" sz="1200" spc="-20">
                <a:latin typeface="Times New Roman"/>
                <a:cs typeface="Times New Roman"/>
              </a:rPr>
              <a:t> comprehensive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highly</a:t>
            </a:r>
            <a:r>
              <a:rPr dirty="0" sz="1200" spc="-20">
                <a:latin typeface="Times New Roman"/>
                <a:cs typeface="Times New Roman"/>
              </a:rPr>
              <a:t> integrated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nature,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sustainable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practice,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sustainable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requires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integration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economic,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social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objectives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across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sectors,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territories,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generations.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Therefore, sustainable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requires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elimination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fragmentation;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social,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economic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concerns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integrated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throughout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decision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towards </a:t>
            </a:r>
            <a:r>
              <a:rPr dirty="0" sz="1200" spc="-20">
                <a:latin typeface="Times New Roman"/>
                <a:cs typeface="Times New Roman"/>
              </a:rPr>
              <a:t>development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truly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sustainable.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95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0" y="423167"/>
            <a:ext cx="6337935" cy="8674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delayed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types: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665" algn="l"/>
              </a:tabLst>
            </a:pPr>
            <a:r>
              <a:rPr dirty="0" sz="1200" spc="-35">
                <a:latin typeface="Times New Roman"/>
                <a:cs typeface="Times New Roman"/>
              </a:rPr>
              <a:t>Somatic</a:t>
            </a:r>
            <a:r>
              <a:rPr dirty="0" sz="1200" spc="-10">
                <a:latin typeface="Times New Roman"/>
                <a:cs typeface="Times New Roman"/>
              </a:rPr>
              <a:t> effects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Genetic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somatic</a:t>
            </a:r>
            <a:r>
              <a:rPr dirty="0" sz="1200" spc="-20">
                <a:latin typeface="Times New Roman"/>
                <a:cs typeface="Times New Roman"/>
              </a:rPr>
              <a:t> effects</a:t>
            </a:r>
            <a:r>
              <a:rPr dirty="0" sz="1200" spc="-25">
                <a:latin typeface="Times New Roman"/>
                <a:cs typeface="Times New Roman"/>
              </a:rPr>
              <a:t> lead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shortening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life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span,</a:t>
            </a:r>
            <a:r>
              <a:rPr dirty="0" sz="1200" spc="-20">
                <a:latin typeface="Times New Roman"/>
                <a:cs typeface="Times New Roman"/>
              </a:rPr>
              <a:t> loss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hair, cancer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cataracts.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studies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Nagasaki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Hiroshima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revealed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50%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cancers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thyroid,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30%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cancers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%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cancers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harmful</a:t>
            </a:r>
            <a:r>
              <a:rPr dirty="0" sz="1200" spc="-25">
                <a:latin typeface="Times New Roman"/>
                <a:cs typeface="Times New Roman"/>
              </a:rPr>
              <a:t> radiation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genetic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mutations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chromosomal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aberrations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</a:t>
            </a:r>
            <a:r>
              <a:rPr dirty="0" sz="1200" spc="-20">
                <a:latin typeface="Times New Roman"/>
                <a:cs typeface="Times New Roman"/>
              </a:rPr>
              <a:t>carried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subsequent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generations.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death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embryo,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neonatal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death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birth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offsprings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 </a:t>
            </a:r>
            <a:r>
              <a:rPr dirty="0" sz="1200" spc="-30">
                <a:latin typeface="Times New Roman"/>
                <a:cs typeface="Times New Roman"/>
              </a:rPr>
              <a:t>abnormalities.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Abnormalities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</a:t>
            </a:r>
            <a:r>
              <a:rPr dirty="0" sz="1200">
                <a:latin typeface="Times New Roman"/>
                <a:cs typeface="Times New Roman"/>
              </a:rPr>
              <a:t> death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individual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30">
                <a:latin typeface="Times New Roman"/>
                <a:cs typeface="Times New Roman"/>
              </a:rPr>
              <a:t> stage.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Many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mutations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recessive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show-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subsequent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generations.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levels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ionizing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radiations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entire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 spc="-20">
                <a:latin typeface="Times New Roman"/>
                <a:cs typeface="Times New Roman"/>
              </a:rPr>
              <a:t>life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evolved.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exposure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doses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(400-</a:t>
            </a:r>
            <a:r>
              <a:rPr dirty="0" sz="1200">
                <a:latin typeface="Times New Roman"/>
                <a:cs typeface="Times New Roman"/>
              </a:rPr>
              <a:t>500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rads)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bone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marrow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affected,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cells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reduced,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resistance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fighting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capacity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reduced,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fails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irradiated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person </a:t>
            </a:r>
            <a:r>
              <a:rPr dirty="0" sz="1200">
                <a:latin typeface="Times New Roman"/>
                <a:cs typeface="Times New Roman"/>
              </a:rPr>
              <a:t>dies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infection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bleeding.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(10000</a:t>
            </a:r>
            <a:r>
              <a:rPr dirty="0" sz="1200" spc="-10">
                <a:latin typeface="Times New Roman"/>
                <a:cs typeface="Times New Roman"/>
              </a:rPr>
              <a:t> rads) </a:t>
            </a:r>
            <a:r>
              <a:rPr dirty="0" sz="1200" spc="-30">
                <a:latin typeface="Times New Roman"/>
                <a:cs typeface="Times New Roman"/>
              </a:rPr>
              <a:t>kill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damaging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tissues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heart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brain.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workers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handling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radioactive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slow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steady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irradiations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 </a:t>
            </a:r>
            <a:r>
              <a:rPr dirty="0" sz="1200" spc="-25">
                <a:latin typeface="Times New Roman"/>
                <a:cs typeface="Times New Roman"/>
              </a:rPr>
              <a:t>cancers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type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slowly.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200" i="1">
                <a:latin typeface="Cambria"/>
                <a:cs typeface="Cambria"/>
              </a:rPr>
              <a:t>Radiation</a:t>
            </a:r>
            <a:r>
              <a:rPr dirty="0" sz="1200" spc="254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Hazards</a:t>
            </a:r>
            <a:endParaRPr sz="1200">
              <a:latin typeface="Cambria"/>
              <a:cs typeface="Cambria"/>
            </a:endParaRPr>
          </a:p>
          <a:p>
            <a:pPr algn="just" marL="12700" marR="5715" indent="457200">
              <a:lnSpc>
                <a:spcPct val="107500"/>
              </a:lnSpc>
              <a:spcBef>
                <a:spcPts val="35"/>
              </a:spcBef>
            </a:pP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radioactive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risk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radiation absorption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harmful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nuclear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weapon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testing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poses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greatest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contributor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increasing</a:t>
            </a:r>
            <a:r>
              <a:rPr dirty="0" sz="1200" spc="-25">
                <a:latin typeface="Times New Roman"/>
                <a:cs typeface="Times New Roman"/>
              </a:rPr>
              <a:t> the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background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radiation.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Nuclear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explosion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course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appearance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large</a:t>
            </a:r>
            <a:r>
              <a:rPr dirty="0" sz="1200" spc="-10">
                <a:latin typeface="Times New Roman"/>
                <a:cs typeface="Times New Roman"/>
              </a:rPr>
              <a:t> neutron </a:t>
            </a:r>
            <a:r>
              <a:rPr dirty="0" sz="1200">
                <a:latin typeface="Times New Roman"/>
                <a:cs typeface="Times New Roman"/>
              </a:rPr>
              <a:t>flux</a:t>
            </a:r>
            <a:r>
              <a:rPr dirty="0" sz="1200" spc="-10">
                <a:latin typeface="Times New Roman"/>
                <a:cs typeface="Times New Roman"/>
              </a:rPr>
              <a:t> 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surrounding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residence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about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years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stratosphere.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radiations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immediate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fall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near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test </a:t>
            </a:r>
            <a:r>
              <a:rPr dirty="0" sz="1200">
                <a:latin typeface="Times New Roman"/>
                <a:cs typeface="Times New Roman"/>
              </a:rPr>
              <a:t>site.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Contaminatio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stratospheric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fallout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mainly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precipitation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amounting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90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percent.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effects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spread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ocean </a:t>
            </a:r>
            <a:r>
              <a:rPr dirty="0" sz="1200" spc="-10">
                <a:latin typeface="Times New Roman"/>
                <a:cs typeface="Times New Roman"/>
              </a:rPr>
              <a:t>currents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approximating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450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2000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range.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nuclear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 plants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located,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designed,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constructed</a:t>
            </a:r>
            <a:r>
              <a:rPr dirty="0" sz="1200">
                <a:latin typeface="Times New Roman"/>
                <a:cs typeface="Times New Roman"/>
              </a:rPr>
              <a:t> and operated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conform 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stringent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safety standards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ensure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risk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limited.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However,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certain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risk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always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involved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every </a:t>
            </a:r>
            <a:r>
              <a:rPr dirty="0" sz="1200" spc="-30">
                <a:latin typeface="Times New Roman"/>
                <a:cs typeface="Times New Roman"/>
              </a:rPr>
              <a:t>stage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nuclear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generation </a:t>
            </a:r>
            <a:r>
              <a:rPr dirty="0" sz="1200" spc="-20">
                <a:latin typeface="Times New Roman"/>
                <a:cs typeface="Times New Roman"/>
              </a:rPr>
              <a:t>right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mining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disposal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nuclear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effluents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 </a:t>
            </a:r>
            <a:r>
              <a:rPr dirty="0" sz="1200" spc="-20">
                <a:latin typeface="Times New Roman"/>
                <a:cs typeface="Times New Roman"/>
              </a:rPr>
              <a:t>mining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refining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ores</a:t>
            </a:r>
            <a:r>
              <a:rPr dirty="0" sz="1200" spc="-10">
                <a:latin typeface="Times New Roman"/>
                <a:cs typeface="Times New Roman"/>
              </a:rPr>
              <a:t> contain</a:t>
            </a:r>
            <a:r>
              <a:rPr dirty="0" sz="1200">
                <a:latin typeface="Times New Roman"/>
                <a:cs typeface="Times New Roman"/>
              </a:rPr>
              <a:t> a </a:t>
            </a:r>
            <a:r>
              <a:rPr dirty="0" sz="1200" spc="-30">
                <a:latin typeface="Times New Roman"/>
                <a:cs typeface="Times New Roman"/>
              </a:rPr>
              <a:t>small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percentage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materials 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harmful.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Washing,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refining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fuel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involves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small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percentage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leakage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does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transportation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reprocessing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spent</a:t>
            </a:r>
            <a:r>
              <a:rPr dirty="0" sz="1200" spc="-25">
                <a:latin typeface="Times New Roman"/>
                <a:cs typeface="Times New Roman"/>
              </a:rPr>
              <a:t> fuel.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disposal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5">
                <a:latin typeface="Times New Roman"/>
                <a:cs typeface="Times New Roman"/>
              </a:rPr>
              <a:t> of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Although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strict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precautions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taken,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chances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leakage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still</a:t>
            </a:r>
            <a:r>
              <a:rPr dirty="0" sz="1200" spc="-20">
                <a:latin typeface="Times New Roman"/>
                <a:cs typeface="Times New Roman"/>
              </a:rPr>
              <a:t> remain.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leakage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involve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radioactive</a:t>
            </a:r>
            <a:r>
              <a:rPr dirty="0" sz="1200">
                <a:latin typeface="Times New Roman"/>
                <a:cs typeface="Times New Roman"/>
              </a:rPr>
              <a:t> tracer,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coolants,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nuclear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ships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accidents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occur. </a:t>
            </a:r>
            <a:r>
              <a:rPr dirty="0" sz="1200" spc="-55">
                <a:latin typeface="Times New Roman"/>
                <a:cs typeface="Times New Roman"/>
              </a:rPr>
              <a:t>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multiply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radiation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hazards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Control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radiation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damage.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available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check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prevent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its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impact,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follows:</a:t>
            </a:r>
            <a:endParaRPr sz="1200">
              <a:latin typeface="Times New Roman"/>
              <a:cs typeface="Times New Roman"/>
            </a:endParaRPr>
          </a:p>
          <a:p>
            <a:pPr marL="241300" marR="6350" indent="-22923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1)</a:t>
            </a:r>
            <a:r>
              <a:rPr dirty="0" sz="1200" spc="459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Leakages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reactors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stopped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</a:t>
            </a:r>
            <a:r>
              <a:rPr dirty="0" sz="1200" spc="-10">
                <a:latin typeface="Times New Roman"/>
                <a:cs typeface="Times New Roman"/>
              </a:rPr>
              <a:t>detected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safety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measures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strengthened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avoid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nuclear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disaster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9" y="423167"/>
            <a:ext cx="6337300" cy="8691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240665" indent="-227965">
              <a:lnSpc>
                <a:spcPct val="100000"/>
              </a:lnSpc>
              <a:spcBef>
                <a:spcPts val="1325"/>
              </a:spcBef>
              <a:buAutoNum type="arabicParenR" startAt="2"/>
              <a:tabLst>
                <a:tab pos="240665" algn="l"/>
              </a:tabLst>
            </a:pPr>
            <a:r>
              <a:rPr dirty="0" sz="1200" spc="-35">
                <a:latin typeface="Times New Roman"/>
                <a:cs typeface="Times New Roman"/>
              </a:rPr>
              <a:t>Careless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handling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uranium</a:t>
            </a:r>
            <a:r>
              <a:rPr dirty="0" sz="1200" spc="-20">
                <a:latin typeface="Times New Roman"/>
                <a:cs typeface="Times New Roman"/>
              </a:rPr>
              <a:t> rich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minimized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AutoNum type="arabicParenR" startAt="2"/>
              <a:tabLst>
                <a:tab pos="240665" algn="l"/>
              </a:tabLst>
            </a:pPr>
            <a:r>
              <a:rPr dirty="0" sz="1200" spc="-45">
                <a:latin typeface="Times New Roman"/>
                <a:cs typeface="Times New Roman"/>
              </a:rPr>
              <a:t>Safety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measures </a:t>
            </a:r>
            <a:r>
              <a:rPr dirty="0" sz="1200" spc="-35">
                <a:latin typeface="Times New Roman"/>
                <a:cs typeface="Times New Roman"/>
              </a:rPr>
              <a:t>strictly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enforced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workers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arenR" startAt="2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disposal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safe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affective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arabicParenR" startAt="2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regular </a:t>
            </a:r>
            <a:r>
              <a:rPr dirty="0" sz="1200" spc="-20">
                <a:latin typeface="Times New Roman"/>
                <a:cs typeface="Times New Roman"/>
              </a:rPr>
              <a:t>monitoring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risk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AutoNum type="arabicParenR" startAt="2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Appropriate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steps </a:t>
            </a:r>
            <a:r>
              <a:rPr dirty="0" sz="1200">
                <a:latin typeface="Times New Roman"/>
                <a:cs typeface="Times New Roman"/>
              </a:rPr>
              <a:t>to be </a:t>
            </a:r>
            <a:r>
              <a:rPr dirty="0" sz="1200" spc="-20">
                <a:latin typeface="Times New Roman"/>
                <a:cs typeface="Times New Roman"/>
              </a:rPr>
              <a:t>taken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35">
                <a:latin typeface="Times New Roman"/>
                <a:cs typeface="Times New Roman"/>
              </a:rPr>
              <a:t>minimize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occupational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exposure.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Times New Roman"/>
              <a:buAutoNum type="arabicParenR" startAt="2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Nuclear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Waste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Disposal: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Precautions</a:t>
            </a:r>
            <a:endParaRPr sz="1200">
              <a:latin typeface="Cambria"/>
              <a:cs typeface="Cambria"/>
            </a:endParaRPr>
          </a:p>
          <a:p>
            <a:pPr algn="just" marL="12700" marR="5080" indent="514984">
              <a:lnSpc>
                <a:spcPct val="107700"/>
              </a:lnSpc>
              <a:spcBef>
                <a:spcPts val="30"/>
              </a:spcBef>
            </a:pPr>
            <a:r>
              <a:rPr dirty="0" sz="1200" spc="-35">
                <a:latin typeface="Times New Roman"/>
                <a:cs typeface="Times New Roman"/>
              </a:rPr>
              <a:t>Since</a:t>
            </a:r>
            <a:r>
              <a:rPr dirty="0" sz="1200" spc="-25">
                <a:latin typeface="Times New Roman"/>
                <a:cs typeface="Times New Roman"/>
              </a:rPr>
              <a:t> nuclear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extremely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dangerous,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strictly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disposed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5">
                <a:latin typeface="Times New Roman"/>
                <a:cs typeface="Times New Roman"/>
              </a:rPr>
              <a:t> the </a:t>
            </a:r>
            <a:r>
              <a:rPr dirty="0" sz="1200" spc="-20">
                <a:latin typeface="Times New Roman"/>
                <a:cs typeface="Times New Roman"/>
              </a:rPr>
              <a:t>safety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norms. The</a:t>
            </a:r>
            <a:r>
              <a:rPr dirty="0" sz="1200" spc="-10">
                <a:latin typeface="Times New Roman"/>
                <a:cs typeface="Times New Roman"/>
              </a:rPr>
              <a:t> nuclear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</a:t>
            </a:r>
            <a:r>
              <a:rPr dirty="0" sz="1200" spc="-10">
                <a:latin typeface="Times New Roman"/>
                <a:cs typeface="Times New Roman"/>
              </a:rPr>
              <a:t> viz.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medium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</a:t>
            </a:r>
            <a:r>
              <a:rPr dirty="0" sz="1200" spc="-10">
                <a:latin typeface="Times New Roman"/>
                <a:cs typeface="Times New Roman"/>
              </a:rPr>
              <a:t> wastes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-10">
                <a:latin typeface="Times New Roman"/>
                <a:cs typeface="Times New Roman"/>
              </a:rPr>
              <a:t> level </a:t>
            </a:r>
            <a:r>
              <a:rPr dirty="0" sz="1200">
                <a:latin typeface="Times New Roman"/>
                <a:cs typeface="Times New Roman"/>
              </a:rPr>
              <a:t>wastes.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spent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nuclear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fuel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radioactivity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very </a:t>
            </a:r>
            <a:r>
              <a:rPr dirty="0" sz="1200" spc="-10">
                <a:latin typeface="Times New Roman"/>
                <a:cs typeface="Times New Roman"/>
              </a:rPr>
              <a:t>dangerous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25">
                <a:latin typeface="Times New Roman"/>
                <a:cs typeface="Times New Roman"/>
              </a:rPr>
              <a:t>release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biosphere.</a:t>
            </a:r>
            <a:r>
              <a:rPr dirty="0" sz="1200">
                <a:latin typeface="Times New Roman"/>
                <a:cs typeface="Times New Roman"/>
              </a:rPr>
              <a:t> They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converted</a:t>
            </a:r>
            <a:r>
              <a:rPr dirty="0" sz="1200">
                <a:latin typeface="Times New Roman"/>
                <a:cs typeface="Times New Roman"/>
              </a:rPr>
              <a:t> into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inert </a:t>
            </a:r>
            <a:r>
              <a:rPr dirty="0" sz="1200" spc="-10">
                <a:latin typeface="Times New Roman"/>
                <a:cs typeface="Times New Roman"/>
              </a:rPr>
              <a:t>solids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(ceramics)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buried deep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earth.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Medium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e.g.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reactor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components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solidified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mixed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concrete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steel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drums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buried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trenches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below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concrete</a:t>
            </a:r>
            <a:r>
              <a:rPr dirty="0" sz="1200" spc="-20">
                <a:latin typeface="Times New Roman"/>
                <a:cs typeface="Times New Roman"/>
              </a:rPr>
              <a:t> chambers.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wastes, </a:t>
            </a:r>
            <a:r>
              <a:rPr dirty="0" sz="1200" spc="-25">
                <a:latin typeface="Times New Roman"/>
                <a:cs typeface="Times New Roman"/>
              </a:rPr>
              <a:t>e.g. </a:t>
            </a:r>
            <a:r>
              <a:rPr dirty="0" sz="1200" spc="-10">
                <a:latin typeface="Times New Roman"/>
                <a:cs typeface="Times New Roman"/>
              </a:rPr>
              <a:t>solids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liquids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contaminated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traces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radioactivity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disposal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steel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drums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concrete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lines trenches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designated</a:t>
            </a:r>
            <a:r>
              <a:rPr dirty="0" sz="1200" spc="-35">
                <a:latin typeface="Times New Roman"/>
                <a:cs typeface="Times New Roman"/>
              </a:rPr>
              <a:t> areas.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India,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waste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immobilization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operated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Tarapore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since </a:t>
            </a:r>
            <a:r>
              <a:rPr dirty="0" sz="1200" spc="-10">
                <a:latin typeface="Times New Roman"/>
                <a:cs typeface="Times New Roman"/>
              </a:rPr>
              <a:t>1958.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essential</a:t>
            </a:r>
            <a:r>
              <a:rPr dirty="0" sz="1200" spc="-20">
                <a:latin typeface="Times New Roman"/>
                <a:cs typeface="Times New Roman"/>
              </a:rPr>
              <a:t> precaution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taken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disposal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site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minimize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hazards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 </a:t>
            </a:r>
            <a:r>
              <a:rPr dirty="0" sz="1200" spc="-10">
                <a:latin typeface="Times New Roman"/>
                <a:cs typeface="Times New Roman"/>
              </a:rPr>
              <a:t>include: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Monitoring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ambient </a:t>
            </a:r>
            <a:r>
              <a:rPr dirty="0" sz="1200" spc="-40">
                <a:latin typeface="Times New Roman"/>
                <a:cs typeface="Times New Roman"/>
              </a:rPr>
              <a:t>radioactivity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disposal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Prevention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erosion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disposal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Prevention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drilling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Long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monitoring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leakages,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any,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chance.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80"/>
              </a:spcBef>
              <a:buFont typeface="Times New Roman"/>
              <a:buAutoNum type="arabicParenR"/>
            </a:pPr>
            <a:endParaRPr sz="1200">
              <a:latin typeface="Times New Roman"/>
              <a:cs typeface="Times New Roman"/>
            </a:endParaRPr>
          </a:p>
          <a:p>
            <a:pPr marL="12700" marR="4668520">
              <a:lnSpc>
                <a:spcPct val="107500"/>
              </a:lnSpc>
            </a:pPr>
            <a:r>
              <a:rPr dirty="0" sz="1200" spc="-30">
                <a:latin typeface="Georgia"/>
                <a:cs typeface="Georgia"/>
              </a:rPr>
              <a:t>Solid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Waste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Management </a:t>
            </a:r>
            <a:r>
              <a:rPr dirty="0" sz="1200" spc="-10">
                <a:latin typeface="Georgia"/>
                <a:cs typeface="Georgia"/>
              </a:rPr>
              <a:t>Introduction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 spc="-50">
                <a:latin typeface="Times New Roman"/>
                <a:cs typeface="Times New Roman"/>
              </a:rPr>
              <a:t>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solid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semi-</a:t>
            </a:r>
            <a:r>
              <a:rPr dirty="0" sz="1200" spc="-25">
                <a:latin typeface="Times New Roman"/>
                <a:cs typeface="Times New Roman"/>
              </a:rPr>
              <a:t>solid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arising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anthropogenic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activities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termed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‘Solid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Wastes’.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Any </a:t>
            </a:r>
            <a:r>
              <a:rPr dirty="0" sz="1200">
                <a:latin typeface="Times New Roman"/>
                <a:cs typeface="Times New Roman"/>
              </a:rPr>
              <a:t>unwanted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discarded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material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residential,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agricultural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activities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problem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environmental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termed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‘solid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waste’.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garbage,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demolition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materials, </a:t>
            </a:r>
            <a:r>
              <a:rPr dirty="0" sz="1200" spc="-20">
                <a:latin typeface="Times New Roman"/>
                <a:cs typeface="Times New Roman"/>
              </a:rPr>
              <a:t>dead,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decaying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animals, </a:t>
            </a:r>
            <a:r>
              <a:rPr dirty="0" sz="1200" spc="-10">
                <a:latin typeface="Times New Roman"/>
                <a:cs typeface="Times New Roman"/>
              </a:rPr>
              <a:t>rubbish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quantity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mainly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standards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living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daily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festivals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seasons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“garbage”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solid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consists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putrescible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organic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fruit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vegetables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peelings,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handling, preparation </a:t>
            </a:r>
            <a:r>
              <a:rPr dirty="0" sz="1200" spc="-25">
                <a:latin typeface="Times New Roman"/>
                <a:cs typeface="Times New Roman"/>
              </a:rPr>
              <a:t>eating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“Rubbish”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combustible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combustible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solid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wastes.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non- </a:t>
            </a:r>
            <a:r>
              <a:rPr dirty="0" sz="1200" spc="-25">
                <a:latin typeface="Times New Roman"/>
                <a:cs typeface="Times New Roman"/>
              </a:rPr>
              <a:t>combustible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rubbish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consists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glass,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cans, </a:t>
            </a:r>
            <a:r>
              <a:rPr dirty="0" sz="1200" spc="-30">
                <a:latin typeface="Times New Roman"/>
                <a:cs typeface="Times New Roman"/>
              </a:rPr>
              <a:t>metals,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generally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types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solid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wastes:</a:t>
            </a:r>
            <a:endParaRPr sz="1200">
              <a:latin typeface="Times New Roman"/>
              <a:cs typeface="Times New Roman"/>
            </a:endParaRPr>
          </a:p>
          <a:p>
            <a:pPr lvl="2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40">
                <a:latin typeface="Times New Roman"/>
                <a:cs typeface="Times New Roman"/>
              </a:rPr>
              <a:t>Municipal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</a:t>
            </a:r>
            <a:endParaRPr sz="1200">
              <a:latin typeface="Times New Roman"/>
              <a:cs typeface="Times New Roman"/>
            </a:endParaRPr>
          </a:p>
          <a:p>
            <a:pPr lvl="2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Industrial </a:t>
            </a:r>
            <a:r>
              <a:rPr dirty="0" sz="1200" spc="-10">
                <a:latin typeface="Times New Roman"/>
                <a:cs typeface="Times New Roman"/>
              </a:rPr>
              <a:t>wastes</a:t>
            </a:r>
            <a:endParaRPr sz="1200">
              <a:latin typeface="Times New Roman"/>
              <a:cs typeface="Times New Roman"/>
            </a:endParaRPr>
          </a:p>
          <a:p>
            <a:pPr lvl="2"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Hazardous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67005" indent="-1543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67005" algn="l"/>
              </a:tabLst>
            </a:pPr>
            <a:r>
              <a:rPr dirty="0" sz="1200" i="1">
                <a:latin typeface="Cambria"/>
                <a:cs typeface="Cambria"/>
              </a:rPr>
              <a:t>Municipal</a:t>
            </a:r>
            <a:r>
              <a:rPr dirty="0" sz="1200" spc="17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Solid</a:t>
            </a:r>
            <a:r>
              <a:rPr dirty="0" sz="1200" spc="18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Wastes</a:t>
            </a:r>
            <a:endParaRPr sz="1200">
              <a:latin typeface="Cambria"/>
              <a:cs typeface="Cambr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originates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daily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household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activities,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public</a:t>
            </a:r>
            <a:r>
              <a:rPr dirty="0" sz="1200" spc="-20">
                <a:latin typeface="Times New Roman"/>
                <a:cs typeface="Times New Roman"/>
              </a:rPr>
              <a:t> places,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markets,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institutions,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street </a:t>
            </a:r>
            <a:r>
              <a:rPr dirty="0" sz="1200" spc="-20">
                <a:latin typeface="Times New Roman"/>
                <a:cs typeface="Times New Roman"/>
              </a:rPr>
              <a:t>sweepings,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consists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everyday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items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as-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packaging,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furniture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clothing, </a:t>
            </a:r>
            <a:r>
              <a:rPr dirty="0" sz="1200">
                <a:latin typeface="Times New Roman"/>
                <a:cs typeface="Times New Roman"/>
              </a:rPr>
              <a:t>bottles,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scraps,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paints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boxes,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batteries,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items,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discarded </a:t>
            </a:r>
            <a:r>
              <a:rPr dirty="0" sz="1200" spc="-25">
                <a:latin typeface="Times New Roman"/>
                <a:cs typeface="Times New Roman"/>
              </a:rPr>
              <a:t>electronic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broken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form. 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municipal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solid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residential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complexes,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97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9" y="423167"/>
            <a:ext cx="6336665" cy="19551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500"/>
              </a:lnSpc>
              <a:spcBef>
                <a:spcPts val="1215"/>
              </a:spcBef>
            </a:pPr>
            <a:r>
              <a:rPr dirty="0" sz="1200" spc="-30">
                <a:latin typeface="Times New Roman"/>
                <a:cs typeface="Times New Roman"/>
              </a:rPr>
              <a:t>commercial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0">
                <a:latin typeface="Times New Roman"/>
                <a:cs typeface="Times New Roman"/>
              </a:rPr>
              <a:t> markets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characteristics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municipal </a:t>
            </a:r>
            <a:r>
              <a:rPr dirty="0" sz="1200" spc="-25">
                <a:latin typeface="Times New Roman"/>
                <a:cs typeface="Times New Roman"/>
              </a:rPr>
              <a:t>solid 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given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Table 5.10.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municipal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acquired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alarming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dimensions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specially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last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decade.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earlier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days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hardly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considered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issue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concern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 </a:t>
            </a:r>
            <a:r>
              <a:rPr dirty="0" sz="1200">
                <a:latin typeface="Times New Roman"/>
                <a:cs typeface="Times New Roman"/>
              </a:rPr>
              <a:t>proportions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were low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disposed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easily.</a:t>
            </a:r>
            <a:r>
              <a:rPr dirty="0" sz="1200" spc="-20">
                <a:latin typeface="Times New Roman"/>
                <a:cs typeface="Times New Roman"/>
              </a:rPr>
              <a:t> However,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changing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life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styles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worsened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today.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75">
                <a:latin typeface="Georgia"/>
                <a:cs typeface="Georgia"/>
              </a:rPr>
              <a:t>5.10: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Physico-</a:t>
            </a:r>
            <a:r>
              <a:rPr dirty="0" sz="1200" spc="-20">
                <a:latin typeface="Georgia"/>
                <a:cs typeface="Georgia"/>
              </a:rPr>
              <a:t>Chemical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Characteristics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Municipal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Solid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Wastes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563623" y="2403351"/>
          <a:ext cx="4723130" cy="1379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9320"/>
                <a:gridCol w="2461260"/>
              </a:tblGrid>
              <a:tr h="177800">
                <a:tc>
                  <a:txBody>
                    <a:bodyPr/>
                    <a:lstStyle/>
                    <a:p>
                      <a:pPr marL="528320">
                        <a:lnSpc>
                          <a:spcPts val="129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Item/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Component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ts val="129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%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on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Wet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Weight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Basis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355">
                <a:tc>
                  <a:txBody>
                    <a:bodyPr/>
                    <a:lstStyle/>
                    <a:p>
                      <a:pPr marL="66865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Paper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34060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5.78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68655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Metals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43585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1.90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68655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Glass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20725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2.10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68655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Plastics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755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3.90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68655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Rags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3105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3.50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668655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Ash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fine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earth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68655">
                        <a:lnSpc>
                          <a:spcPts val="13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organic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compo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9465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40.31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1395"/>
                        </a:lnSpc>
                        <a:tabLst>
                          <a:tab pos="932180" algn="l"/>
                        </a:tabLst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stable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matter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41.80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801" y="3951226"/>
            <a:ext cx="6337300" cy="520700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67005" indent="-154305">
              <a:lnSpc>
                <a:spcPct val="100000"/>
              </a:lnSpc>
              <a:spcBef>
                <a:spcPts val="229"/>
              </a:spcBef>
              <a:buAutoNum type="arabicPeriod" startAt="2"/>
              <a:tabLst>
                <a:tab pos="167005" algn="l"/>
              </a:tabLst>
            </a:pPr>
            <a:r>
              <a:rPr dirty="0" sz="1200" i="1">
                <a:latin typeface="Cambria"/>
                <a:cs typeface="Cambria"/>
              </a:rPr>
              <a:t>Industrial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Wastes</a:t>
            </a:r>
            <a:endParaRPr sz="1200">
              <a:latin typeface="Cambria"/>
              <a:cs typeface="Cambria"/>
            </a:endParaRPr>
          </a:p>
          <a:p>
            <a:pPr algn="just" marL="12700" marR="6985" indent="457200">
              <a:lnSpc>
                <a:spcPct val="1083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Originate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kinds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industries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varied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processes.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rubbish, construction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demolition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167005" indent="-154305">
              <a:lnSpc>
                <a:spcPct val="100000"/>
              </a:lnSpc>
              <a:spcBef>
                <a:spcPts val="215"/>
              </a:spcBef>
              <a:buAutoNum type="arabicPeriod" startAt="3"/>
              <a:tabLst>
                <a:tab pos="167005" algn="l"/>
              </a:tabLst>
            </a:pPr>
            <a:r>
              <a:rPr dirty="0" sz="1200" i="1">
                <a:latin typeface="Cambria"/>
                <a:cs typeface="Cambria"/>
              </a:rPr>
              <a:t>Hazardous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Wastes</a:t>
            </a:r>
            <a:endParaRPr sz="1200">
              <a:latin typeface="Cambria"/>
              <a:cs typeface="Cambria"/>
            </a:endParaRPr>
          </a:p>
          <a:p>
            <a:pPr algn="just" marL="12700" marR="5080" indent="457200">
              <a:lnSpc>
                <a:spcPct val="1079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danger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whole mankind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medical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colleges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(biomedical </a:t>
            </a:r>
            <a:r>
              <a:rPr dirty="0" sz="1200" spc="-30">
                <a:latin typeface="Times New Roman"/>
                <a:cs typeface="Times New Roman"/>
              </a:rPr>
              <a:t>waste),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explosives,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substances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nuclear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plants, </a:t>
            </a:r>
            <a:r>
              <a:rPr dirty="0" sz="1200" spc="-25">
                <a:latin typeface="Times New Roman"/>
                <a:cs typeface="Times New Roman"/>
              </a:rPr>
              <a:t>laboratories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research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institutes.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i="1">
                <a:latin typeface="Cambria"/>
                <a:cs typeface="Cambria"/>
              </a:rPr>
              <a:t>Causes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Solid</a:t>
            </a:r>
            <a:r>
              <a:rPr dirty="0" sz="1200" spc="3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Wastes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Generation</a:t>
            </a:r>
            <a:endParaRPr sz="1200">
              <a:latin typeface="Cambria"/>
              <a:cs typeface="Cambria"/>
            </a:endParaRPr>
          </a:p>
          <a:p>
            <a:pPr algn="just" lvl="1" marL="297180" marR="5080" indent="-285115">
              <a:lnSpc>
                <a:spcPct val="107900"/>
              </a:lnSpc>
              <a:spcBef>
                <a:spcPts val="15"/>
              </a:spcBef>
              <a:buFont typeface="Times New Roman"/>
              <a:buAutoNum type="romanLcParenBoth"/>
              <a:tabLst>
                <a:tab pos="299085" algn="l"/>
              </a:tabLst>
            </a:pPr>
            <a:r>
              <a:rPr dirty="0" sz="1200" spc="-45" i="1">
                <a:latin typeface="Times New Roman"/>
                <a:cs typeface="Times New Roman"/>
              </a:rPr>
              <a:t>Urbanization:</a:t>
            </a:r>
            <a:r>
              <a:rPr dirty="0" sz="1200" spc="34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3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normally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problem.</a:t>
            </a:r>
            <a:r>
              <a:rPr dirty="0" sz="1200" spc="3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increased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tremendously</a:t>
            </a:r>
            <a:r>
              <a:rPr dirty="0" sz="1200" spc="3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metropolitan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cities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today.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countries,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6-</a:t>
            </a:r>
            <a:r>
              <a:rPr dirty="0" sz="1200">
                <a:latin typeface="Times New Roman"/>
                <a:cs typeface="Times New Roman"/>
              </a:rPr>
              <a:t>7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tonnes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wastes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55">
                <a:latin typeface="Times New Roman"/>
                <a:cs typeface="Times New Roman"/>
              </a:rPr>
              <a:t>everyday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sufficient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1.6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sq.km.</a:t>
            </a:r>
            <a:r>
              <a:rPr dirty="0" sz="1200" spc="-20">
                <a:latin typeface="Times New Roman"/>
                <a:cs typeface="Times New Roman"/>
              </a:rPr>
              <a:t> 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everyday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20">
                <a:latin typeface="Times New Roman"/>
                <a:cs typeface="Times New Roman"/>
              </a:rPr>
              <a:t> mts.</a:t>
            </a:r>
            <a:endParaRPr sz="1200">
              <a:latin typeface="Times New Roman"/>
              <a:cs typeface="Times New Roman"/>
            </a:endParaRPr>
          </a:p>
          <a:p>
            <a:pPr algn="just" lvl="1" marL="297180" marR="5080" indent="-285115">
              <a:lnSpc>
                <a:spcPct val="107500"/>
              </a:lnSpc>
              <a:buFont typeface="Times New Roman"/>
              <a:buAutoNum type="romanLcParenBoth"/>
              <a:tabLst>
                <a:tab pos="299085" algn="l"/>
              </a:tabLst>
            </a:pPr>
            <a:r>
              <a:rPr dirty="0" sz="1200" spc="-125" i="1">
                <a:latin typeface="Times New Roman"/>
                <a:cs typeface="Times New Roman"/>
              </a:rPr>
              <a:t>Over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Population</a:t>
            </a:r>
            <a:r>
              <a:rPr dirty="0" sz="1200" spc="-100">
                <a:latin typeface="Times New Roman"/>
                <a:cs typeface="Times New Roman"/>
              </a:rPr>
              <a:t>: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sub-</a:t>
            </a:r>
            <a:r>
              <a:rPr dirty="0" sz="1200">
                <a:latin typeface="Times New Roman"/>
                <a:cs typeface="Times New Roman"/>
              </a:rPr>
              <a:t>continent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severely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solid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disposal.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huge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solid</a:t>
            </a:r>
            <a:r>
              <a:rPr dirty="0" sz="1200" spc="-30">
                <a:latin typeface="Times New Roman"/>
                <a:cs typeface="Times New Roman"/>
              </a:rPr>
              <a:t> waste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generated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overpopulated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areas.</a:t>
            </a:r>
            <a:endParaRPr sz="1200">
              <a:latin typeface="Times New Roman"/>
              <a:cs typeface="Times New Roman"/>
            </a:endParaRPr>
          </a:p>
          <a:p>
            <a:pPr algn="just" lvl="1" marL="297180" marR="5080" indent="-285115">
              <a:lnSpc>
                <a:spcPct val="107900"/>
              </a:lnSpc>
              <a:spcBef>
                <a:spcPts val="10"/>
              </a:spcBef>
              <a:buFont typeface="Times New Roman"/>
              <a:buAutoNum type="romanLcParenBoth"/>
              <a:tabLst>
                <a:tab pos="299085" algn="l"/>
              </a:tabLst>
            </a:pPr>
            <a:r>
              <a:rPr dirty="0" sz="1200" spc="-80" i="1">
                <a:latin typeface="Times New Roman"/>
                <a:cs typeface="Times New Roman"/>
              </a:rPr>
              <a:t>Affluence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the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Society</a:t>
            </a:r>
            <a:r>
              <a:rPr dirty="0" sz="1200" spc="-100">
                <a:latin typeface="Times New Roman"/>
                <a:cs typeface="Times New Roman"/>
              </a:rPr>
              <a:t>: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maximum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consumption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tendency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declaring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articles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obsolete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resulting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discarding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them,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leading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accumulation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problem.</a:t>
            </a:r>
            <a:endParaRPr sz="1200">
              <a:latin typeface="Times New Roman"/>
              <a:cs typeface="Times New Roman"/>
            </a:endParaRPr>
          </a:p>
          <a:p>
            <a:pPr algn="just" lvl="1" marL="296545" marR="6985" indent="-284480">
              <a:lnSpc>
                <a:spcPct val="107500"/>
              </a:lnSpc>
              <a:buFont typeface="Times New Roman"/>
              <a:buAutoNum type="romanLcParenBoth"/>
              <a:tabLst>
                <a:tab pos="299085" algn="l"/>
              </a:tabLst>
            </a:pPr>
            <a:r>
              <a:rPr dirty="0" sz="1200" spc="-145" i="1">
                <a:latin typeface="Times New Roman"/>
                <a:cs typeface="Times New Roman"/>
              </a:rPr>
              <a:t>Technology: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technology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today’s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“produce,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throw”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resulting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dumping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things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enormous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quantities.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95"/>
              </a:spcBef>
              <a:buFont typeface="Times New Roman"/>
              <a:buAutoNum type="romanLcParenBoth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2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Solid</a:t>
            </a:r>
            <a:r>
              <a:rPr dirty="0" sz="1200" spc="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Waste</a:t>
            </a:r>
            <a:r>
              <a:rPr dirty="0" sz="1200" spc="2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algn="just" lvl="2" marL="239395" marR="5080" indent="-227329">
              <a:lnSpc>
                <a:spcPct val="107800"/>
              </a:lnSpc>
              <a:spcBef>
                <a:spcPts val="20"/>
              </a:spcBef>
              <a:buAutoNum type="arabicPeriod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Spreading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diseases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bacillary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dysentery,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diarrhoea,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amoebic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dysentery,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colic</a:t>
            </a:r>
            <a:r>
              <a:rPr dirty="0" sz="1200" spc="-10">
                <a:latin typeface="Times New Roman"/>
                <a:cs typeface="Times New Roman"/>
              </a:rPr>
              <a:t> paints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germs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subsequently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entered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drinking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carriers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diseases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flies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develop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garbage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heaps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spread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diseases.</a:t>
            </a:r>
            <a:endParaRPr sz="1200">
              <a:latin typeface="Times New Roman"/>
              <a:cs typeface="Times New Roman"/>
            </a:endParaRPr>
          </a:p>
          <a:p>
            <a:pPr algn="just" lvl="2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Rats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plague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merely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indicates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outbreak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plague.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98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67986" y="423167"/>
            <a:ext cx="6438900" cy="8741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290830" indent="-227329">
              <a:lnSpc>
                <a:spcPct val="100000"/>
              </a:lnSpc>
              <a:spcBef>
                <a:spcPts val="1325"/>
              </a:spcBef>
              <a:buAutoNum type="arabicPeriod" startAt="3"/>
              <a:tabLst>
                <a:tab pos="290830" algn="l"/>
              </a:tabLst>
            </a:pPr>
            <a:r>
              <a:rPr dirty="0" sz="1200" spc="-20">
                <a:latin typeface="Times New Roman"/>
                <a:cs typeface="Times New Roman"/>
              </a:rPr>
              <a:t>Contamination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supply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lines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causing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large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scale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epidemics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cholera,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hepatitis,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jaundice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290830" marR="56515" indent="-227329">
              <a:lnSpc>
                <a:spcPts val="1560"/>
              </a:lnSpc>
              <a:spcBef>
                <a:spcPts val="60"/>
              </a:spcBef>
              <a:buAutoNum type="arabicPeriod" startAt="3"/>
              <a:tabLst>
                <a:tab pos="292100" algn="l"/>
              </a:tabLst>
            </a:pPr>
            <a:r>
              <a:rPr dirty="0" sz="1200">
                <a:latin typeface="Times New Roman"/>
                <a:cs typeface="Times New Roman"/>
              </a:rPr>
              <a:t>Danger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malaria,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filarial,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dengue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creep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choke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gutter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sewer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lines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breeding </a:t>
            </a:r>
            <a:r>
              <a:rPr dirty="0" sz="1200" spc="-10">
                <a:latin typeface="Times New Roman"/>
                <a:cs typeface="Times New Roman"/>
              </a:rPr>
              <a:t>lots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mosquitoes.</a:t>
            </a:r>
            <a:endParaRPr sz="1200">
              <a:latin typeface="Times New Roman"/>
              <a:cs typeface="Times New Roman"/>
            </a:endParaRPr>
          </a:p>
          <a:p>
            <a:pPr marL="290830" indent="-227329">
              <a:lnSpc>
                <a:spcPct val="100000"/>
              </a:lnSpc>
              <a:spcBef>
                <a:spcPts val="35"/>
              </a:spcBef>
              <a:buAutoNum type="arabicPeriod" startAt="3"/>
              <a:tabLst>
                <a:tab pos="290830" algn="l"/>
              </a:tabLst>
            </a:pPr>
            <a:r>
              <a:rPr dirty="0" sz="1200" spc="-20">
                <a:latin typeface="Times New Roman"/>
                <a:cs typeface="Times New Roman"/>
              </a:rPr>
              <a:t>Aesthetics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dumping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sites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spreading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garbage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stray</a:t>
            </a:r>
            <a:endParaRPr sz="12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  <a:spcBef>
                <a:spcPts val="105"/>
              </a:spcBef>
            </a:pPr>
            <a:r>
              <a:rPr dirty="0" sz="1200" spc="-35">
                <a:latin typeface="Times New Roman"/>
                <a:cs typeface="Times New Roman"/>
              </a:rPr>
              <a:t>animals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0">
                <a:latin typeface="Times New Roman"/>
                <a:cs typeface="Times New Roman"/>
              </a:rPr>
              <a:t> dogs,</a:t>
            </a:r>
            <a:r>
              <a:rPr dirty="0" sz="1200" spc="-30">
                <a:latin typeface="Times New Roman"/>
                <a:cs typeface="Times New Roman"/>
              </a:rPr>
              <a:t> donkeys,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pigs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290830" marR="56515" indent="-227329">
              <a:lnSpc>
                <a:spcPct val="107500"/>
              </a:lnSpc>
              <a:spcBef>
                <a:spcPts val="15"/>
              </a:spcBef>
              <a:buAutoNum type="arabicPeriod" startAt="6"/>
              <a:tabLst>
                <a:tab pos="292100" algn="l"/>
              </a:tabLst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decomposition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smelling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gases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spreads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everywhere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contaminate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	air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quality.</a:t>
            </a:r>
            <a:endParaRPr sz="1200">
              <a:latin typeface="Times New Roman"/>
              <a:cs typeface="Times New Roman"/>
            </a:endParaRPr>
          </a:p>
          <a:p>
            <a:pPr marL="290830" marR="57150" indent="-227329">
              <a:lnSpc>
                <a:spcPct val="107500"/>
              </a:lnSpc>
              <a:spcBef>
                <a:spcPts val="10"/>
              </a:spcBef>
              <a:buAutoNum type="arabicPeriod" startAt="6"/>
              <a:tabLst>
                <a:tab pos="292100" algn="l"/>
              </a:tabLst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burning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garbage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rubbish,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poisonous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monoxide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emanate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pose 	danger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beings.</a:t>
            </a:r>
            <a:endParaRPr sz="1200">
              <a:latin typeface="Times New Roman"/>
              <a:cs typeface="Times New Roman"/>
            </a:endParaRPr>
          </a:p>
          <a:p>
            <a:pPr marL="290830" marR="57785" indent="-227329">
              <a:lnSpc>
                <a:spcPts val="1560"/>
              </a:lnSpc>
              <a:spcBef>
                <a:spcPts val="60"/>
              </a:spcBef>
              <a:buAutoNum type="arabicPeriod" startAt="6"/>
              <a:tabLst>
                <a:tab pos="292100" algn="l"/>
              </a:tabLst>
            </a:pP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underground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tablets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 due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percolation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leachates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dumped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rotten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things.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5"/>
              </a:spcBef>
              <a:buFont typeface="Times New Roman"/>
              <a:buAutoNum type="arabicPeriod" startAt="6"/>
            </a:pP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Control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Measure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urban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and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industrial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solid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waste:</a:t>
            </a:r>
            <a:endParaRPr sz="1200">
              <a:latin typeface="Cambria"/>
              <a:cs typeface="Cambria"/>
            </a:endParaRPr>
          </a:p>
          <a:p>
            <a:pPr marL="63500">
              <a:lnSpc>
                <a:spcPct val="100000"/>
              </a:lnSpc>
              <a:spcBef>
                <a:spcPts val="14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current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solid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disposal</a:t>
            </a:r>
            <a:r>
              <a:rPr dirty="0" sz="1200" spc="-20">
                <a:latin typeface="Times New Roman"/>
                <a:cs typeface="Times New Roman"/>
              </a:rPr>
              <a:t> are:</a:t>
            </a:r>
            <a:endParaRPr sz="1200">
              <a:latin typeface="Times New Roman"/>
              <a:cs typeface="Times New Roman"/>
            </a:endParaRPr>
          </a:p>
          <a:p>
            <a:pPr lvl="1" marL="2914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91465" algn="l"/>
              </a:tabLst>
            </a:pP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Filling</a:t>
            </a:r>
            <a:endParaRPr sz="1200">
              <a:latin typeface="Times New Roman"/>
              <a:cs typeface="Times New Roman"/>
            </a:endParaRPr>
          </a:p>
          <a:p>
            <a:pPr lvl="1" marL="2914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91465" algn="l"/>
              </a:tabLst>
            </a:pPr>
            <a:r>
              <a:rPr dirty="0" sz="1200" spc="-10">
                <a:latin typeface="Times New Roman"/>
                <a:cs typeface="Times New Roman"/>
              </a:rPr>
              <a:t>Incineration</a:t>
            </a:r>
            <a:endParaRPr sz="1200">
              <a:latin typeface="Times New Roman"/>
              <a:cs typeface="Times New Roman"/>
            </a:endParaRPr>
          </a:p>
          <a:p>
            <a:pPr lvl="1" marL="2914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91465" algn="l"/>
              </a:tabLst>
            </a:pPr>
            <a:r>
              <a:rPr dirty="0" sz="1200" spc="-10">
                <a:latin typeface="Times New Roman"/>
                <a:cs typeface="Times New Roman"/>
              </a:rPr>
              <a:t>Pulverization</a:t>
            </a:r>
            <a:endParaRPr sz="1200">
              <a:latin typeface="Times New Roman"/>
              <a:cs typeface="Times New Roman"/>
            </a:endParaRPr>
          </a:p>
          <a:p>
            <a:pPr lvl="1" marL="2914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91465" algn="l"/>
              </a:tabLst>
            </a:pPr>
            <a:r>
              <a:rPr dirty="0" sz="1200" spc="-10">
                <a:latin typeface="Times New Roman"/>
                <a:cs typeface="Times New Roman"/>
              </a:rPr>
              <a:t>Composting</a:t>
            </a:r>
            <a:endParaRPr sz="1200">
              <a:latin typeface="Times New Roman"/>
              <a:cs typeface="Times New Roman"/>
            </a:endParaRPr>
          </a:p>
          <a:p>
            <a:pPr lvl="1" marL="2914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91465" algn="l"/>
              </a:tabLst>
            </a:pPr>
            <a:r>
              <a:rPr dirty="0" sz="1200" spc="-10">
                <a:latin typeface="Times New Roman"/>
                <a:cs typeface="Times New Roman"/>
              </a:rPr>
              <a:t>Pyrolysis</a:t>
            </a:r>
            <a:endParaRPr sz="1200">
              <a:latin typeface="Times New Roman"/>
              <a:cs typeface="Times New Roman"/>
            </a:endParaRPr>
          </a:p>
          <a:p>
            <a:pPr lvl="1" marL="2914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91465" algn="l"/>
              </a:tabLst>
            </a:pPr>
            <a:r>
              <a:rPr dirty="0" sz="1200" spc="-20">
                <a:latin typeface="Times New Roman"/>
                <a:cs typeface="Times New Roman"/>
              </a:rPr>
              <a:t>Disposal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25">
                <a:latin typeface="Times New Roman"/>
                <a:cs typeface="Times New Roman"/>
              </a:rPr>
              <a:t> sea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63500" marR="56515" indent="227329">
              <a:lnSpc>
                <a:spcPct val="108100"/>
              </a:lnSpc>
              <a:buFont typeface="Georgia"/>
              <a:buAutoNum type="arabicParenR"/>
              <a:tabLst>
                <a:tab pos="290830" algn="l"/>
              </a:tabLst>
            </a:pPr>
            <a:r>
              <a:rPr dirty="0" sz="1200" i="1">
                <a:latin typeface="Cambria"/>
                <a:cs typeface="Cambria"/>
              </a:rPr>
              <a:t>Disposal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Solid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Waste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by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Land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Fillings-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solid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dumped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lying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dumped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1.5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remains covered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earth.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layer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left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7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days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compaction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carried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settlement </a:t>
            </a:r>
            <a:r>
              <a:rPr dirty="0" sz="1200">
                <a:latin typeface="Times New Roman"/>
                <a:cs typeface="Times New Roman"/>
              </a:rPr>
              <a:t>prior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putting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layer.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passage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decomposed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stabilized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2-</a:t>
            </a:r>
            <a:r>
              <a:rPr dirty="0" sz="1200">
                <a:latin typeface="Times New Roman"/>
                <a:cs typeface="Times New Roman"/>
              </a:rPr>
              <a:t>12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months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settles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20-</a:t>
            </a:r>
            <a:r>
              <a:rPr dirty="0" sz="1200">
                <a:latin typeface="Times New Roman"/>
                <a:cs typeface="Times New Roman"/>
              </a:rPr>
              <a:t>40%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original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height.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recreational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if </a:t>
            </a:r>
            <a:r>
              <a:rPr dirty="0" sz="1200" spc="-20">
                <a:latin typeface="Times New Roman"/>
                <a:cs typeface="Times New Roman"/>
              </a:rPr>
              <a:t>needed.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9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lying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reclaimed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simple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economical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today.</a:t>
            </a:r>
            <a:endParaRPr sz="1200">
              <a:latin typeface="Times New Roman"/>
              <a:cs typeface="Times New Roman"/>
            </a:endParaRPr>
          </a:p>
          <a:p>
            <a:pPr algn="just" marL="63500" marR="55880" indent="-635">
              <a:lnSpc>
                <a:spcPct val="108300"/>
              </a:lnSpc>
              <a:spcBef>
                <a:spcPts val="95"/>
              </a:spcBef>
              <a:buFont typeface="Georgia"/>
              <a:buAutoNum type="arabicParenR"/>
              <a:tabLst>
                <a:tab pos="63500" algn="l"/>
                <a:tab pos="289560" algn="l"/>
              </a:tabLst>
            </a:pPr>
            <a:r>
              <a:rPr dirty="0" sz="1200" i="1">
                <a:latin typeface="Cambria"/>
                <a:cs typeface="Cambria"/>
              </a:rPr>
              <a:t>Incineration-</a:t>
            </a:r>
            <a:r>
              <a:rPr dirty="0" sz="1200" spc="5" i="1">
                <a:latin typeface="Cambria"/>
                <a:cs typeface="Cambr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Incineration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burning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carried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furnaces.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when </a:t>
            </a:r>
            <a:r>
              <a:rPr dirty="0" sz="1200">
                <a:latin typeface="Times New Roman"/>
                <a:cs typeface="Times New Roman"/>
              </a:rPr>
              <a:t>dumping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sites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available.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collected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>
                <a:latin typeface="Times New Roman"/>
                <a:cs typeface="Times New Roman"/>
              </a:rPr>
              <a:t>combustible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materials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first </a:t>
            </a:r>
            <a:r>
              <a:rPr dirty="0" sz="1200" spc="-20">
                <a:latin typeface="Times New Roman"/>
                <a:cs typeface="Times New Roman"/>
              </a:rPr>
              <a:t>separated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combustible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 </a:t>
            </a:r>
            <a:r>
              <a:rPr dirty="0" sz="1200" spc="-30">
                <a:latin typeface="Times New Roman"/>
                <a:cs typeface="Times New Roman"/>
              </a:rPr>
              <a:t>only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incinerated.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incinerating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Georgia"/>
                <a:cs typeface="Georgia"/>
              </a:rPr>
              <a:t>c</a:t>
            </a:r>
            <a:r>
              <a:rPr dirty="0" sz="1200" spc="-10">
                <a:latin typeface="Times New Roman"/>
                <a:cs typeface="Times New Roman"/>
              </a:rPr>
              <a:t>hamber should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670</a:t>
            </a:r>
            <a:r>
              <a:rPr dirty="0" baseline="39682" sz="1050" spc="-37">
                <a:latin typeface="Times New Roman"/>
                <a:cs typeface="Times New Roman"/>
              </a:rPr>
              <a:t>o</a:t>
            </a:r>
            <a:r>
              <a:rPr dirty="0" sz="1200" spc="-25">
                <a:latin typeface="Times New Roman"/>
                <a:cs typeface="Times New Roman"/>
              </a:rPr>
              <a:t>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incinerate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organic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matter.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moisture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waste,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wood,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oil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added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smooth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burning.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final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clinker.</a:t>
            </a:r>
            <a:endParaRPr sz="1200">
              <a:latin typeface="Times New Roman"/>
              <a:cs typeface="Times New Roman"/>
            </a:endParaRPr>
          </a:p>
          <a:p>
            <a:pPr algn="just" marL="63500" marR="55880" indent="165100">
              <a:lnSpc>
                <a:spcPct val="109200"/>
              </a:lnSpc>
              <a:spcBef>
                <a:spcPts val="85"/>
              </a:spcBef>
              <a:buFont typeface="Georgia"/>
              <a:buAutoNum type="arabicParenR"/>
              <a:tabLst>
                <a:tab pos="228600" algn="l"/>
              </a:tabLst>
            </a:pPr>
            <a:r>
              <a:rPr dirty="0" sz="1200" i="1">
                <a:latin typeface="Cambria"/>
                <a:cs typeface="Cambria"/>
              </a:rPr>
              <a:t>Pulverization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solid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</a:t>
            </a:r>
            <a:r>
              <a:rPr dirty="0" sz="1200" spc="-10">
                <a:latin typeface="Times New Roman"/>
                <a:cs typeface="Times New Roman"/>
              </a:rPr>
              <a:t> 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pulverized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grinding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machines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volume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40">
                <a:latin typeface="Times New Roman"/>
                <a:cs typeface="Times New Roman"/>
              </a:rPr>
              <a:t>physical</a:t>
            </a:r>
            <a:r>
              <a:rPr dirty="0" sz="1200" spc="-25">
                <a:latin typeface="Times New Roman"/>
                <a:cs typeface="Times New Roman"/>
              </a:rPr>
              <a:t> character.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disposed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filling.</a:t>
            </a:r>
            <a:endParaRPr sz="1200">
              <a:latin typeface="Times New Roman"/>
              <a:cs typeface="Times New Roman"/>
            </a:endParaRPr>
          </a:p>
          <a:p>
            <a:pPr algn="just" marL="63500" marR="57150" indent="-635">
              <a:lnSpc>
                <a:spcPct val="108300"/>
              </a:lnSpc>
              <a:spcBef>
                <a:spcPts val="110"/>
              </a:spcBef>
              <a:buAutoNum type="arabicParenR"/>
              <a:tabLst>
                <a:tab pos="63500" algn="l"/>
                <a:tab pos="224790" algn="l"/>
              </a:tabLst>
            </a:pPr>
            <a:r>
              <a:rPr dirty="0" sz="1200" i="1">
                <a:latin typeface="Cambria"/>
                <a:cs typeface="Cambria"/>
              </a:rPr>
              <a:t>Composting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digested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anaerobically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converted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humus</a:t>
            </a:r>
            <a:r>
              <a:rPr dirty="0" sz="1200" spc="-25">
                <a:latin typeface="Times New Roman"/>
                <a:cs typeface="Times New Roman"/>
              </a:rPr>
              <a:t> and </a:t>
            </a:r>
            <a:r>
              <a:rPr dirty="0" sz="1200" spc="-20">
                <a:latin typeface="Times New Roman"/>
                <a:cs typeface="Times New Roman"/>
              </a:rPr>
              <a:t>stable </a:t>
            </a:r>
            <a:r>
              <a:rPr dirty="0" sz="1200" spc="-25">
                <a:latin typeface="Times New Roman"/>
                <a:cs typeface="Times New Roman"/>
              </a:rPr>
              <a:t>mineral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compounds.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volume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solid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considerably</a:t>
            </a:r>
            <a:r>
              <a:rPr dirty="0" sz="1200" spc="-20">
                <a:latin typeface="Times New Roman"/>
                <a:cs typeface="Times New Roman"/>
              </a:rPr>
              <a:t> reduced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composting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is </a:t>
            </a:r>
            <a:r>
              <a:rPr dirty="0" sz="1200" spc="-20">
                <a:latin typeface="Times New Roman"/>
                <a:cs typeface="Times New Roman"/>
              </a:rPr>
              <a:t>made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free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pathogens.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hygienic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converts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solid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manure.</a:t>
            </a:r>
            <a:endParaRPr sz="1200">
              <a:latin typeface="Times New Roman"/>
              <a:cs typeface="Times New Roman"/>
            </a:endParaRPr>
          </a:p>
          <a:p>
            <a:pPr algn="just" marL="63500" marR="56515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suitable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small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medium </a:t>
            </a:r>
            <a:r>
              <a:rPr dirty="0" sz="1200" spc="-30">
                <a:latin typeface="Times New Roman"/>
                <a:cs typeface="Times New Roman"/>
              </a:rPr>
              <a:t>sized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towns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solves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i.e.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,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disposal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solid </a:t>
            </a:r>
            <a:r>
              <a:rPr dirty="0" sz="1200" spc="-30">
                <a:latin typeface="Times New Roman"/>
                <a:cs typeface="Times New Roman"/>
              </a:rPr>
              <a:t>waste,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disposal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night</a:t>
            </a:r>
            <a:r>
              <a:rPr dirty="0" sz="1200" spc="-30">
                <a:latin typeface="Times New Roman"/>
                <a:cs typeface="Times New Roman"/>
              </a:rPr>
              <a:t> 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manure.</a:t>
            </a:r>
            <a:endParaRPr sz="1200">
              <a:latin typeface="Times New Roman"/>
              <a:cs typeface="Times New Roman"/>
            </a:endParaRPr>
          </a:p>
          <a:p>
            <a:pPr algn="just" marL="635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prevalent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India:</a:t>
            </a:r>
            <a:endParaRPr sz="1200">
              <a:latin typeface="Times New Roman"/>
              <a:cs typeface="Times New Roman"/>
            </a:endParaRPr>
          </a:p>
          <a:p>
            <a:pPr algn="just" marL="635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1.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Composting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trenching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window </a:t>
            </a:r>
            <a:r>
              <a:rPr dirty="0" sz="1200" spc="-20">
                <a:latin typeface="Times New Roman"/>
                <a:cs typeface="Times New Roman"/>
              </a:rPr>
              <a:t>composting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3.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Mechanical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composting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99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29893" y="423167"/>
            <a:ext cx="6515100" cy="8296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016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01600" marR="93980" indent="149860">
              <a:lnSpc>
                <a:spcPct val="107700"/>
              </a:lnSpc>
              <a:spcBef>
                <a:spcPts val="1215"/>
              </a:spcBef>
              <a:buFont typeface="Times New Roman"/>
              <a:buAutoNum type="arabicPeriod"/>
              <a:tabLst>
                <a:tab pos="251460" algn="l"/>
              </a:tabLst>
            </a:pPr>
            <a:r>
              <a:rPr dirty="0" sz="1200" spc="-125" i="1">
                <a:latin typeface="Times New Roman"/>
                <a:cs typeface="Times New Roman"/>
              </a:rPr>
              <a:t>Composting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by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Trenching</a:t>
            </a:r>
            <a:r>
              <a:rPr dirty="0" sz="1200" spc="-114">
                <a:latin typeface="Times New Roman"/>
                <a:cs typeface="Times New Roman"/>
              </a:rPr>
              <a:t>-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x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2-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trenches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dug.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Solid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dumped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15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cm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addition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cm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night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dung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made </a:t>
            </a:r>
            <a:r>
              <a:rPr dirty="0" sz="1200" spc="-35">
                <a:latin typeface="Times New Roman"/>
                <a:cs typeface="Times New Roman"/>
              </a:rPr>
              <a:t>alternately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layers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trench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filled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above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cm.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placed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spread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files.</a:t>
            </a:r>
            <a:r>
              <a:rPr dirty="0" sz="1200" spc="-10">
                <a:latin typeface="Times New Roman"/>
                <a:cs typeface="Times New Roman"/>
              </a:rPr>
              <a:t> After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months,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stabilized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changes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brown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odorless humus.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humus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removed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trench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manure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market.</a:t>
            </a:r>
            <a:endParaRPr sz="1200">
              <a:latin typeface="Times New Roman"/>
              <a:cs typeface="Times New Roman"/>
            </a:endParaRPr>
          </a:p>
          <a:p>
            <a:pPr algn="just" marL="101600" marR="94615" indent="153035">
              <a:lnSpc>
                <a:spcPct val="107800"/>
              </a:lnSpc>
              <a:spcBef>
                <a:spcPts val="5"/>
              </a:spcBef>
              <a:buAutoNum type="arabicPeriod"/>
              <a:tabLst>
                <a:tab pos="254635" algn="l"/>
              </a:tabLst>
            </a:pPr>
            <a:r>
              <a:rPr dirty="0" sz="1200" spc="-105" i="1">
                <a:latin typeface="Times New Roman"/>
                <a:cs typeface="Times New Roman"/>
              </a:rPr>
              <a:t>Open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Times New Roman"/>
                <a:cs typeface="Times New Roman"/>
              </a:rPr>
              <a:t>window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Composting</a:t>
            </a:r>
            <a:r>
              <a:rPr dirty="0" sz="1200" spc="-114">
                <a:latin typeface="Times New Roman"/>
                <a:cs typeface="Times New Roman"/>
              </a:rPr>
              <a:t>-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solid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directly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dumped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5-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mt.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1-</a:t>
            </a:r>
            <a:r>
              <a:rPr dirty="0" sz="1200" spc="-50">
                <a:latin typeface="Times New Roman"/>
                <a:cs typeface="Times New Roman"/>
              </a:rPr>
              <a:t>2 </a:t>
            </a:r>
            <a:r>
              <a:rPr dirty="0" sz="1200">
                <a:latin typeface="Times New Roman"/>
                <a:cs typeface="Times New Roman"/>
              </a:rPr>
              <a:t>mt.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wide</a:t>
            </a:r>
            <a:r>
              <a:rPr dirty="0" sz="1200" spc="-25">
                <a:latin typeface="Times New Roman"/>
                <a:cs typeface="Times New Roman"/>
              </a:rPr>
              <a:t> piles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having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height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mt.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covered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left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week.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pile</a:t>
            </a:r>
            <a:r>
              <a:rPr dirty="0" sz="1200" spc="-25">
                <a:latin typeface="Times New Roman"/>
                <a:cs typeface="Times New Roman"/>
              </a:rPr>
              <a:t> is </a:t>
            </a:r>
            <a:r>
              <a:rPr dirty="0" sz="1200">
                <a:latin typeface="Times New Roman"/>
                <a:cs typeface="Times New Roman"/>
              </a:rPr>
              <a:t>turned up 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 8 </a:t>
            </a:r>
            <a:r>
              <a:rPr dirty="0" sz="1200" spc="-25">
                <a:latin typeface="Times New Roman"/>
                <a:cs typeface="Times New Roman"/>
              </a:rPr>
              <a:t>days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let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again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stranded.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repeated</a:t>
            </a:r>
            <a:r>
              <a:rPr dirty="0" sz="1200">
                <a:latin typeface="Times New Roman"/>
                <a:cs typeface="Times New Roman"/>
              </a:rPr>
              <a:t> 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4-</a:t>
            </a:r>
            <a:r>
              <a:rPr dirty="0" sz="1200">
                <a:latin typeface="Times New Roman"/>
                <a:cs typeface="Times New Roman"/>
              </a:rPr>
              <a:t>6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weeks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manure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10">
                <a:latin typeface="Times New Roman"/>
                <a:cs typeface="Times New Roman"/>
              </a:rPr>
              <a:t>ready.</a:t>
            </a:r>
            <a:endParaRPr sz="1200">
              <a:latin typeface="Times New Roman"/>
              <a:cs typeface="Times New Roman"/>
            </a:endParaRPr>
          </a:p>
          <a:p>
            <a:pPr algn="just" marL="262255" indent="-16065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62255" algn="l"/>
              </a:tabLst>
            </a:pPr>
            <a:r>
              <a:rPr dirty="0" sz="1200" spc="-114" i="1">
                <a:latin typeface="Times New Roman"/>
                <a:cs typeface="Times New Roman"/>
              </a:rPr>
              <a:t>Mechanical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Method-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stabilizes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3-</a:t>
            </a:r>
            <a:r>
              <a:rPr dirty="0" sz="1200">
                <a:latin typeface="Times New Roman"/>
                <a:cs typeface="Times New Roman"/>
              </a:rPr>
              <a:t>6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days.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stabilization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done</a:t>
            </a:r>
            <a:endParaRPr sz="1200">
              <a:latin typeface="Times New Roman"/>
              <a:cs typeface="Times New Roman"/>
            </a:endParaRPr>
          </a:p>
          <a:p>
            <a:pPr algn="just" marL="101600" marR="9398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controlled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conditions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moisture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mechanical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digesters.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mechanical digesters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pits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closed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Closed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digesters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hygienic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occupy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space.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solid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converted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humus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stable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mineral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compounds.</a:t>
            </a:r>
            <a:endParaRPr sz="1200">
              <a:latin typeface="Times New Roman"/>
              <a:cs typeface="Times New Roman"/>
            </a:endParaRPr>
          </a:p>
          <a:p>
            <a:pPr algn="just" marL="101600" marR="93980" indent="153035">
              <a:lnSpc>
                <a:spcPct val="107500"/>
              </a:lnSpc>
              <a:spcBef>
                <a:spcPts val="10"/>
              </a:spcBef>
              <a:buAutoNum type="arabicPeriod" startAt="4"/>
              <a:tabLst>
                <a:tab pos="254635" algn="l"/>
              </a:tabLst>
            </a:pPr>
            <a:r>
              <a:rPr dirty="0" sz="1200" spc="-110" i="1">
                <a:latin typeface="Times New Roman"/>
                <a:cs typeface="Times New Roman"/>
              </a:rPr>
              <a:t>Pyrolysis</a:t>
            </a:r>
            <a:r>
              <a:rPr dirty="0" sz="1200" spc="-110">
                <a:latin typeface="Times New Roman"/>
                <a:cs typeface="Times New Roman"/>
              </a:rPr>
              <a:t>-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Here,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destructive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distillation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solid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done. The </a:t>
            </a:r>
            <a:r>
              <a:rPr dirty="0" sz="1200" spc="-10">
                <a:latin typeface="Times New Roman"/>
                <a:cs typeface="Times New Roman"/>
              </a:rPr>
              <a:t>combustible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substances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 </a:t>
            </a:r>
            <a:r>
              <a:rPr dirty="0" sz="1200" spc="-45">
                <a:latin typeface="Times New Roman"/>
                <a:cs typeface="Times New Roman"/>
              </a:rPr>
              <a:t>650-</a:t>
            </a:r>
            <a:r>
              <a:rPr dirty="0" sz="1200" spc="-25">
                <a:latin typeface="Times New Roman"/>
                <a:cs typeface="Times New Roman"/>
              </a:rPr>
              <a:t>1000</a:t>
            </a:r>
            <a:r>
              <a:rPr dirty="0" baseline="39682" sz="1050" spc="-37">
                <a:latin typeface="Times New Roman"/>
                <a:cs typeface="Times New Roman"/>
              </a:rPr>
              <a:t>o</a:t>
            </a:r>
            <a:r>
              <a:rPr dirty="0" sz="1200" spc="-25">
                <a:latin typeface="Times New Roman"/>
                <a:cs typeface="Times New Roman"/>
              </a:rPr>
              <a:t>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pyrolysis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retort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oxygen</a:t>
            </a:r>
            <a:r>
              <a:rPr dirty="0" sz="1200" spc="-20">
                <a:latin typeface="Times New Roman"/>
                <a:cs typeface="Times New Roman"/>
              </a:rPr>
              <a:t> environment.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0">
                <a:latin typeface="Times New Roman"/>
                <a:cs typeface="Times New Roman"/>
              </a:rPr>
              <a:t> endothermic </a:t>
            </a:r>
            <a:r>
              <a:rPr dirty="0" sz="1200" spc="-10">
                <a:latin typeface="Times New Roman"/>
                <a:cs typeface="Times New Roman"/>
              </a:rPr>
              <a:t>process.</a:t>
            </a:r>
            <a:endParaRPr sz="1200">
              <a:latin typeface="Times New Roman"/>
              <a:cs typeface="Times New Roman"/>
            </a:endParaRPr>
          </a:p>
          <a:p>
            <a:pPr algn="just" marL="101600" marR="95885" indent="143510">
              <a:lnSpc>
                <a:spcPct val="107500"/>
              </a:lnSpc>
              <a:spcBef>
                <a:spcPts val="15"/>
              </a:spcBef>
              <a:buFont typeface="Times New Roman"/>
              <a:buAutoNum type="arabicPeriod" startAt="4"/>
              <a:tabLst>
                <a:tab pos="245110" algn="l"/>
              </a:tabLst>
            </a:pPr>
            <a:r>
              <a:rPr dirty="0" sz="1200" spc="-105" i="1">
                <a:latin typeface="Times New Roman"/>
                <a:cs typeface="Times New Roman"/>
              </a:rPr>
              <a:t>Disposal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in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the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Sea-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useful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coastal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</a:t>
            </a:r>
            <a:r>
              <a:rPr dirty="0" sz="1200" spc="-20">
                <a:latin typeface="Times New Roman"/>
                <a:cs typeface="Times New Roman"/>
              </a:rPr>
              <a:t> sea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 </a:t>
            </a:r>
            <a:r>
              <a:rPr dirty="0" sz="1200" spc="-40">
                <a:latin typeface="Times New Roman"/>
                <a:cs typeface="Times New Roman"/>
              </a:rPr>
              <a:t>(730</a:t>
            </a:r>
            <a:r>
              <a:rPr dirty="0" sz="1200" spc="-20">
                <a:latin typeface="Times New Roman"/>
                <a:cs typeface="Times New Roman"/>
              </a:rPr>
              <a:t> m).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 quite </a:t>
            </a:r>
            <a:r>
              <a:rPr dirty="0" sz="1200" spc="-10">
                <a:latin typeface="Times New Roman"/>
                <a:cs typeface="Times New Roman"/>
              </a:rPr>
              <a:t>cheap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simple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disadvantage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lighter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spread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return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shores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beaches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spoiling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aesthetics.</a:t>
            </a:r>
            <a:endParaRPr sz="1200">
              <a:latin typeface="Times New Roman"/>
              <a:cs typeface="Times New Roman"/>
            </a:endParaRPr>
          </a:p>
          <a:p>
            <a:pPr algn="just" marL="101600" marR="939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Initial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cost,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availability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equipments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trained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operations,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consideration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disposal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selection.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uncontrolled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dumping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cheapest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option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hygienic.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manual </a:t>
            </a:r>
            <a:r>
              <a:rPr dirty="0" sz="1200">
                <a:latin typeface="Times New Roman"/>
                <a:cs typeface="Times New Roman"/>
              </a:rPr>
              <a:t>methods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cheap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generate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revenue,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filling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available,</a:t>
            </a:r>
            <a:r>
              <a:rPr dirty="0" sz="1200" spc="-20">
                <a:latin typeface="Times New Roman"/>
                <a:cs typeface="Times New Roman"/>
              </a:rPr>
              <a:t> while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incineration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very </a:t>
            </a:r>
            <a:r>
              <a:rPr dirty="0" sz="1200" spc="-30">
                <a:latin typeface="Times New Roman"/>
                <a:cs typeface="Times New Roman"/>
              </a:rPr>
              <a:t>costly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process.</a:t>
            </a:r>
            <a:endParaRPr sz="1200">
              <a:latin typeface="Times New Roman"/>
              <a:cs typeface="Times New Roman"/>
            </a:endParaRPr>
          </a:p>
          <a:p>
            <a:pPr algn="just" marL="101600" marR="93980" indent="3429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objective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management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minimize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adverse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collection,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processing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disposal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economical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manner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consistent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public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 protection.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016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Recycling</a:t>
            </a:r>
            <a:r>
              <a:rPr dirty="0" sz="1200" spc="10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10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Solid</a:t>
            </a:r>
            <a:r>
              <a:rPr dirty="0" sz="1200" spc="105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Waste</a:t>
            </a:r>
            <a:endParaRPr sz="1200">
              <a:latin typeface="Cambria"/>
              <a:cs typeface="Cambria"/>
            </a:endParaRPr>
          </a:p>
          <a:p>
            <a:pPr algn="just" marL="101600" marR="93345" indent="685800">
              <a:lnSpc>
                <a:spcPct val="1079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recovery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solid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possible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raw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called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recycling.</a:t>
            </a:r>
            <a:r>
              <a:rPr dirty="0" sz="1200" spc="-25">
                <a:latin typeface="Times New Roman"/>
                <a:cs typeface="Times New Roman"/>
              </a:rPr>
              <a:t> It involved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separating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materials like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glass,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paper,</a:t>
            </a:r>
            <a:r>
              <a:rPr dirty="0" sz="1200" spc="-25">
                <a:latin typeface="Times New Roman"/>
                <a:cs typeface="Times New Roman"/>
              </a:rPr>
              <a:t> plastic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collecting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Separation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done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facility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glass,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metals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Recycling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 integral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solid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management.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makes economic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sense.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recycling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available </a:t>
            </a:r>
            <a:r>
              <a:rPr dirty="0" sz="1200" spc="-35">
                <a:latin typeface="Times New Roman"/>
                <a:cs typeface="Times New Roman"/>
              </a:rPr>
              <a:t>materials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generations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wasting,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75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degradation.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016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Waste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Utilization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through</a:t>
            </a:r>
            <a:r>
              <a:rPr dirty="0" sz="1200" spc="8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Recycling</a:t>
            </a:r>
            <a:endParaRPr sz="1200">
              <a:latin typeface="Cambria"/>
              <a:cs typeface="Cambria"/>
            </a:endParaRPr>
          </a:p>
          <a:p>
            <a:pPr marL="328930" indent="-227329">
              <a:lnSpc>
                <a:spcPct val="100000"/>
              </a:lnSpc>
              <a:spcBef>
                <a:spcPts val="135"/>
              </a:spcBef>
              <a:buFont typeface="Times New Roman"/>
              <a:buAutoNum type="arabicPeriod"/>
              <a:tabLst>
                <a:tab pos="328930" algn="l"/>
              </a:tabLst>
            </a:pPr>
            <a:r>
              <a:rPr dirty="0" sz="1200" spc="-65" i="1">
                <a:latin typeface="Times New Roman"/>
                <a:cs typeface="Times New Roman"/>
              </a:rPr>
              <a:t>Utilizing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fly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ash</a:t>
            </a:r>
            <a:r>
              <a:rPr dirty="0" sz="1200" spc="-95">
                <a:latin typeface="Times New Roman"/>
                <a:cs typeface="Times New Roman"/>
              </a:rPr>
              <a:t>-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fly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utilized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building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bricks.</a:t>
            </a:r>
            <a:endParaRPr sz="1200">
              <a:latin typeface="Times New Roman"/>
              <a:cs typeface="Times New Roman"/>
            </a:endParaRPr>
          </a:p>
          <a:p>
            <a:pPr marL="328930" indent="-227329">
              <a:lnSpc>
                <a:spcPct val="100000"/>
              </a:lnSpc>
              <a:spcBef>
                <a:spcPts val="105"/>
              </a:spcBef>
              <a:buFont typeface="Times New Roman"/>
              <a:buAutoNum type="arabicPeriod"/>
              <a:tabLst>
                <a:tab pos="328930" algn="l"/>
              </a:tabLst>
            </a:pPr>
            <a:r>
              <a:rPr dirty="0" sz="1200" spc="-65" i="1">
                <a:latin typeface="Times New Roman"/>
                <a:cs typeface="Times New Roman"/>
              </a:rPr>
              <a:t>Utilizing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slaughter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45" i="1">
                <a:latin typeface="Times New Roman"/>
                <a:cs typeface="Times New Roman"/>
              </a:rPr>
              <a:t>house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wastes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 </a:t>
            </a:r>
            <a:r>
              <a:rPr dirty="0" sz="1200" spc="-35">
                <a:latin typeface="Times New Roman"/>
                <a:cs typeface="Times New Roman"/>
              </a:rPr>
              <a:t>making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leather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product.</a:t>
            </a:r>
            <a:endParaRPr sz="1200">
              <a:latin typeface="Times New Roman"/>
              <a:cs typeface="Times New Roman"/>
            </a:endParaRPr>
          </a:p>
          <a:p>
            <a:pPr marL="328930" indent="-227329">
              <a:lnSpc>
                <a:spcPct val="100000"/>
              </a:lnSpc>
              <a:spcBef>
                <a:spcPts val="120"/>
              </a:spcBef>
              <a:buFont typeface="Times New Roman"/>
              <a:buAutoNum type="arabicPeriod"/>
              <a:tabLst>
                <a:tab pos="328930" algn="l"/>
              </a:tabLst>
            </a:pPr>
            <a:r>
              <a:rPr dirty="0" sz="1200" spc="-95" i="1">
                <a:latin typeface="Times New Roman"/>
                <a:cs typeface="Times New Roman"/>
              </a:rPr>
              <a:t>Agricultural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waste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utilization</a:t>
            </a:r>
            <a:r>
              <a:rPr dirty="0" sz="1200" spc="-70">
                <a:latin typeface="Times New Roman"/>
                <a:cs typeface="Times New Roman"/>
              </a:rPr>
              <a:t>-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manufacturing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paper,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boards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101600" marR="946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4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utilization</a:t>
            </a:r>
            <a:r>
              <a:rPr dirty="0" sz="1200" spc="4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9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recycling,</a:t>
            </a:r>
            <a:r>
              <a:rPr dirty="0" sz="1200" spc="40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degradation</a:t>
            </a:r>
            <a:r>
              <a:rPr dirty="0" sz="1200" spc="4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4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minimized</a:t>
            </a:r>
            <a:r>
              <a:rPr dirty="0" sz="1200" spc="4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employment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opportunities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generated.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6337300" cy="1971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200" i="1">
                <a:latin typeface="Cambria"/>
                <a:cs typeface="Cambria"/>
              </a:rPr>
              <a:t>Biomedical</a:t>
            </a:r>
            <a:r>
              <a:rPr dirty="0" sz="1200" spc="10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Wastes</a:t>
            </a:r>
            <a:endParaRPr sz="1200">
              <a:latin typeface="Cambria"/>
              <a:cs typeface="Cambria"/>
            </a:endParaRPr>
          </a:p>
          <a:p>
            <a:pPr algn="just" marL="12700" marR="5715" indent="342900">
              <a:lnSpc>
                <a:spcPct val="1078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Disposal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bio-</a:t>
            </a:r>
            <a:r>
              <a:rPr dirty="0" sz="1200">
                <a:latin typeface="Times New Roman"/>
                <a:cs typeface="Times New Roman"/>
              </a:rPr>
              <a:t>hazardous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finds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because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considerable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hospitals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nursing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homes.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essential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dispose</a:t>
            </a:r>
            <a:r>
              <a:rPr dirty="0" sz="1200">
                <a:latin typeface="Times New Roman"/>
                <a:cs typeface="Times New Roman"/>
              </a:rPr>
              <a:t> off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bio-</a:t>
            </a:r>
            <a:r>
              <a:rPr dirty="0" sz="1200" spc="-10">
                <a:latin typeface="Times New Roman"/>
                <a:cs typeface="Times New Roman"/>
              </a:rPr>
              <a:t>hazardous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materials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because,</a:t>
            </a:r>
            <a:r>
              <a:rPr dirty="0" sz="1200">
                <a:latin typeface="Times New Roman"/>
                <a:cs typeface="Times New Roman"/>
              </a:rPr>
              <a:t> if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disposed</a:t>
            </a:r>
            <a:r>
              <a:rPr dirty="0" sz="1200">
                <a:latin typeface="Times New Roman"/>
                <a:cs typeface="Times New Roman"/>
              </a:rPr>
              <a:t> off,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 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air,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quite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harmful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34290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Ministry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drafted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certain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rules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regarding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classification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bio-</a:t>
            </a:r>
            <a:r>
              <a:rPr dirty="0" sz="1200" spc="-10">
                <a:latin typeface="Times New Roman"/>
                <a:cs typeface="Times New Roman"/>
              </a:rPr>
              <a:t>medical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schedule.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According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schedule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categories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bio-</a:t>
            </a:r>
            <a:r>
              <a:rPr dirty="0" sz="1200" spc="-10">
                <a:latin typeface="Times New Roman"/>
                <a:cs typeface="Times New Roman"/>
              </a:rPr>
              <a:t>medical wastes.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63239" y="2420111"/>
            <a:ext cx="1652270" cy="1652270"/>
            <a:chOff x="3063239" y="2420111"/>
            <a:chExt cx="1652270" cy="16522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3239" y="2420111"/>
              <a:ext cx="1652015" cy="762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3239" y="2496311"/>
              <a:ext cx="1652015" cy="117043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063239" y="3668267"/>
              <a:ext cx="1652270" cy="116205"/>
            </a:xfrm>
            <a:custGeom>
              <a:avLst/>
              <a:gdLst/>
              <a:ahLst/>
              <a:cxnLst/>
              <a:rect l="l" t="t" r="r" b="b"/>
              <a:pathLst>
                <a:path w="1652270" h="116204">
                  <a:moveTo>
                    <a:pt x="0" y="0"/>
                  </a:moveTo>
                  <a:lnTo>
                    <a:pt x="1652015" y="0"/>
                  </a:lnTo>
                </a:path>
                <a:path w="1652270" h="116204">
                  <a:moveTo>
                    <a:pt x="0" y="3048"/>
                  </a:moveTo>
                  <a:lnTo>
                    <a:pt x="1652015" y="3048"/>
                  </a:lnTo>
                </a:path>
                <a:path w="1652270" h="116204">
                  <a:moveTo>
                    <a:pt x="0" y="6095"/>
                  </a:moveTo>
                  <a:lnTo>
                    <a:pt x="1652015" y="6095"/>
                  </a:lnTo>
                </a:path>
                <a:path w="1652270" h="116204">
                  <a:moveTo>
                    <a:pt x="0" y="9143"/>
                  </a:moveTo>
                  <a:lnTo>
                    <a:pt x="1652015" y="9143"/>
                  </a:lnTo>
                </a:path>
                <a:path w="1652270" h="116204">
                  <a:moveTo>
                    <a:pt x="0" y="12191"/>
                  </a:moveTo>
                  <a:lnTo>
                    <a:pt x="1652015" y="12191"/>
                  </a:lnTo>
                </a:path>
                <a:path w="1652270" h="116204">
                  <a:moveTo>
                    <a:pt x="0" y="15239"/>
                  </a:moveTo>
                  <a:lnTo>
                    <a:pt x="1652015" y="15239"/>
                  </a:lnTo>
                </a:path>
                <a:path w="1652270" h="116204">
                  <a:moveTo>
                    <a:pt x="0" y="18287"/>
                  </a:moveTo>
                  <a:lnTo>
                    <a:pt x="1652015" y="18287"/>
                  </a:lnTo>
                </a:path>
                <a:path w="1652270" h="116204">
                  <a:moveTo>
                    <a:pt x="0" y="21336"/>
                  </a:moveTo>
                  <a:lnTo>
                    <a:pt x="1652015" y="21336"/>
                  </a:lnTo>
                </a:path>
                <a:path w="1652270" h="116204">
                  <a:moveTo>
                    <a:pt x="0" y="24383"/>
                  </a:moveTo>
                  <a:lnTo>
                    <a:pt x="1652015" y="24383"/>
                  </a:lnTo>
                </a:path>
                <a:path w="1652270" h="116204">
                  <a:moveTo>
                    <a:pt x="0" y="27431"/>
                  </a:moveTo>
                  <a:lnTo>
                    <a:pt x="1652015" y="27431"/>
                  </a:lnTo>
                </a:path>
                <a:path w="1652270" h="116204">
                  <a:moveTo>
                    <a:pt x="0" y="30479"/>
                  </a:moveTo>
                  <a:lnTo>
                    <a:pt x="1652015" y="30479"/>
                  </a:lnTo>
                </a:path>
                <a:path w="1652270" h="116204">
                  <a:moveTo>
                    <a:pt x="0" y="33527"/>
                  </a:moveTo>
                  <a:lnTo>
                    <a:pt x="1652015" y="33527"/>
                  </a:lnTo>
                </a:path>
                <a:path w="1652270" h="116204">
                  <a:moveTo>
                    <a:pt x="0" y="36575"/>
                  </a:moveTo>
                  <a:lnTo>
                    <a:pt x="1652015" y="36575"/>
                  </a:lnTo>
                </a:path>
                <a:path w="1652270" h="116204">
                  <a:moveTo>
                    <a:pt x="0" y="39624"/>
                  </a:moveTo>
                  <a:lnTo>
                    <a:pt x="1652015" y="39624"/>
                  </a:lnTo>
                </a:path>
                <a:path w="1652270" h="116204">
                  <a:moveTo>
                    <a:pt x="0" y="42671"/>
                  </a:moveTo>
                  <a:lnTo>
                    <a:pt x="1652015" y="42671"/>
                  </a:lnTo>
                </a:path>
                <a:path w="1652270" h="116204">
                  <a:moveTo>
                    <a:pt x="0" y="45719"/>
                  </a:moveTo>
                  <a:lnTo>
                    <a:pt x="1652015" y="45719"/>
                  </a:lnTo>
                </a:path>
                <a:path w="1652270" h="116204">
                  <a:moveTo>
                    <a:pt x="0" y="48767"/>
                  </a:moveTo>
                  <a:lnTo>
                    <a:pt x="1652015" y="48767"/>
                  </a:lnTo>
                </a:path>
                <a:path w="1652270" h="116204">
                  <a:moveTo>
                    <a:pt x="0" y="51815"/>
                  </a:moveTo>
                  <a:lnTo>
                    <a:pt x="1652015" y="51815"/>
                  </a:lnTo>
                </a:path>
                <a:path w="1652270" h="116204">
                  <a:moveTo>
                    <a:pt x="0" y="54863"/>
                  </a:moveTo>
                  <a:lnTo>
                    <a:pt x="1652015" y="54863"/>
                  </a:lnTo>
                </a:path>
                <a:path w="1652270" h="116204">
                  <a:moveTo>
                    <a:pt x="0" y="57912"/>
                  </a:moveTo>
                  <a:lnTo>
                    <a:pt x="1652015" y="57912"/>
                  </a:lnTo>
                </a:path>
                <a:path w="1652270" h="116204">
                  <a:moveTo>
                    <a:pt x="0" y="60959"/>
                  </a:moveTo>
                  <a:lnTo>
                    <a:pt x="1652015" y="60959"/>
                  </a:lnTo>
                </a:path>
                <a:path w="1652270" h="116204">
                  <a:moveTo>
                    <a:pt x="0" y="64007"/>
                  </a:moveTo>
                  <a:lnTo>
                    <a:pt x="1652015" y="64007"/>
                  </a:lnTo>
                </a:path>
                <a:path w="1652270" h="116204">
                  <a:moveTo>
                    <a:pt x="0" y="67055"/>
                  </a:moveTo>
                  <a:lnTo>
                    <a:pt x="1652015" y="67055"/>
                  </a:lnTo>
                </a:path>
                <a:path w="1652270" h="116204">
                  <a:moveTo>
                    <a:pt x="0" y="70103"/>
                  </a:moveTo>
                  <a:lnTo>
                    <a:pt x="1652015" y="70103"/>
                  </a:lnTo>
                </a:path>
                <a:path w="1652270" h="116204">
                  <a:moveTo>
                    <a:pt x="0" y="73151"/>
                  </a:moveTo>
                  <a:lnTo>
                    <a:pt x="1652015" y="73151"/>
                  </a:lnTo>
                </a:path>
                <a:path w="1652270" h="116204">
                  <a:moveTo>
                    <a:pt x="0" y="76200"/>
                  </a:moveTo>
                  <a:lnTo>
                    <a:pt x="1652015" y="76200"/>
                  </a:lnTo>
                </a:path>
                <a:path w="1652270" h="116204">
                  <a:moveTo>
                    <a:pt x="0" y="79248"/>
                  </a:moveTo>
                  <a:lnTo>
                    <a:pt x="1652015" y="79248"/>
                  </a:lnTo>
                </a:path>
                <a:path w="1652270" h="116204">
                  <a:moveTo>
                    <a:pt x="0" y="82295"/>
                  </a:moveTo>
                  <a:lnTo>
                    <a:pt x="1652015" y="82295"/>
                  </a:lnTo>
                </a:path>
                <a:path w="1652270" h="116204">
                  <a:moveTo>
                    <a:pt x="0" y="85343"/>
                  </a:moveTo>
                  <a:lnTo>
                    <a:pt x="1652015" y="85343"/>
                  </a:lnTo>
                </a:path>
                <a:path w="1652270" h="116204">
                  <a:moveTo>
                    <a:pt x="0" y="88391"/>
                  </a:moveTo>
                  <a:lnTo>
                    <a:pt x="1652015" y="88391"/>
                  </a:lnTo>
                </a:path>
                <a:path w="1652270" h="116204">
                  <a:moveTo>
                    <a:pt x="0" y="91439"/>
                  </a:moveTo>
                  <a:lnTo>
                    <a:pt x="1652015" y="91439"/>
                  </a:lnTo>
                </a:path>
                <a:path w="1652270" h="116204">
                  <a:moveTo>
                    <a:pt x="0" y="94487"/>
                  </a:moveTo>
                  <a:lnTo>
                    <a:pt x="1652015" y="94487"/>
                  </a:lnTo>
                </a:path>
                <a:path w="1652270" h="116204">
                  <a:moveTo>
                    <a:pt x="0" y="97536"/>
                  </a:moveTo>
                  <a:lnTo>
                    <a:pt x="1652015" y="97536"/>
                  </a:lnTo>
                </a:path>
                <a:path w="1652270" h="116204">
                  <a:moveTo>
                    <a:pt x="0" y="100583"/>
                  </a:moveTo>
                  <a:lnTo>
                    <a:pt x="1652015" y="100583"/>
                  </a:lnTo>
                </a:path>
                <a:path w="1652270" h="116204">
                  <a:moveTo>
                    <a:pt x="0" y="103631"/>
                  </a:moveTo>
                  <a:lnTo>
                    <a:pt x="1652015" y="103631"/>
                  </a:lnTo>
                </a:path>
                <a:path w="1652270" h="116204">
                  <a:moveTo>
                    <a:pt x="0" y="106679"/>
                  </a:moveTo>
                  <a:lnTo>
                    <a:pt x="1652015" y="106679"/>
                  </a:lnTo>
                </a:path>
                <a:path w="1652270" h="116204">
                  <a:moveTo>
                    <a:pt x="0" y="109727"/>
                  </a:moveTo>
                  <a:lnTo>
                    <a:pt x="1652015" y="109727"/>
                  </a:lnTo>
                </a:path>
                <a:path w="1652270" h="116204">
                  <a:moveTo>
                    <a:pt x="0" y="112775"/>
                  </a:moveTo>
                  <a:lnTo>
                    <a:pt x="1652015" y="112775"/>
                  </a:lnTo>
                </a:path>
                <a:path w="1652270" h="116204">
                  <a:moveTo>
                    <a:pt x="0" y="115824"/>
                  </a:moveTo>
                  <a:lnTo>
                    <a:pt x="1652015" y="115824"/>
                  </a:lnTo>
                </a:path>
              </a:pathLst>
            </a:custGeom>
            <a:ln w="3175">
              <a:solidFill>
                <a:srgbClr val="EC8A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3239" y="3785615"/>
              <a:ext cx="1652015" cy="28651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18897" y="4260598"/>
            <a:ext cx="2029460" cy="59563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200" spc="-20" i="1">
                <a:latin typeface="Cambria"/>
                <a:cs typeface="Cambria"/>
              </a:rPr>
              <a:t>Bio-</a:t>
            </a:r>
            <a:r>
              <a:rPr dirty="0" sz="1200" i="1">
                <a:latin typeface="Cambria"/>
                <a:cs typeface="Cambria"/>
              </a:rPr>
              <a:t>Medical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Wastes:</a:t>
            </a:r>
            <a:r>
              <a:rPr dirty="0" sz="1200" spc="8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Categories</a:t>
            </a:r>
            <a:endParaRPr sz="1200">
              <a:latin typeface="Cambria"/>
              <a:cs typeface="Cambria"/>
            </a:endParaRPr>
          </a:p>
          <a:p>
            <a:pPr marL="181610" marR="1219835" indent="19685">
              <a:lnSpc>
                <a:spcPts val="1340"/>
              </a:lnSpc>
              <a:spcBef>
                <a:spcPts val="260"/>
              </a:spcBef>
            </a:pPr>
            <a:r>
              <a:rPr dirty="0" sz="1200" spc="-10">
                <a:latin typeface="Georgia"/>
                <a:cs typeface="Georgia"/>
              </a:rPr>
              <a:t>Category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Wastes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100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3903978" y="4477006"/>
            <a:ext cx="783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Georgia"/>
                <a:cs typeface="Georgia"/>
              </a:rPr>
              <a:t>Description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62307" y="4819906"/>
            <a:ext cx="97155" cy="379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90"/>
              </a:lnSpc>
              <a:spcBef>
                <a:spcPts val="100"/>
              </a:spcBef>
            </a:pPr>
            <a:r>
              <a:rPr dirty="0" sz="1200" spc="-5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90"/>
              </a:lnSpc>
            </a:pPr>
            <a:r>
              <a:rPr dirty="0" sz="1200" spc="-60">
                <a:latin typeface="Georgia"/>
                <a:cs typeface="Georgia"/>
              </a:rPr>
              <a:t>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77419" y="4819906"/>
            <a:ext cx="5238115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ts val="1390"/>
              </a:lnSpc>
              <a:spcBef>
                <a:spcPts val="100"/>
              </a:spcBef>
            </a:pPr>
            <a:r>
              <a:rPr dirty="0" sz="1200" spc="-70" i="1">
                <a:latin typeface="Times New Roman"/>
                <a:cs typeface="Times New Roman"/>
              </a:rPr>
              <a:t>Human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Anatomical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Wastes</a:t>
            </a:r>
            <a:r>
              <a:rPr dirty="0" sz="1200" spc="-95">
                <a:latin typeface="Times New Roman"/>
                <a:cs typeface="Times New Roman"/>
              </a:rPr>
              <a:t>: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tissues,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93800"/>
              </a:lnSpc>
              <a:spcBef>
                <a:spcPts val="40"/>
              </a:spcBef>
            </a:pPr>
            <a:r>
              <a:rPr dirty="0" sz="1200" spc="-30" i="1">
                <a:latin typeface="Times New Roman"/>
                <a:cs typeface="Times New Roman"/>
              </a:rPr>
              <a:t>Animal</a:t>
            </a:r>
            <a:r>
              <a:rPr dirty="0" sz="1200" spc="-45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Sastes</a:t>
            </a:r>
            <a:r>
              <a:rPr dirty="0" sz="1200" spc="-95">
                <a:latin typeface="Times New Roman"/>
                <a:cs typeface="Times New Roman"/>
              </a:rPr>
              <a:t>: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 tissues,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carcasses,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bleeding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fluid,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blood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experimental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research,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veterinary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Hospitals,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Colleges, </a:t>
            </a:r>
            <a:r>
              <a:rPr dirty="0" sz="1200" spc="-30">
                <a:latin typeface="Times New Roman"/>
                <a:cs typeface="Times New Roman"/>
              </a:rPr>
              <a:t>discharge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hospitals,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ts val="1355"/>
              </a:lnSpc>
            </a:pPr>
            <a:r>
              <a:rPr dirty="0" sz="1200" spc="-140" i="1">
                <a:latin typeface="Times New Roman"/>
                <a:cs typeface="Times New Roman"/>
              </a:rPr>
              <a:t>Microbiology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and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Bio-</a:t>
            </a:r>
            <a:r>
              <a:rPr dirty="0" sz="1200" spc="-150" i="1">
                <a:latin typeface="Times New Roman"/>
                <a:cs typeface="Times New Roman"/>
              </a:rPr>
              <a:t>technology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Wastes</a:t>
            </a:r>
            <a:r>
              <a:rPr dirty="0" sz="1200" spc="-85">
                <a:latin typeface="Times New Roman"/>
                <a:cs typeface="Times New Roman"/>
              </a:rPr>
              <a:t>: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laboratory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culture,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stocks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specimen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62313" y="5505705"/>
            <a:ext cx="97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Georgia"/>
                <a:cs typeface="Georgia"/>
              </a:rPr>
              <a:t>3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77382" y="5676393"/>
            <a:ext cx="5240020" cy="260858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6985">
              <a:lnSpc>
                <a:spcPct val="93700"/>
              </a:lnSpc>
              <a:spcBef>
                <a:spcPts val="190"/>
              </a:spcBef>
            </a:pP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micro-</a:t>
            </a:r>
            <a:r>
              <a:rPr dirty="0" sz="1200">
                <a:latin typeface="Times New Roman"/>
                <a:cs typeface="Times New Roman"/>
              </a:rPr>
              <a:t>organisms,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attenuated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vaccines,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cell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culture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research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laboratories,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biological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toxin,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dishes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devices </a:t>
            </a:r>
            <a:r>
              <a:rPr dirty="0" sz="1200" spc="-10">
                <a:latin typeface="Times New Roman"/>
                <a:cs typeface="Times New Roman"/>
              </a:rPr>
              <a:t>used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transfer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cultures.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93700"/>
              </a:lnSpc>
              <a:spcBef>
                <a:spcPts val="5"/>
              </a:spcBef>
            </a:pPr>
            <a:r>
              <a:rPr dirty="0" sz="1200" spc="-40" i="1">
                <a:latin typeface="Times New Roman"/>
                <a:cs typeface="Times New Roman"/>
              </a:rPr>
              <a:t>Waste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Sharps</a:t>
            </a:r>
            <a:r>
              <a:rPr dirty="0" sz="1200" spc="-65">
                <a:latin typeface="Times New Roman"/>
                <a:cs typeface="Times New Roman"/>
              </a:rPr>
              <a:t>: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Needles,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syringes,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scalpels,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blades,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glass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capable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causing </a:t>
            </a:r>
            <a:r>
              <a:rPr dirty="0" sz="1200">
                <a:latin typeface="Times New Roman"/>
                <a:cs typeface="Times New Roman"/>
              </a:rPr>
              <a:t>puncture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cuts.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unused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sharps.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Discarded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medicines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cytotetic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drugs;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wastes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comprising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outdated,</a:t>
            </a:r>
            <a:r>
              <a:rPr dirty="0" sz="1200" spc="-20">
                <a:latin typeface="Times New Roman"/>
                <a:cs typeface="Times New Roman"/>
              </a:rPr>
              <a:t> contaminated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discarded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medicines. </a:t>
            </a:r>
            <a:r>
              <a:rPr dirty="0" sz="1200" spc="-25" i="1">
                <a:latin typeface="Times New Roman"/>
                <a:cs typeface="Times New Roman"/>
              </a:rPr>
              <a:t>Soiled</a:t>
            </a:r>
            <a:r>
              <a:rPr dirty="0" sz="1200" spc="25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Waste</a:t>
            </a:r>
            <a:r>
              <a:rPr dirty="0" sz="1200">
                <a:latin typeface="Times New Roman"/>
                <a:cs typeface="Times New Roman"/>
              </a:rPr>
              <a:t>: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Items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contaminated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body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fluids,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including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cotton, </a:t>
            </a:r>
            <a:r>
              <a:rPr dirty="0" sz="1200" spc="-30">
                <a:latin typeface="Times New Roman"/>
                <a:cs typeface="Times New Roman"/>
              </a:rPr>
              <a:t>dressings,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solid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plaster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cuts,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linen, beddings,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materials.</a:t>
            </a:r>
            <a:endParaRPr sz="1200">
              <a:latin typeface="Times New Roman"/>
              <a:cs typeface="Times New Roman"/>
            </a:endParaRPr>
          </a:p>
          <a:p>
            <a:pPr marL="12700" marR="6985">
              <a:lnSpc>
                <a:spcPts val="1360"/>
              </a:lnSpc>
              <a:spcBef>
                <a:spcPts val="15"/>
              </a:spcBef>
            </a:pPr>
            <a:r>
              <a:rPr dirty="0" sz="1200" spc="-50" i="1">
                <a:latin typeface="Times New Roman"/>
                <a:cs typeface="Times New Roman"/>
              </a:rPr>
              <a:t>Solid</a:t>
            </a:r>
            <a:r>
              <a:rPr dirty="0" sz="1200" spc="24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Wastes</a:t>
            </a:r>
            <a:r>
              <a:rPr dirty="0" sz="1200" spc="-60">
                <a:latin typeface="Times New Roman"/>
                <a:cs typeface="Times New Roman"/>
              </a:rPr>
              <a:t>: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Wastes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generated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disposable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items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as,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tubings,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catheters, </a:t>
            </a:r>
            <a:r>
              <a:rPr dirty="0" sz="1200" spc="-20">
                <a:latin typeface="Times New Roman"/>
                <a:cs typeface="Times New Roman"/>
              </a:rPr>
              <a:t>intravenous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ts val="1265"/>
              </a:lnSpc>
            </a:pPr>
            <a:r>
              <a:rPr dirty="0" sz="1200" spc="-35" i="1">
                <a:latin typeface="Times New Roman"/>
                <a:cs typeface="Times New Roman"/>
              </a:rPr>
              <a:t>Liquid</a:t>
            </a:r>
            <a:r>
              <a:rPr dirty="0" sz="1200" spc="8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Waste</a:t>
            </a:r>
            <a:r>
              <a:rPr dirty="0" sz="1200" spc="-60">
                <a:latin typeface="Times New Roman"/>
                <a:cs typeface="Times New Roman"/>
              </a:rPr>
              <a:t>: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laboratory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washing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cleaning,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housekeeping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50"/>
              </a:lnSpc>
            </a:pP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disinfecting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50"/>
              </a:lnSpc>
            </a:pPr>
            <a:r>
              <a:rPr dirty="0" sz="1200" spc="-110" i="1">
                <a:latin typeface="Times New Roman"/>
                <a:cs typeface="Times New Roman"/>
              </a:rPr>
              <a:t>Incineration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Ash</a:t>
            </a:r>
            <a:r>
              <a:rPr dirty="0" sz="1200" spc="-20">
                <a:latin typeface="Times New Roman"/>
                <a:cs typeface="Times New Roman"/>
              </a:rPr>
              <a:t>: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incineration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biomedical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wastes.</a:t>
            </a:r>
            <a:endParaRPr sz="1200">
              <a:latin typeface="Times New Roman"/>
              <a:cs typeface="Times New Roman"/>
            </a:endParaRPr>
          </a:p>
          <a:p>
            <a:pPr marL="12700" marR="6985">
              <a:lnSpc>
                <a:spcPts val="1340"/>
              </a:lnSpc>
              <a:spcBef>
                <a:spcPts val="90"/>
              </a:spcBef>
            </a:pPr>
            <a:r>
              <a:rPr dirty="0" sz="1200" spc="-120" i="1">
                <a:latin typeface="Times New Roman"/>
                <a:cs typeface="Times New Roman"/>
              </a:rPr>
              <a:t>Chemical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Waste</a:t>
            </a:r>
            <a:r>
              <a:rPr dirty="0" sz="1200" spc="-75">
                <a:latin typeface="Times New Roman"/>
                <a:cs typeface="Times New Roman"/>
              </a:rPr>
              <a:t>: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Chemicals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biological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disinfection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insecticides</a:t>
            </a:r>
            <a:r>
              <a:rPr dirty="0" sz="1200" spc="-20">
                <a:latin typeface="Times New Roman"/>
                <a:cs typeface="Times New Roman"/>
              </a:rPr>
              <a:t> etc.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62299" y="6191505"/>
            <a:ext cx="97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latin typeface="Georgia"/>
                <a:cs typeface="Georgia"/>
              </a:rPr>
              <a:t>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62297" y="6705093"/>
            <a:ext cx="97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Georgia"/>
                <a:cs typeface="Georgia"/>
              </a:rPr>
              <a:t>5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62283" y="7047993"/>
            <a:ext cx="97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latin typeface="Georgia"/>
                <a:cs typeface="Georgia"/>
              </a:rPr>
              <a:t>6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62285" y="7390893"/>
            <a:ext cx="97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Georgia"/>
                <a:cs typeface="Georgia"/>
              </a:rPr>
              <a:t>7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62281" y="7733793"/>
            <a:ext cx="97155" cy="38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dirty="0" sz="1200" spc="-105">
                <a:latin typeface="Georgia"/>
                <a:cs typeface="Georgia"/>
              </a:rPr>
              <a:t>8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ts val="1400"/>
              </a:lnSpc>
            </a:pPr>
            <a:r>
              <a:rPr dirty="0" sz="1200" spc="-60">
                <a:latin typeface="Georgia"/>
                <a:cs typeface="Georgia"/>
              </a:rPr>
              <a:t>9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18785" y="8430260"/>
            <a:ext cx="5325110" cy="61849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Organisation </a:t>
            </a:r>
            <a:r>
              <a:rPr dirty="0" sz="1200">
                <a:latin typeface="Times New Roman"/>
                <a:cs typeface="Times New Roman"/>
              </a:rPr>
              <a:t>(WHO)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classified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medical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eight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categories: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General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30">
                <a:latin typeface="Times New Roman"/>
                <a:cs typeface="Times New Roman"/>
              </a:rPr>
              <a:t>Pathological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1" y="423167"/>
            <a:ext cx="6336665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325"/>
              </a:spcBef>
              <a:buAutoNum type="arabicPeriod" startAt="3"/>
              <a:tabLst>
                <a:tab pos="240029" algn="l"/>
              </a:tabLst>
            </a:pPr>
            <a:r>
              <a:rPr dirty="0" sz="1200" spc="-40">
                <a:latin typeface="Times New Roman"/>
                <a:cs typeface="Times New Roman"/>
              </a:rPr>
              <a:t>Radioactive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240029" algn="l"/>
              </a:tabLst>
            </a:pPr>
            <a:r>
              <a:rPr dirty="0" sz="1200" spc="-40">
                <a:latin typeface="Times New Roman"/>
                <a:cs typeface="Times New Roman"/>
              </a:rPr>
              <a:t>Chemical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 startAt="3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Infections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offensively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infections</a:t>
            </a:r>
            <a:r>
              <a:rPr dirty="0" sz="1200" spc="-20">
                <a:latin typeface="Times New Roman"/>
                <a:cs typeface="Times New Roman"/>
              </a:rPr>
              <a:t> waste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 startAt="3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Sharps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240029" algn="l"/>
              </a:tabLst>
            </a:pPr>
            <a:r>
              <a:rPr dirty="0" sz="1200" spc="-35">
                <a:latin typeface="Times New Roman"/>
                <a:cs typeface="Times New Roman"/>
              </a:rPr>
              <a:t>Pharmaceutical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 startAt="3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Pressurized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 marR="5080" indent="342900">
              <a:lnSpc>
                <a:spcPct val="107700"/>
              </a:lnSpc>
            </a:pP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content 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heavy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metals,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batteries,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broken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thermometers,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 </a:t>
            </a:r>
            <a:r>
              <a:rPr dirty="0" sz="1200" spc="-40">
                <a:latin typeface="Times New Roman"/>
                <a:cs typeface="Times New Roman"/>
              </a:rPr>
              <a:t>gauges,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Pressurized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containers,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cylinders,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cartridges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aerosol cars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waste,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as,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containing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radioactive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substances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unused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liquids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radiotherapy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laboratory </a:t>
            </a:r>
            <a:r>
              <a:rPr dirty="0" sz="1200" spc="-20">
                <a:latin typeface="Times New Roman"/>
                <a:cs typeface="Times New Roman"/>
              </a:rPr>
              <a:t>research,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contaminated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glassware,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packages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absorbent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paper,</a:t>
            </a:r>
            <a:r>
              <a:rPr dirty="0" sz="1200" spc="-10">
                <a:latin typeface="Times New Roman"/>
                <a:cs typeface="Times New Roman"/>
              </a:rPr>
              <a:t> urine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excreta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patients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>
                <a:latin typeface="Times New Roman"/>
                <a:cs typeface="Times New Roman"/>
              </a:rPr>
              <a:t>tested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unsealed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radionuclide,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sealed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fall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category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hazardous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bio- </a:t>
            </a:r>
            <a:r>
              <a:rPr dirty="0" sz="1200" spc="-35">
                <a:latin typeface="Times New Roman"/>
                <a:cs typeface="Times New Roman"/>
              </a:rPr>
              <a:t>medical </a:t>
            </a:r>
            <a:r>
              <a:rPr dirty="0" sz="1200" spc="-10">
                <a:latin typeface="Times New Roman"/>
                <a:cs typeface="Times New Roman"/>
              </a:rPr>
              <a:t>waste.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3429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technologies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bio-</a:t>
            </a:r>
            <a:r>
              <a:rPr dirty="0" sz="1200" spc="-20">
                <a:latin typeface="Times New Roman"/>
                <a:cs typeface="Times New Roman"/>
              </a:rPr>
              <a:t>medical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category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geographical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conditions.</a:t>
            </a:r>
            <a:endParaRPr sz="1200">
              <a:latin typeface="Times New Roman"/>
              <a:cs typeface="Times New Roman"/>
            </a:endParaRPr>
          </a:p>
          <a:p>
            <a:pPr marL="240029" marR="7620" indent="-227329">
              <a:lnSpc>
                <a:spcPct val="107500"/>
              </a:lnSpc>
              <a:spcBef>
                <a:spcPts val="15"/>
              </a:spcBef>
              <a:buFont typeface="Times New Roman"/>
              <a:buAutoNum type="arabicPeriod"/>
              <a:tabLst>
                <a:tab pos="241300" algn="l"/>
              </a:tabLst>
            </a:pPr>
            <a:r>
              <a:rPr dirty="0" sz="1200" spc="-85" i="1">
                <a:latin typeface="Times New Roman"/>
                <a:cs typeface="Times New Roman"/>
              </a:rPr>
              <a:t>Anatomical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Waste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(yellow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Times New Roman"/>
                <a:cs typeface="Times New Roman"/>
              </a:rPr>
              <a:t>bag):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anatomical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collected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yellow</a:t>
            </a:r>
            <a:r>
              <a:rPr dirty="0" sz="1200" spc="-10">
                <a:latin typeface="Times New Roman"/>
                <a:cs typeface="Times New Roman"/>
              </a:rPr>
              <a:t> bag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 either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incinerated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sent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deep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burial.</a:t>
            </a:r>
            <a:endParaRPr sz="1200">
              <a:latin typeface="Times New Roman"/>
              <a:cs typeface="Times New Roman"/>
            </a:endParaRPr>
          </a:p>
          <a:p>
            <a:pPr marL="239395" indent="-227329">
              <a:lnSpc>
                <a:spcPct val="100000"/>
              </a:lnSpc>
              <a:spcBef>
                <a:spcPts val="105"/>
              </a:spcBef>
              <a:buFont typeface="Times New Roman"/>
              <a:buAutoNum type="arabicPeriod"/>
              <a:tabLst>
                <a:tab pos="239395" algn="l"/>
                <a:tab pos="240665" algn="l"/>
              </a:tabLst>
            </a:pPr>
            <a:r>
              <a:rPr dirty="0" sz="1200" spc="-105" i="1">
                <a:latin typeface="Times New Roman"/>
                <a:cs typeface="Times New Roman"/>
              </a:rPr>
              <a:t>Infectious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Soiled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Waste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(red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bag):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infectious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cotton,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gauge,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bandages,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dressing</a:t>
            </a:r>
            <a:endParaRPr sz="1200">
              <a:latin typeface="Times New Roman"/>
              <a:cs typeface="Times New Roman"/>
            </a:endParaRPr>
          </a:p>
          <a:p>
            <a:pPr marL="240665" marR="571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pads,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either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incinerated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autoclaved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disposed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filling.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30">
                <a:latin typeface="Times New Roman"/>
                <a:cs typeface="Times New Roman"/>
              </a:rPr>
              <a:t>collected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bag.</a:t>
            </a:r>
            <a:endParaRPr sz="1200">
              <a:latin typeface="Times New Roman"/>
              <a:cs typeface="Times New Roman"/>
            </a:endParaRPr>
          </a:p>
          <a:p>
            <a:pPr marL="239395" indent="-227329">
              <a:lnSpc>
                <a:spcPct val="100000"/>
              </a:lnSpc>
              <a:spcBef>
                <a:spcPts val="105"/>
              </a:spcBef>
              <a:buFont typeface="Times New Roman"/>
              <a:buAutoNum type="arabicPeriod" startAt="3"/>
              <a:tabLst>
                <a:tab pos="239395" algn="l"/>
                <a:tab pos="241300" algn="l"/>
              </a:tabLst>
            </a:pPr>
            <a:r>
              <a:rPr dirty="0" sz="1200" spc="-110" i="1">
                <a:latin typeface="Times New Roman"/>
                <a:cs typeface="Times New Roman"/>
              </a:rPr>
              <a:t>Plastic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and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Rubber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Disposables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(blue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bag):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collected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blue </a:t>
            </a:r>
            <a:r>
              <a:rPr dirty="0" sz="1200" spc="-20">
                <a:latin typeface="Times New Roman"/>
                <a:cs typeface="Times New Roman"/>
              </a:rPr>
              <a:t>bag.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never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</a:t>
            </a:r>
            <a:endParaRPr sz="1200">
              <a:latin typeface="Times New Roman"/>
              <a:cs typeface="Times New Roman"/>
            </a:endParaRPr>
          </a:p>
          <a:p>
            <a:pPr marL="241300" marR="5080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incinerated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burnt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emits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‘dioxins’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highly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harmful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 spc="-50">
                <a:latin typeface="Times New Roman"/>
                <a:cs typeface="Times New Roman"/>
              </a:rPr>
              <a:t>highly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carcinogenic.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disposal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type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waste</a:t>
            </a:r>
            <a:r>
              <a:rPr dirty="0" sz="1200" spc="-20">
                <a:latin typeface="Times New Roman"/>
                <a:cs typeface="Times New Roman"/>
              </a:rPr>
              <a:t> are:</a:t>
            </a:r>
            <a:endParaRPr sz="1200">
              <a:latin typeface="Times New Roman"/>
              <a:cs typeface="Times New Roman"/>
            </a:endParaRPr>
          </a:p>
          <a:p>
            <a:pPr lvl="1" marL="468630" indent="-227329">
              <a:lnSpc>
                <a:spcPct val="100000"/>
              </a:lnSpc>
              <a:spcBef>
                <a:spcPts val="120"/>
              </a:spcBef>
              <a:buAutoNum type="romanLcParenBoth"/>
              <a:tabLst>
                <a:tab pos="468630" algn="l"/>
              </a:tabLst>
            </a:pPr>
            <a:r>
              <a:rPr dirty="0" sz="1200" spc="-35">
                <a:latin typeface="Times New Roman"/>
                <a:cs typeface="Times New Roman"/>
              </a:rPr>
              <a:t>Autoclaving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shredding.</a:t>
            </a:r>
            <a:endParaRPr sz="1200">
              <a:latin typeface="Times New Roman"/>
              <a:cs typeface="Times New Roman"/>
            </a:endParaRPr>
          </a:p>
          <a:p>
            <a:pPr lvl="1" marL="468630" indent="-227329">
              <a:lnSpc>
                <a:spcPct val="100000"/>
              </a:lnSpc>
              <a:spcBef>
                <a:spcPts val="105"/>
              </a:spcBef>
              <a:buAutoNum type="romanLcParenBoth"/>
              <a:tabLst>
                <a:tab pos="468630" algn="l"/>
              </a:tabLst>
            </a:pPr>
            <a:r>
              <a:rPr dirty="0" sz="1200" spc="-40">
                <a:latin typeface="Times New Roman"/>
                <a:cs typeface="Times New Roman"/>
              </a:rPr>
              <a:t>Chemical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disinfection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85">
                <a:latin typeface="Times New Roman"/>
                <a:cs typeface="Times New Roman"/>
              </a:rPr>
              <a:t>P/o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bleaching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mutilation.</a:t>
            </a:r>
            <a:endParaRPr sz="1200">
              <a:latin typeface="Times New Roman"/>
              <a:cs typeface="Times New Roman"/>
            </a:endParaRPr>
          </a:p>
          <a:p>
            <a:pPr lvl="1" marL="471170" indent="-243204">
              <a:lnSpc>
                <a:spcPct val="100000"/>
              </a:lnSpc>
              <a:spcBef>
                <a:spcPts val="110"/>
              </a:spcBef>
              <a:buAutoNum type="romanLcParenBoth"/>
              <a:tabLst>
                <a:tab pos="471170" algn="l"/>
              </a:tabLst>
            </a:pPr>
            <a:r>
              <a:rPr dirty="0" sz="1200" spc="-60">
                <a:latin typeface="Times New Roman"/>
                <a:cs typeface="Times New Roman"/>
              </a:rPr>
              <a:t>Recycling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disinfection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mutilation.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cannot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recycled,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filling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burial.</a:t>
            </a:r>
            <a:endParaRPr sz="1200">
              <a:latin typeface="Times New Roman"/>
              <a:cs typeface="Times New Roman"/>
            </a:endParaRPr>
          </a:p>
          <a:p>
            <a:pPr algn="just" marL="239395" marR="5715" indent="-227329">
              <a:lnSpc>
                <a:spcPct val="107800"/>
              </a:lnSpc>
              <a:spcBef>
                <a:spcPts val="5"/>
              </a:spcBef>
              <a:buFont typeface="Times New Roman"/>
              <a:buAutoNum type="arabicPeriod" startAt="4"/>
              <a:tabLst>
                <a:tab pos="241300" algn="l"/>
              </a:tabLst>
            </a:pPr>
            <a:r>
              <a:rPr dirty="0" sz="1200" spc="-90" i="1">
                <a:latin typeface="Times New Roman"/>
                <a:cs typeface="Times New Roman"/>
              </a:rPr>
              <a:t>Sharps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(White/light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blue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bag):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sharps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collected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white/light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blue </a:t>
            </a:r>
            <a:r>
              <a:rPr dirty="0" sz="1200">
                <a:latin typeface="Times New Roman"/>
                <a:cs typeface="Times New Roman"/>
              </a:rPr>
              <a:t>bag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puncture</a:t>
            </a:r>
            <a:r>
              <a:rPr dirty="0" sz="1200" spc="-10">
                <a:latin typeface="Times New Roman"/>
                <a:cs typeface="Times New Roman"/>
              </a:rPr>
              <a:t> proof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transparent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disposal.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sharps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sharp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pit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well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covered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protected.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sharps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disinfected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1%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sodium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hypochloride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solution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before 	disposal.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110"/>
              </a:spcBef>
              <a:buFont typeface="Times New Roman"/>
              <a:buAutoNum type="arabicPeriod" startAt="4"/>
              <a:tabLst>
                <a:tab pos="240029" algn="l"/>
                <a:tab pos="241300" algn="l"/>
              </a:tabLst>
            </a:pPr>
            <a:r>
              <a:rPr dirty="0" sz="1200" spc="-120" i="1">
                <a:latin typeface="Times New Roman"/>
                <a:cs typeface="Times New Roman"/>
              </a:rPr>
              <a:t>Radioactive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Waste(special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lead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boxes)</a:t>
            </a:r>
            <a:r>
              <a:rPr dirty="0" sz="1200" spc="-110">
                <a:latin typeface="Times New Roman"/>
                <a:cs typeface="Times New Roman"/>
              </a:rPr>
              <a:t>: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collected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lead</a:t>
            </a:r>
            <a:r>
              <a:rPr dirty="0" sz="1200" spc="-10">
                <a:latin typeface="Times New Roman"/>
                <a:cs typeface="Times New Roman"/>
              </a:rPr>
              <a:t> boxes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absorption</a:t>
            </a:r>
            <a:endParaRPr sz="1200">
              <a:latin typeface="Times New Roman"/>
              <a:cs typeface="Times New Roman"/>
            </a:endParaRPr>
          </a:p>
          <a:p>
            <a:pPr algn="just" marL="241300" marR="635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radiation.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secured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till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radioactivity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decays.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followed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disposal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secured landfill.</a:t>
            </a:r>
            <a:endParaRPr sz="1200">
              <a:latin typeface="Times New Roman"/>
              <a:cs typeface="Times New Roman"/>
            </a:endParaRPr>
          </a:p>
          <a:p>
            <a:pPr algn="just" marL="239395" marR="6350" indent="-227329">
              <a:lnSpc>
                <a:spcPts val="1560"/>
              </a:lnSpc>
              <a:spcBef>
                <a:spcPts val="60"/>
              </a:spcBef>
              <a:buFont typeface="Times New Roman"/>
              <a:buAutoNum type="arabicPeriod" startAt="6"/>
              <a:tabLst>
                <a:tab pos="241300" algn="l"/>
              </a:tabLst>
            </a:pPr>
            <a:r>
              <a:rPr dirty="0" sz="1200" spc="-75" i="1">
                <a:latin typeface="Times New Roman"/>
                <a:cs typeface="Times New Roman"/>
              </a:rPr>
              <a:t>Waste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with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high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Content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50" i="1">
                <a:latin typeface="Times New Roman"/>
                <a:cs typeface="Times New Roman"/>
              </a:rPr>
              <a:t>of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Heavy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Metals: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30">
                <a:latin typeface="Times New Roman"/>
                <a:cs typeface="Times New Roman"/>
              </a:rPr>
              <a:t>segregated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followed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disposal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secured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40">
                <a:latin typeface="Times New Roman"/>
                <a:cs typeface="Times New Roman"/>
              </a:rPr>
              <a:t>landfill.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reclaimed,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recycled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wherever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possible.</a:t>
            </a:r>
            <a:endParaRPr sz="1200">
              <a:latin typeface="Times New Roman"/>
              <a:cs typeface="Times New Roman"/>
            </a:endParaRPr>
          </a:p>
          <a:p>
            <a:pPr algn="just" marL="469900">
              <a:lnSpc>
                <a:spcPct val="100000"/>
              </a:lnSpc>
              <a:spcBef>
                <a:spcPts val="4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bio-</a:t>
            </a:r>
            <a:r>
              <a:rPr dirty="0" sz="1200" spc="-10">
                <a:latin typeface="Times New Roman"/>
                <a:cs typeface="Times New Roman"/>
              </a:rPr>
              <a:t>hazardous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extremely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techniques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effective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disposal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bio-</a:t>
            </a:r>
            <a:r>
              <a:rPr dirty="0" sz="1200" spc="-20">
                <a:latin typeface="Times New Roman"/>
                <a:cs typeface="Times New Roman"/>
              </a:rPr>
              <a:t>hazardous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techniques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lvl="1" marL="299085" indent="-286385">
              <a:lnSpc>
                <a:spcPct val="100000"/>
              </a:lnSpc>
              <a:buAutoNum type="romanLcParenBoth"/>
              <a:tabLst>
                <a:tab pos="299085" algn="l"/>
              </a:tabLst>
            </a:pPr>
            <a:r>
              <a:rPr dirty="0" sz="1200">
                <a:latin typeface="Times New Roman"/>
                <a:cs typeface="Times New Roman"/>
              </a:rPr>
              <a:t>Double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chambered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incineration</a:t>
            </a:r>
            <a:endParaRPr sz="1200">
              <a:latin typeface="Times New Roman"/>
              <a:cs typeface="Times New Roman"/>
            </a:endParaRPr>
          </a:p>
          <a:p>
            <a:pPr lvl="1" marL="299085" indent="-286385">
              <a:lnSpc>
                <a:spcPct val="100000"/>
              </a:lnSpc>
              <a:spcBef>
                <a:spcPts val="120"/>
              </a:spcBef>
              <a:buAutoNum type="romanLcParenBoth"/>
              <a:tabLst>
                <a:tab pos="299085" algn="l"/>
              </a:tabLst>
            </a:pPr>
            <a:r>
              <a:rPr dirty="0" sz="1200" spc="-20">
                <a:latin typeface="Times New Roman"/>
                <a:cs typeface="Times New Roman"/>
              </a:rPr>
              <a:t>Autoclaving/steam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sterilization</a:t>
            </a:r>
            <a:endParaRPr sz="1200">
              <a:latin typeface="Times New Roman"/>
              <a:cs typeface="Times New Roman"/>
            </a:endParaRPr>
          </a:p>
          <a:p>
            <a:pPr lvl="1" marL="297180" indent="-284480">
              <a:lnSpc>
                <a:spcPct val="100000"/>
              </a:lnSpc>
              <a:spcBef>
                <a:spcPts val="110"/>
              </a:spcBef>
              <a:buAutoNum type="romanLcParenBoth"/>
              <a:tabLst>
                <a:tab pos="297180" algn="l"/>
              </a:tabLst>
            </a:pPr>
            <a:r>
              <a:rPr dirty="0" sz="1200" spc="-40">
                <a:latin typeface="Times New Roman"/>
                <a:cs typeface="Times New Roman"/>
              </a:rPr>
              <a:t>Chemical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disinfection</a:t>
            </a:r>
            <a:endParaRPr sz="1200">
              <a:latin typeface="Times New Roman"/>
              <a:cs typeface="Times New Roman"/>
            </a:endParaRPr>
          </a:p>
          <a:p>
            <a:pPr lvl="1" marL="297180" indent="-284480">
              <a:lnSpc>
                <a:spcPct val="100000"/>
              </a:lnSpc>
              <a:spcBef>
                <a:spcPts val="105"/>
              </a:spcBef>
              <a:buAutoNum type="romanLcParenBoth"/>
              <a:tabLst>
                <a:tab pos="297180" algn="l"/>
              </a:tabLst>
            </a:pPr>
            <a:r>
              <a:rPr dirty="0" sz="1200" spc="-10">
                <a:latin typeface="Times New Roman"/>
                <a:cs typeface="Times New Roman"/>
              </a:rPr>
              <a:t>Microwaving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0" y="423167"/>
            <a:ext cx="6338570" cy="8755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297815" indent="-285115">
              <a:lnSpc>
                <a:spcPct val="100000"/>
              </a:lnSpc>
              <a:spcBef>
                <a:spcPts val="1325"/>
              </a:spcBef>
              <a:buSzPct val="91666"/>
              <a:buAutoNum type="romanLcParenBoth" startAt="5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</a:rPr>
              <a:t>Hydroclaving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SzPct val="91666"/>
              <a:buAutoNum type="romanLcParenBoth" startAt="5"/>
              <a:tabLst>
                <a:tab pos="297815" algn="l"/>
              </a:tabLst>
            </a:pPr>
            <a:r>
              <a:rPr dirty="0" sz="1200" spc="-30">
                <a:latin typeface="Times New Roman"/>
                <a:cs typeface="Times New Roman"/>
              </a:rPr>
              <a:t>Plasma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technology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20"/>
              </a:spcBef>
              <a:buSzPct val="91666"/>
              <a:buAutoNum type="romanLcParenBoth" startAt="5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</a:rPr>
              <a:t>Irradiation</a:t>
            </a:r>
            <a:endParaRPr sz="1200">
              <a:latin typeface="Times New Roman"/>
              <a:cs typeface="Times New Roman"/>
            </a:endParaRPr>
          </a:p>
          <a:p>
            <a:pPr marL="297815" indent="-288925">
              <a:lnSpc>
                <a:spcPct val="100000"/>
              </a:lnSpc>
              <a:spcBef>
                <a:spcPts val="110"/>
              </a:spcBef>
              <a:buSzPct val="91666"/>
              <a:buAutoNum type="romanLcParenBoth" startAt="5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</a:rPr>
              <a:t>Grinding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shredding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SzPct val="91666"/>
              <a:buAutoNum type="romanLcParenBoth" startAt="5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</a:rPr>
              <a:t>Compaction</a:t>
            </a:r>
            <a:endParaRPr sz="1200">
              <a:latin typeface="Times New Roman"/>
              <a:cs typeface="Times New Roman"/>
            </a:endParaRPr>
          </a:p>
          <a:p>
            <a:pPr marL="12700" marR="6985" indent="3429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6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schedule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III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Ministry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Forests,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India,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bio-</a:t>
            </a:r>
            <a:r>
              <a:rPr dirty="0" sz="1200" spc="-35">
                <a:latin typeface="Times New Roman"/>
                <a:cs typeface="Times New Roman"/>
              </a:rPr>
              <a:t>medical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containers/bags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carry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label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 spc="-35">
                <a:latin typeface="Times New Roman"/>
                <a:cs typeface="Times New Roman"/>
              </a:rPr>
              <a:t>washable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prominently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visible.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Georgia"/>
                <a:cs typeface="Georgia"/>
              </a:rPr>
              <a:t>Role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Individual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110">
                <a:latin typeface="Georgia"/>
                <a:cs typeface="Georgia"/>
              </a:rPr>
              <a:t>&amp;</a:t>
            </a:r>
            <a:r>
              <a:rPr dirty="0" sz="1200" spc="-30">
                <a:latin typeface="Georgia"/>
                <a:cs typeface="Georgia"/>
              </a:rPr>
              <a:t> Institutions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Prevention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Pollution</a:t>
            </a:r>
            <a:endParaRPr sz="1200">
              <a:latin typeface="Georgia"/>
              <a:cs typeface="Georgia"/>
            </a:endParaRPr>
          </a:p>
          <a:p>
            <a:pPr algn="just" marL="12700" indent="3429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preventions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reduction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practices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creation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2700" marR="8255" indent="-635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pollutants.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achieved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efficiency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resources,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 resources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judicious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 </a:t>
            </a:r>
            <a:r>
              <a:rPr dirty="0" sz="1200" spc="-10">
                <a:latin typeface="Times New Roman"/>
                <a:cs typeface="Times New Roman"/>
              </a:rPr>
              <a:t>methods.</a:t>
            </a:r>
            <a:endParaRPr sz="1200">
              <a:latin typeface="Times New Roman"/>
              <a:cs typeface="Times New Roman"/>
            </a:endParaRPr>
          </a:p>
          <a:p>
            <a:pPr algn="just" marL="12700" indent="3429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 </a:t>
            </a:r>
            <a:r>
              <a:rPr dirty="0" sz="1200" spc="-25">
                <a:latin typeface="Times New Roman"/>
                <a:cs typeface="Times New Roman"/>
              </a:rPr>
              <a:t>principle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behind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“waste</a:t>
            </a:r>
            <a:r>
              <a:rPr dirty="0" sz="1200">
                <a:latin typeface="Times New Roman"/>
                <a:cs typeface="Times New Roman"/>
              </a:rPr>
              <a:t> 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result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inefficiency”,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whether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generated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utilization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things,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cultural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practices,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“so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reduced”. </a:t>
            </a:r>
            <a:r>
              <a:rPr dirty="0" sz="1200">
                <a:latin typeface="Times New Roman"/>
                <a:cs typeface="Times New Roman"/>
              </a:rPr>
              <a:t>Therefore,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“reducing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concepts”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Likewise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benefits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many </a:t>
            </a:r>
            <a:r>
              <a:rPr dirty="0" sz="1200" spc="-10">
                <a:latin typeface="Times New Roman"/>
                <a:cs typeface="Times New Roman"/>
              </a:rPr>
              <a:t>fold.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wastes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originating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damaged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minimum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extent.</a:t>
            </a:r>
            <a:endParaRPr sz="1200">
              <a:latin typeface="Times New Roman"/>
              <a:cs typeface="Times New Roman"/>
            </a:endParaRPr>
          </a:p>
          <a:p>
            <a:pPr algn="just" marL="12700" indent="3429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citizen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while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incorporating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measures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minimize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 indent="-635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electricity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conservation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daily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Individual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incorporate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wide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range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 prevention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economic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benefits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sooner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later.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changing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way </a:t>
            </a:r>
            <a:r>
              <a:rPr dirty="0" sz="1200" spc="-30">
                <a:latin typeface="Times New Roman"/>
                <a:cs typeface="Times New Roman"/>
              </a:rPr>
              <a:t>we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save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money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subsequently.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benefit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incorporating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includes: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Less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solid </a:t>
            </a:r>
            <a:r>
              <a:rPr dirty="0" sz="1200" spc="-30">
                <a:latin typeface="Times New Roman"/>
                <a:cs typeface="Times New Roman"/>
              </a:rPr>
              <a:t>wastes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goes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landfill</a:t>
            </a:r>
            <a:r>
              <a:rPr dirty="0" sz="1200" spc="-25">
                <a:latin typeface="Times New Roman"/>
                <a:cs typeface="Times New Roman"/>
              </a:rPr>
              <a:t> sites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(dumps)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Reduced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erosion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1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Less </a:t>
            </a:r>
            <a:r>
              <a:rPr dirty="0" sz="1200" spc="-10">
                <a:latin typeface="Times New Roman"/>
                <a:cs typeface="Times New Roman"/>
              </a:rPr>
              <a:t>consumption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Less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electricity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consumption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bills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Cleaner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unpolluted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1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Increased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value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properties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20">
                <a:latin typeface="Times New Roman"/>
                <a:cs typeface="Times New Roman"/>
              </a:rPr>
              <a:t> if undertaken,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help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individuals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prevention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day</a:t>
            </a:r>
            <a:r>
              <a:rPr dirty="0" sz="1200" spc="-10">
                <a:latin typeface="Times New Roman"/>
                <a:cs typeface="Times New Roman"/>
              </a:rPr>
              <a:t> life: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Font typeface="Times New Roman"/>
              <a:buAutoNum type="arabicPeriod"/>
              <a:tabLst>
                <a:tab pos="240029" algn="l"/>
                <a:tab pos="241300" algn="l"/>
              </a:tabLst>
            </a:pPr>
            <a:r>
              <a:rPr dirty="0" sz="1200" spc="-135" i="1">
                <a:latin typeface="Times New Roman"/>
                <a:cs typeface="Times New Roman"/>
              </a:rPr>
              <a:t>Reduce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Times New Roman"/>
                <a:cs typeface="Times New Roman"/>
              </a:rPr>
              <a:t>use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of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145" i="1">
                <a:latin typeface="Times New Roman"/>
                <a:cs typeface="Times New Roman"/>
              </a:rPr>
              <a:t>own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vehicles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to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</a:t>
            </a:r>
            <a:r>
              <a:rPr dirty="0" sz="1200" spc="-50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minimum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extent</a:t>
            </a:r>
            <a:r>
              <a:rPr dirty="0" sz="1200" spc="-65">
                <a:latin typeface="Times New Roman"/>
                <a:cs typeface="Times New Roman"/>
              </a:rPr>
              <a:t>-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Automobiles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contributors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Explore</a:t>
            </a:r>
            <a:endParaRPr sz="1200">
              <a:latin typeface="Times New Roman"/>
              <a:cs typeface="Times New Roman"/>
            </a:endParaRPr>
          </a:p>
          <a:p>
            <a:pPr marL="241300" marR="6350" indent="-63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options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carpool, mass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driving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necessary,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 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efficient </a:t>
            </a:r>
            <a:r>
              <a:rPr dirty="0" sz="1200" spc="-25">
                <a:latin typeface="Times New Roman"/>
                <a:cs typeface="Times New Roman"/>
              </a:rPr>
              <a:t>automobile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60">
                <a:latin typeface="Times New Roman"/>
                <a:cs typeface="Times New Roman"/>
              </a:rPr>
              <a:t>well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tuned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engine,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always.</a:t>
            </a:r>
            <a:endParaRPr sz="1200">
              <a:latin typeface="Times New Roman"/>
              <a:cs typeface="Times New Roman"/>
            </a:endParaRPr>
          </a:p>
          <a:p>
            <a:pPr algn="just" marL="240029" marR="6985" indent="-227329">
              <a:lnSpc>
                <a:spcPct val="107500"/>
              </a:lnSpc>
              <a:spcBef>
                <a:spcPts val="10"/>
              </a:spcBef>
              <a:buFont typeface="Times New Roman"/>
              <a:buAutoNum type="arabicPeriod" startAt="2"/>
              <a:tabLst>
                <a:tab pos="241300" algn="l"/>
              </a:tabLst>
            </a:pP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careful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while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disposing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automobile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waste-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engine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contaminate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used 	batteries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acids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leak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waterways.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engine oil,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batteries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	tyres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authorized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recycling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disposal.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120"/>
              </a:spcBef>
              <a:buFont typeface="Times New Roman"/>
              <a:buAutoNum type="arabicPeriod" startAt="2"/>
              <a:tabLst>
                <a:tab pos="240029" algn="l"/>
              </a:tabLst>
            </a:pPr>
            <a:r>
              <a:rPr dirty="0" sz="1200" spc="-90" i="1">
                <a:latin typeface="Times New Roman"/>
                <a:cs typeface="Times New Roman"/>
              </a:rPr>
              <a:t>Plant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70" i="1">
                <a:latin typeface="Times New Roman"/>
                <a:cs typeface="Times New Roman"/>
              </a:rPr>
              <a:t>green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trees</a:t>
            </a:r>
            <a:r>
              <a:rPr dirty="0" sz="1200" spc="-125">
                <a:latin typeface="Times New Roman"/>
                <a:cs typeface="Times New Roman"/>
              </a:rPr>
              <a:t>-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minimize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10">
                <a:latin typeface="Times New Roman"/>
                <a:cs typeface="Times New Roman"/>
              </a:rPr>
              <a:t> erosion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110"/>
              </a:spcBef>
              <a:buFont typeface="Times New Roman"/>
              <a:buAutoNum type="arabicPeriod" startAt="2"/>
              <a:tabLst>
                <a:tab pos="240029" algn="l"/>
              </a:tabLst>
            </a:pPr>
            <a:r>
              <a:rPr dirty="0" sz="1200" spc="-35" i="1">
                <a:latin typeface="Times New Roman"/>
                <a:cs typeface="Times New Roman"/>
              </a:rPr>
              <a:t>Limit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Times New Roman"/>
                <a:cs typeface="Times New Roman"/>
              </a:rPr>
              <a:t>household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Times New Roman"/>
                <a:cs typeface="Times New Roman"/>
              </a:rPr>
              <a:t>wastes-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a </a:t>
            </a:r>
            <a:r>
              <a:rPr dirty="0" sz="1200" spc="-10">
                <a:latin typeface="Times New Roman"/>
                <a:cs typeface="Times New Roman"/>
              </a:rPr>
              <a:t>minimum.</a:t>
            </a:r>
            <a:endParaRPr sz="1200">
              <a:latin typeface="Times New Roman"/>
              <a:cs typeface="Times New Roman"/>
            </a:endParaRPr>
          </a:p>
          <a:p>
            <a:pPr algn="just" marL="239395" marR="7620" indent="-227329">
              <a:lnSpc>
                <a:spcPts val="1560"/>
              </a:lnSpc>
              <a:spcBef>
                <a:spcPts val="60"/>
              </a:spcBef>
              <a:buFont typeface="Times New Roman"/>
              <a:buAutoNum type="arabicPeriod" startAt="2"/>
              <a:tabLst>
                <a:tab pos="241300" algn="l"/>
              </a:tabLst>
            </a:pP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careful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with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pesticides</a:t>
            </a:r>
            <a:r>
              <a:rPr dirty="0" sz="1200" spc="-105">
                <a:latin typeface="Times New Roman"/>
                <a:cs typeface="Times New Roman"/>
              </a:rPr>
              <a:t>-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needed.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Whenever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possible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pest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20">
                <a:latin typeface="Times New Roman"/>
                <a:cs typeface="Times New Roman"/>
              </a:rPr>
              <a:t> reduce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run-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20">
                <a:latin typeface="Times New Roman"/>
                <a:cs typeface="Times New Roman"/>
              </a:rPr>
              <a:t> 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maintaining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enough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35"/>
              </a:spcBef>
              <a:buFont typeface="Times New Roman"/>
              <a:buAutoNum type="arabicPeriod" startAt="2"/>
              <a:tabLst>
                <a:tab pos="240029" algn="l"/>
              </a:tabLst>
            </a:pPr>
            <a:r>
              <a:rPr dirty="0" sz="1200" spc="-140" i="1">
                <a:latin typeface="Times New Roman"/>
                <a:cs typeface="Times New Roman"/>
              </a:rPr>
              <a:t>Beware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of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Times New Roman"/>
                <a:cs typeface="Times New Roman"/>
              </a:rPr>
              <a:t>danger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of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lead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50" i="1">
                <a:latin typeface="Times New Roman"/>
                <a:cs typeface="Times New Roman"/>
              </a:rPr>
              <a:t>to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children</a:t>
            </a:r>
            <a:r>
              <a:rPr dirty="0" sz="1200" spc="-100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Lead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paints.So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paints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without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lead,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otherwise,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lead </a:t>
            </a:r>
            <a:r>
              <a:rPr dirty="0" sz="1200" spc="-20">
                <a:latin typeface="Times New Roman"/>
                <a:cs typeface="Times New Roman"/>
              </a:rPr>
              <a:t>paints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babies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after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2" y="423167"/>
            <a:ext cx="6337935" cy="4551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things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help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becoming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environmental </a:t>
            </a:r>
            <a:r>
              <a:rPr dirty="0" sz="1200" spc="-10">
                <a:latin typeface="Times New Roman"/>
                <a:cs typeface="Times New Roman"/>
              </a:rPr>
              <a:t>conservator: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Reuse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recycle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paper,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glass,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scrap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metal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29"/>
              </a:spcBef>
              <a:buFont typeface="Calibri"/>
              <a:buChar char="-"/>
              <a:tabLst>
                <a:tab pos="241300" algn="l"/>
              </a:tabLst>
            </a:pPr>
            <a:r>
              <a:rPr dirty="0" sz="1200" spc="-20">
                <a:latin typeface="Times New Roman"/>
                <a:cs typeface="Times New Roman"/>
              </a:rPr>
              <a:t>Vermicompost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Look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recycling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symbol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products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while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buying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products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unnecessary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packaging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55">
                <a:latin typeface="Times New Roman"/>
                <a:cs typeface="Times New Roman"/>
              </a:rPr>
              <a:t>Buy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household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articles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bulk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avoid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packaging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55">
                <a:latin typeface="Times New Roman"/>
                <a:cs typeface="Times New Roman"/>
              </a:rPr>
              <a:t>Buy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rechargeable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batteries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1300" algn="l"/>
              </a:tabLst>
            </a:pPr>
            <a:r>
              <a:rPr dirty="0" sz="1200" spc="-65">
                <a:latin typeface="Times New Roman"/>
                <a:cs typeface="Times New Roman"/>
              </a:rPr>
              <a:t>Always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carry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reusable</a:t>
            </a:r>
            <a:r>
              <a:rPr dirty="0" sz="1200" spc="-10">
                <a:latin typeface="Times New Roman"/>
                <a:cs typeface="Times New Roman"/>
              </a:rPr>
              <a:t> shopping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bags</a:t>
            </a:r>
            <a:r>
              <a:rPr dirty="0" sz="1200" spc="-20">
                <a:latin typeface="Times New Roman"/>
                <a:cs typeface="Times New Roman"/>
              </a:rPr>
              <a:t> 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you.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55">
                <a:latin typeface="Georgia"/>
                <a:cs typeface="Georgia"/>
              </a:rPr>
              <a:t>Water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Conservation</a:t>
            </a:r>
            <a:endParaRPr sz="1200">
              <a:latin typeface="Georgia"/>
              <a:cs typeface="Georgia"/>
            </a:endParaRPr>
          </a:p>
          <a:p>
            <a:pPr marL="12700" marR="5080" indent="3429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efficient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begins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everyone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homes.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heating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pumping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 </a:t>
            </a:r>
            <a:r>
              <a:rPr dirty="0" sz="1200">
                <a:latin typeface="Times New Roman"/>
                <a:cs typeface="Times New Roman"/>
              </a:rPr>
              <a:t>home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energy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releasing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less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water,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conserving </a:t>
            </a:r>
            <a:r>
              <a:rPr dirty="0" sz="1200" spc="-30">
                <a:latin typeface="Times New Roman"/>
                <a:cs typeface="Times New Roman"/>
              </a:rPr>
              <a:t>fuel,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subsequently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reducing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bathrooms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adopting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methods: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Install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 </a:t>
            </a:r>
            <a:r>
              <a:rPr dirty="0" sz="1200" spc="-30">
                <a:latin typeface="Times New Roman"/>
                <a:cs typeface="Times New Roman"/>
              </a:rPr>
              <a:t>efficient </a:t>
            </a:r>
            <a:r>
              <a:rPr dirty="0" sz="1200" spc="-10">
                <a:latin typeface="Times New Roman"/>
                <a:cs typeface="Times New Roman"/>
              </a:rPr>
              <a:t>shower.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Draw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less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bath.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40">
                <a:latin typeface="Times New Roman"/>
                <a:cs typeface="Times New Roman"/>
              </a:rPr>
              <a:t>While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purchasing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toilet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purchase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utilizing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less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flow.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65">
                <a:latin typeface="Times New Roman"/>
                <a:cs typeface="Times New Roman"/>
              </a:rPr>
              <a:t>Always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close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dripping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taps.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Check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leaks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always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repair </a:t>
            </a:r>
            <a:r>
              <a:rPr dirty="0" sz="1200" spc="-10">
                <a:latin typeface="Times New Roman"/>
                <a:cs typeface="Times New Roman"/>
              </a:rPr>
              <a:t>immediately.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Turn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while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brushing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shaving.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9535" y="4997196"/>
            <a:ext cx="1363159" cy="145404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13" y="6415533"/>
            <a:ext cx="6336665" cy="257238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5"/>
              </a:spcBef>
              <a:buAutoNum type="arabicPeriod" startAt="2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Kitchen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Garden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Compost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30">
                <a:latin typeface="Times New Roman"/>
                <a:cs typeface="Times New Roman"/>
              </a:rPr>
              <a:t> waste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vermiculture </a:t>
            </a:r>
            <a:r>
              <a:rPr dirty="0" sz="1200" spc="-10">
                <a:latin typeface="Times New Roman"/>
                <a:cs typeface="Times New Roman"/>
              </a:rPr>
              <a:t>rather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disposing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dumps.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Run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washing</a:t>
            </a:r>
            <a:r>
              <a:rPr dirty="0" sz="1200" spc="-25">
                <a:latin typeface="Times New Roman"/>
                <a:cs typeface="Times New Roman"/>
              </a:rPr>
              <a:t> machine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full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clothes</a:t>
            </a:r>
            <a:r>
              <a:rPr dirty="0" sz="1200" spc="-30">
                <a:latin typeface="Times New Roman"/>
                <a:cs typeface="Times New Roman"/>
              </a:rPr>
              <a:t> only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save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electricity</a:t>
            </a:r>
            <a:r>
              <a:rPr dirty="0" sz="1200" spc="-20">
                <a:latin typeface="Times New Roman"/>
                <a:cs typeface="Times New Roman"/>
              </a:rPr>
              <a:t> instead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using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200">
              <a:latin typeface="Times New Roman"/>
              <a:cs typeface="Times New Roman"/>
            </a:endParaRPr>
          </a:p>
          <a:p>
            <a:pPr marL="239395" indent="-227329">
              <a:lnSpc>
                <a:spcPct val="100000"/>
              </a:lnSpc>
              <a:buAutoNum type="arabicPeriod" startAt="2"/>
              <a:tabLst>
                <a:tab pos="239395" algn="l"/>
              </a:tabLst>
            </a:pPr>
            <a:r>
              <a:rPr dirty="0" sz="1200">
                <a:latin typeface="Times New Roman"/>
                <a:cs typeface="Times New Roman"/>
              </a:rPr>
              <a:t>Outdoor </a:t>
            </a:r>
            <a:r>
              <a:rPr dirty="0" sz="1200" spc="-20">
                <a:latin typeface="Times New Roman"/>
                <a:cs typeface="Times New Roman"/>
              </a:rPr>
              <a:t>things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water: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Install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drip</a:t>
            </a:r>
            <a:r>
              <a:rPr dirty="0" sz="1200" spc="-30">
                <a:latin typeface="Times New Roman"/>
                <a:cs typeface="Times New Roman"/>
              </a:rPr>
              <a:t> irrigation system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potted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drought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tolerant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avoid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 being </a:t>
            </a:r>
            <a:r>
              <a:rPr dirty="0" sz="1200" spc="-30">
                <a:latin typeface="Times New Roman"/>
                <a:cs typeface="Times New Roman"/>
              </a:rPr>
              <a:t>wasted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 lvl="1" marL="240665" marR="5080" indent="-228600">
              <a:lnSpc>
                <a:spcPct val="107500"/>
              </a:lnSpc>
              <a:spcBef>
                <a:spcPts val="18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evening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only.</a:t>
            </a:r>
            <a:r>
              <a:rPr dirty="0" sz="1200">
                <a:latin typeface="Times New Roman"/>
                <a:cs typeface="Times New Roman"/>
              </a:rPr>
              <a:t> This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reduces evaporation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great</a:t>
            </a:r>
            <a:r>
              <a:rPr dirty="0" sz="1200">
                <a:latin typeface="Times New Roman"/>
                <a:cs typeface="Times New Roman"/>
              </a:rPr>
              <a:t> extent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throughout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night,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are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exposed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sun.</a:t>
            </a:r>
            <a:endParaRPr sz="1200">
              <a:latin typeface="Times New Roman"/>
              <a:cs typeface="Times New Roman"/>
            </a:endParaRPr>
          </a:p>
          <a:p>
            <a:pPr lvl="1" marL="240665" marR="5080" indent="-228600">
              <a:lnSpc>
                <a:spcPct val="1075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porous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pavement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walkways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rainwater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percolate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easily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recharge </a:t>
            </a:r>
            <a:r>
              <a:rPr dirty="0" sz="1200" spc="-25">
                <a:latin typeface="Times New Roman"/>
                <a:cs typeface="Times New Roman"/>
              </a:rPr>
              <a:t>groundwater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tables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satisfy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demand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nearby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103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80712" y="423167"/>
            <a:ext cx="6413500" cy="8793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50800">
              <a:lnSpc>
                <a:spcPct val="100000"/>
              </a:lnSpc>
              <a:spcBef>
                <a:spcPts val="1430"/>
              </a:spcBef>
            </a:pPr>
            <a:r>
              <a:rPr dirty="0" sz="1200" i="1">
                <a:latin typeface="Cambria"/>
                <a:cs typeface="Cambria"/>
              </a:rPr>
              <a:t>Electricity</a:t>
            </a:r>
            <a:r>
              <a:rPr dirty="0" sz="1200" spc="1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Conservation</a:t>
            </a:r>
            <a:r>
              <a:rPr dirty="0" sz="1200" spc="130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Tips</a:t>
            </a:r>
            <a:endParaRPr sz="1200">
              <a:latin typeface="Cambria"/>
              <a:cs typeface="Cambria"/>
            </a:endParaRPr>
          </a:p>
          <a:p>
            <a:pPr marL="278765" indent="-227965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20">
                <a:latin typeface="Times New Roman"/>
                <a:cs typeface="Times New Roman"/>
              </a:rPr>
              <a:t>Purchase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efficient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equipment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 </a:t>
            </a:r>
            <a:r>
              <a:rPr dirty="0" sz="1200" spc="-35">
                <a:latin typeface="Times New Roman"/>
                <a:cs typeface="Times New Roman"/>
              </a:rPr>
              <a:t>electric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bills.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35">
                <a:latin typeface="Times New Roman"/>
                <a:cs typeface="Times New Roman"/>
              </a:rPr>
              <a:t>Switch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lights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required.</a:t>
            </a:r>
            <a:endParaRPr sz="1200">
              <a:latin typeface="Times New Roman"/>
              <a:cs typeface="Times New Roman"/>
            </a:endParaRPr>
          </a:p>
          <a:p>
            <a:pPr marL="279400" indent="-228600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79400" algn="l"/>
              </a:tabLst>
            </a:pPr>
            <a:r>
              <a:rPr dirty="0" sz="1200">
                <a:latin typeface="Times New Roman"/>
                <a:cs typeface="Times New Roman"/>
              </a:rPr>
              <a:t>Turn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lights </a:t>
            </a:r>
            <a:r>
              <a:rPr dirty="0" sz="1200" spc="-45">
                <a:latin typeface="Times New Roman"/>
                <a:cs typeface="Times New Roman"/>
              </a:rPr>
              <a:t>while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sleeping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night.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20">
                <a:latin typeface="Times New Roman"/>
                <a:cs typeface="Times New Roman"/>
              </a:rPr>
              <a:t>Insulate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heater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heating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cooling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pipes.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compact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fluorescent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lamp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instead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normal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lights.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30">
                <a:latin typeface="Times New Roman"/>
                <a:cs typeface="Times New Roman"/>
              </a:rPr>
              <a:t>Clean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replace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filters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AC's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regularly.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30">
                <a:latin typeface="Times New Roman"/>
                <a:cs typeface="Times New Roman"/>
              </a:rPr>
              <a:t> light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opening</a:t>
            </a:r>
            <a:r>
              <a:rPr dirty="0" sz="1200" spc="-30">
                <a:latin typeface="Times New Roman"/>
                <a:cs typeface="Times New Roman"/>
              </a:rPr>
              <a:t> windows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rooms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allowing</a:t>
            </a:r>
            <a:r>
              <a:rPr dirty="0" sz="1200" spc="-30">
                <a:latin typeface="Times New Roman"/>
                <a:cs typeface="Times New Roman"/>
              </a:rPr>
              <a:t> light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come</a:t>
            </a:r>
            <a:r>
              <a:rPr dirty="0" sz="1200" spc="-25">
                <a:latin typeface="Times New Roman"/>
                <a:cs typeface="Times New Roman"/>
              </a:rPr>
              <a:t> in.</a:t>
            </a:r>
            <a:endParaRPr sz="1200">
              <a:latin typeface="Times New Roman"/>
              <a:cs typeface="Times New Roman"/>
            </a:endParaRPr>
          </a:p>
          <a:p>
            <a:pPr marL="279400" marR="42545" indent="-228600">
              <a:lnSpc>
                <a:spcPct val="107500"/>
              </a:lnSpc>
              <a:spcBef>
                <a:spcPts val="190"/>
              </a:spcBef>
              <a:buFont typeface="Symbol"/>
              <a:buChar char=""/>
              <a:tabLst>
                <a:tab pos="279400" algn="l"/>
              </a:tabLst>
            </a:pPr>
            <a:r>
              <a:rPr dirty="0" sz="1200" spc="-6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adopting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above</a:t>
            </a:r>
            <a:r>
              <a:rPr dirty="0" sz="1200" spc="-20">
                <a:latin typeface="Times New Roman"/>
                <a:cs typeface="Times New Roman"/>
              </a:rPr>
              <a:t> things,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minimize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well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save </a:t>
            </a:r>
            <a:r>
              <a:rPr dirty="0" sz="1200" spc="-40">
                <a:latin typeface="Times New Roman"/>
                <a:cs typeface="Times New Roman"/>
              </a:rPr>
              <a:t>electricity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play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our </a:t>
            </a:r>
            <a:r>
              <a:rPr dirty="0" sz="1200" spc="-20">
                <a:latin typeface="Times New Roman"/>
                <a:cs typeface="Times New Roman"/>
              </a:rPr>
              <a:t>role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effectively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citizen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  <a:buFont typeface="Symbol"/>
              <a:buChar char=""/>
            </a:pPr>
            <a:endParaRPr sz="12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Disaster </a:t>
            </a:r>
            <a:r>
              <a:rPr dirty="0" sz="1200" spc="-10">
                <a:latin typeface="Georgia"/>
                <a:cs typeface="Georgia"/>
              </a:rPr>
              <a:t>Management</a:t>
            </a:r>
            <a:endParaRPr sz="1200">
              <a:latin typeface="Georgia"/>
              <a:cs typeface="Georgia"/>
            </a:endParaRPr>
          </a:p>
          <a:p>
            <a:pPr algn="just" marL="50165" marR="438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“disaster”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derived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French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‘Disastre’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evil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star”.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disaster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sudden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unknown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calamity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brings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misfortune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miseries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mankind.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50165" marR="42545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disasters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serious</a:t>
            </a:r>
            <a:r>
              <a:rPr dirty="0" sz="1200">
                <a:latin typeface="Times New Roman"/>
                <a:cs typeface="Times New Roman"/>
              </a:rPr>
              <a:t> impact 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 </a:t>
            </a:r>
            <a:r>
              <a:rPr dirty="0" sz="1200" spc="-20">
                <a:latin typeface="Times New Roman"/>
                <a:cs typeface="Times New Roman"/>
              </a:rPr>
              <a:t>life,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disasters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always sudden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severe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nature.</a:t>
            </a:r>
            <a:endParaRPr sz="1200">
              <a:latin typeface="Times New Roman"/>
              <a:cs typeface="Times New Roman"/>
            </a:endParaRPr>
          </a:p>
          <a:p>
            <a:pPr algn="just" marL="50165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Disaster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effective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organization,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direction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utilization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available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counter</a:t>
            </a:r>
            <a:endParaRPr sz="1200">
              <a:latin typeface="Times New Roman"/>
              <a:cs typeface="Times New Roman"/>
            </a:endParaRPr>
          </a:p>
          <a:p>
            <a:pPr algn="just" marL="50165" marR="42545" indent="-635">
              <a:lnSpc>
                <a:spcPct val="1077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disaster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disaster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extremely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traumatic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unprepared. </a:t>
            </a:r>
            <a:r>
              <a:rPr dirty="0" sz="1200" spc="-25">
                <a:latin typeface="Times New Roman"/>
                <a:cs typeface="Times New Roman"/>
              </a:rPr>
              <a:t>The principles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disaster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management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apply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routine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crisis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situations.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Routine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management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relates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3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activities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>
                <a:latin typeface="Times New Roman"/>
                <a:cs typeface="Times New Roman"/>
              </a:rPr>
              <a:t>crisis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periods,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disaster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mitigation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disaster </a:t>
            </a:r>
            <a:r>
              <a:rPr dirty="0" sz="1200">
                <a:latin typeface="Times New Roman"/>
                <a:cs typeface="Times New Roman"/>
              </a:rPr>
              <a:t>reconstruction.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Crisis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management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applies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emergency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operations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preparedness phase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immediate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disaster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periods.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emphasis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advance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planning.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disaster </a:t>
            </a:r>
            <a:r>
              <a:rPr dirty="0" sz="1200" spc="-20">
                <a:latin typeface="Times New Roman"/>
                <a:cs typeface="Times New Roman"/>
              </a:rPr>
              <a:t>preparedness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includes: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40">
                <a:latin typeface="Times New Roman"/>
                <a:cs typeface="Times New Roman"/>
              </a:rPr>
              <a:t>Strategic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planning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30">
                <a:latin typeface="Times New Roman"/>
                <a:cs typeface="Times New Roman"/>
              </a:rPr>
              <a:t>Contingency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planning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(site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specific)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10">
                <a:latin typeface="Times New Roman"/>
                <a:cs typeface="Times New Roman"/>
              </a:rPr>
              <a:t>Forward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planning </a:t>
            </a:r>
            <a:r>
              <a:rPr dirty="0" sz="1200" spc="-20">
                <a:latin typeface="Times New Roman"/>
                <a:cs typeface="Times New Roman"/>
              </a:rPr>
              <a:t>(when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disaster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25">
                <a:latin typeface="Times New Roman"/>
                <a:cs typeface="Times New Roman"/>
              </a:rPr>
              <a:t>expected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occur)</a:t>
            </a:r>
            <a:endParaRPr sz="1200">
              <a:latin typeface="Times New Roman"/>
              <a:cs typeface="Times New Roman"/>
            </a:endParaRPr>
          </a:p>
          <a:p>
            <a:pPr marL="50165" marR="44450" indent="3429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years,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variety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systems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evolved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respond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disasters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that </a:t>
            </a:r>
            <a:r>
              <a:rPr dirty="0" sz="1200" spc="-40">
                <a:latin typeface="Times New Roman"/>
                <a:cs typeface="Times New Roman"/>
              </a:rPr>
              <a:t>allows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0">
                <a:latin typeface="Times New Roman"/>
                <a:cs typeface="Times New Roman"/>
              </a:rPr>
              <a:t> rapid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quick</a:t>
            </a:r>
            <a:r>
              <a:rPr dirty="0" sz="1200" spc="-25">
                <a:latin typeface="Times New Roman"/>
                <a:cs typeface="Times New Roman"/>
              </a:rPr>
              <a:t> responsive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actions.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imes New Roman"/>
              <a:cs typeface="Times New Roman"/>
            </a:endParaRPr>
          </a:p>
          <a:p>
            <a:pPr marL="50165" marR="4381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thrust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decade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reduce”,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international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action,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developing countries: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life</a:t>
            </a:r>
            <a:endParaRPr sz="1200">
              <a:latin typeface="Times New Roman"/>
              <a:cs typeface="Times New Roman"/>
            </a:endParaRPr>
          </a:p>
          <a:p>
            <a:pPr marL="2787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78765" algn="l"/>
              </a:tabLst>
            </a:pPr>
            <a:r>
              <a:rPr dirty="0" sz="1200" spc="-20">
                <a:latin typeface="Times New Roman"/>
                <a:cs typeface="Times New Roman"/>
              </a:rPr>
              <a:t>Damage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property</a:t>
            </a:r>
            <a:endParaRPr sz="1200">
              <a:latin typeface="Times New Roman"/>
              <a:cs typeface="Times New Roman"/>
            </a:endParaRPr>
          </a:p>
          <a:p>
            <a:pPr marL="279400" marR="43180" indent="-228600">
              <a:lnSpc>
                <a:spcPct val="107500"/>
              </a:lnSpc>
              <a:spcBef>
                <a:spcPts val="180"/>
              </a:spcBef>
              <a:buFont typeface="Symbol"/>
              <a:buChar char=""/>
              <a:tabLst>
                <a:tab pos="279400" algn="l"/>
              </a:tabLst>
            </a:pPr>
            <a:r>
              <a:rPr dirty="0" sz="1200" spc="-30">
                <a:latin typeface="Times New Roman"/>
                <a:cs typeface="Times New Roman"/>
              </a:rPr>
              <a:t>Social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disruptions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disasters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like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cyclones,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landslides.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50800" marR="4318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objective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prevent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mitigate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disasters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initiatives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 national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levels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under:</a:t>
            </a:r>
            <a:endParaRPr sz="1200">
              <a:latin typeface="Times New Roman"/>
              <a:cs typeface="Times New Roman"/>
            </a:endParaRPr>
          </a:p>
          <a:p>
            <a:pPr algn="just" marL="279400" marR="44450" indent="-2286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1.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 spc="-50" i="1">
                <a:latin typeface="Times New Roman"/>
                <a:cs typeface="Times New Roman"/>
              </a:rPr>
              <a:t>National</a:t>
            </a:r>
            <a:r>
              <a:rPr dirty="0" sz="1200" spc="90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Decades</a:t>
            </a:r>
            <a:r>
              <a:rPr dirty="0" sz="1200" spc="8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Disaster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Reduction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(NDDR)-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Govt.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finalized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29</a:t>
            </a:r>
            <a:r>
              <a:rPr dirty="0" baseline="39682" sz="1050">
                <a:latin typeface="Times New Roman"/>
                <a:cs typeface="Times New Roman"/>
              </a:rPr>
              <a:t>th</a:t>
            </a:r>
            <a:r>
              <a:rPr dirty="0" baseline="39682" sz="1050" spc="3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October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 spc="-10">
                <a:latin typeface="Times New Roman"/>
                <a:cs typeface="Times New Roman"/>
              </a:rPr>
              <a:t>“National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Disaster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Reduction”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every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year.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basic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objective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awareness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about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30">
                <a:latin typeface="Times New Roman"/>
                <a:cs typeface="Times New Roman"/>
              </a:rPr>
              <a:t> disasters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subsequent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mitigation.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713225" y="1263402"/>
            <a:ext cx="6346190" cy="9525"/>
          </a:xfrm>
          <a:custGeom>
            <a:avLst/>
            <a:gdLst/>
            <a:ahLst/>
            <a:cxnLst/>
            <a:rect l="l" t="t" r="r" b="b"/>
            <a:pathLst>
              <a:path w="6346190" h="9525">
                <a:moveTo>
                  <a:pt x="6345935" y="0"/>
                </a:moveTo>
                <a:lnTo>
                  <a:pt x="0" y="0"/>
                </a:lnTo>
                <a:lnTo>
                  <a:pt x="0" y="9138"/>
                </a:lnTo>
                <a:lnTo>
                  <a:pt x="6345935" y="9138"/>
                </a:lnTo>
                <a:lnTo>
                  <a:pt x="6345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67999" y="788927"/>
            <a:ext cx="6438900" cy="5586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Georgia"/>
                <a:cs typeface="Georgia"/>
              </a:rPr>
              <a:t>Unit</a:t>
            </a:r>
            <a:r>
              <a:rPr dirty="0" sz="1200" spc="-50">
                <a:latin typeface="Georgia"/>
                <a:cs typeface="Georgia"/>
              </a:rPr>
              <a:t> 2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dirty="0" sz="1400" spc="-10">
                <a:latin typeface="Georgia"/>
                <a:cs typeface="Georgia"/>
              </a:rPr>
              <a:t>Ecosystem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400">
              <a:latin typeface="Georgia"/>
              <a:cs typeface="Georgia"/>
            </a:endParaRPr>
          </a:p>
          <a:p>
            <a:pPr marL="635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Introduction:</a:t>
            </a:r>
            <a:endParaRPr sz="1200">
              <a:latin typeface="Georgia"/>
              <a:cs typeface="Georgia"/>
            </a:endParaRPr>
          </a:p>
          <a:p>
            <a:pPr algn="just" marL="63500" marR="5588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system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organisms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interacting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 ecosystem.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inter-</a:t>
            </a:r>
            <a:r>
              <a:rPr dirty="0" sz="1200" spc="-20">
                <a:latin typeface="Times New Roman"/>
                <a:cs typeface="Times New Roman"/>
              </a:rPr>
              <a:t>relationships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living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physico-</a:t>
            </a:r>
            <a:r>
              <a:rPr dirty="0" sz="1200" spc="-25">
                <a:latin typeface="Times New Roman"/>
                <a:cs typeface="Times New Roman"/>
              </a:rPr>
              <a:t>chemical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ecological</a:t>
            </a:r>
            <a:r>
              <a:rPr dirty="0" sz="1200" spc="-25">
                <a:latin typeface="Times New Roman"/>
                <a:cs typeface="Times New Roman"/>
              </a:rPr>
              <a:t> communities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science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0">
                <a:latin typeface="Times New Roman"/>
                <a:cs typeface="Times New Roman"/>
              </a:rPr>
              <a:t> Ecosystem.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nonliving</a:t>
            </a:r>
            <a:r>
              <a:rPr dirty="0" sz="1200" spc="-10">
                <a:latin typeface="Times New Roman"/>
                <a:cs typeface="Times New Roman"/>
              </a:rPr>
              <a:t> things </a:t>
            </a:r>
            <a:r>
              <a:rPr dirty="0" sz="1200" spc="-20">
                <a:latin typeface="Times New Roman"/>
                <a:cs typeface="Times New Roman"/>
              </a:rPr>
              <a:t>interact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within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particular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area,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together,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things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635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"ecosystem"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coined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1935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British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ecologist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Tansley.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Everything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</a:t>
            </a:r>
            <a:endParaRPr sz="1200">
              <a:latin typeface="Times New Roman"/>
              <a:cs typeface="Times New Roman"/>
            </a:endParaRPr>
          </a:p>
          <a:p>
            <a:pPr algn="just" marL="63500" marR="55880">
              <a:lnSpc>
                <a:spcPct val="1078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role.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Arthur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Tansley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devised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concept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importance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transfers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materials </a:t>
            </a:r>
            <a:r>
              <a:rPr dirty="0" sz="1200" spc="-10">
                <a:latin typeface="Times New Roman"/>
                <a:cs typeface="Times New Roman"/>
              </a:rPr>
              <a:t>between</a:t>
            </a:r>
            <a:r>
              <a:rPr dirty="0" sz="1200" spc="-25">
                <a:latin typeface="Times New Roman"/>
                <a:cs typeface="Times New Roman"/>
              </a:rPr>
              <a:t> organisms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ecosystem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defined</a:t>
            </a:r>
            <a:r>
              <a:rPr dirty="0" sz="1200" spc="-25">
                <a:latin typeface="Times New Roman"/>
                <a:cs typeface="Times New Roman"/>
              </a:rPr>
              <a:t> as; </a:t>
            </a:r>
            <a:r>
              <a:rPr dirty="0" sz="1200">
                <a:latin typeface="Times New Roman"/>
                <a:cs typeface="Times New Roman"/>
              </a:rPr>
              <a:t>“It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system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is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interacting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environment”.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nonliving things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any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size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usually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specific, limited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spaces</a:t>
            </a:r>
            <a:r>
              <a:rPr dirty="0" baseline="39682" sz="1050">
                <a:latin typeface="Times New Roman"/>
                <a:cs typeface="Times New Roman"/>
              </a:rPr>
              <a:t>.</a:t>
            </a:r>
            <a:r>
              <a:rPr dirty="0" baseline="39682" sz="1050" spc="10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According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scientists,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entire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planet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ecosystem.</a:t>
            </a:r>
            <a:r>
              <a:rPr dirty="0" sz="1200" spc="3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Eugene Odum as, “an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 that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all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i.e.,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community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given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interacting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physical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i.e.,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exchange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materials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>
                <a:latin typeface="Times New Roman"/>
                <a:cs typeface="Times New Roman"/>
              </a:rPr>
              <a:t>living,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system”.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very</a:t>
            </a:r>
            <a:r>
              <a:rPr dirty="0" sz="1200" spc="-20">
                <a:latin typeface="Times New Roman"/>
                <a:cs typeface="Times New Roman"/>
              </a:rPr>
              <a:t> complex </a:t>
            </a:r>
            <a:r>
              <a:rPr dirty="0" sz="1200" spc="-25">
                <a:latin typeface="Times New Roman"/>
                <a:cs typeface="Times New Roman"/>
              </a:rPr>
              <a:t>entity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interactive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components.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defined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"a </a:t>
            </a:r>
            <a:r>
              <a:rPr dirty="0" sz="1200">
                <a:latin typeface="Times New Roman"/>
                <a:cs typeface="Times New Roman"/>
              </a:rPr>
              <a:t>system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complex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interactions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themselves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25">
                <a:latin typeface="Times New Roman"/>
                <a:cs typeface="Times New Roman"/>
              </a:rPr>
              <a:t>functional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variable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size"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(Odum,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1975;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Ellenberg,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1973;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Nybakken,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1982;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Scialabba,</a:t>
            </a:r>
            <a:r>
              <a:rPr dirty="0" sz="1200" spc="-10">
                <a:latin typeface="Times New Roman"/>
                <a:cs typeface="Times New Roman"/>
              </a:rPr>
              <a:t> 1998).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dirty="0" sz="1200" spc="-40">
                <a:latin typeface="Georgia"/>
                <a:cs typeface="Georgia"/>
              </a:rPr>
              <a:t>Structure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function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Ecosystem:</a:t>
            </a:r>
            <a:endParaRPr sz="1200">
              <a:latin typeface="Georgia"/>
              <a:cs typeface="Georgia"/>
            </a:endParaRPr>
          </a:p>
          <a:p>
            <a:pPr marL="635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Georgia"/>
                <a:cs typeface="Georgia"/>
              </a:rPr>
              <a:t>Concept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Types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ecosystem:</a:t>
            </a:r>
            <a:endParaRPr sz="1200">
              <a:latin typeface="Georgia"/>
              <a:cs typeface="Georgia"/>
            </a:endParaRPr>
          </a:p>
          <a:p>
            <a:pPr algn="just" marL="635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basic,</a:t>
            </a:r>
            <a:r>
              <a:rPr dirty="0" sz="1200" spc="-20">
                <a:latin typeface="Times New Roman"/>
                <a:cs typeface="Times New Roman"/>
              </a:rPr>
              <a:t> functional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ecology.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things</a:t>
            </a:r>
            <a:endParaRPr sz="1200">
              <a:latin typeface="Times New Roman"/>
              <a:cs typeface="Times New Roman"/>
            </a:endParaRPr>
          </a:p>
          <a:p>
            <a:pPr algn="just" marL="62865" marR="56515">
              <a:lnSpc>
                <a:spcPct val="107700"/>
              </a:lnSpc>
              <a:spcBef>
                <a:spcPts val="5"/>
              </a:spcBef>
            </a:pP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microorganisms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particular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interacting</a:t>
            </a:r>
            <a:r>
              <a:rPr dirty="0" sz="1200" spc="-20">
                <a:latin typeface="Times New Roman"/>
                <a:cs typeface="Times New Roman"/>
              </a:rPr>
              <a:t> 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 non-</a:t>
            </a:r>
            <a:r>
              <a:rPr dirty="0" sz="1200" spc="-20">
                <a:latin typeface="Times New Roman"/>
                <a:cs typeface="Times New Roman"/>
              </a:rPr>
              <a:t>living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surrounding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consist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abiotic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interacting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transformation,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circulation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accumulation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diagrammatic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representation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nutrient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cycling </a:t>
            </a:r>
            <a:r>
              <a:rPr dirty="0" sz="1200" spc="-20">
                <a:latin typeface="Times New Roman"/>
                <a:cs typeface="Times New Roman"/>
              </a:rPr>
              <a:t>amongst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organisms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relationship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between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biotic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abiotic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components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shown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follows: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9719" y="6397757"/>
            <a:ext cx="4592760" cy="262127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33316" y="9010904"/>
            <a:ext cx="2903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Georgia"/>
                <a:cs typeface="Georgia"/>
              </a:rPr>
              <a:t>Figure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2.1:</a:t>
            </a:r>
            <a:r>
              <a:rPr dirty="0" sz="1200" spc="-20">
                <a:latin typeface="Georgia"/>
                <a:cs typeface="Georgia"/>
              </a:rPr>
              <a:t> Nutrient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cycling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01" y="423167"/>
            <a:ext cx="6337300" cy="4911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240029" marR="5080" indent="-227329">
              <a:lnSpc>
                <a:spcPct val="107900"/>
              </a:lnSpc>
              <a:spcBef>
                <a:spcPts val="1210"/>
              </a:spcBef>
              <a:buFont typeface="Times New Roman"/>
              <a:buAutoNum type="arabicPeriod" startAt="2"/>
              <a:tabLst>
                <a:tab pos="241300" algn="l"/>
              </a:tabLst>
            </a:pPr>
            <a:r>
              <a:rPr dirty="0" sz="1200" spc="-55" i="1">
                <a:latin typeface="Times New Roman"/>
                <a:cs typeface="Times New Roman"/>
              </a:rPr>
              <a:t>High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50" i="1">
                <a:latin typeface="Times New Roman"/>
                <a:cs typeface="Times New Roman"/>
              </a:rPr>
              <a:t>Power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Committee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on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Disaster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Management</a:t>
            </a:r>
            <a:r>
              <a:rPr dirty="0" sz="1200" spc="-114">
                <a:latin typeface="Times New Roman"/>
                <a:cs typeface="Times New Roman"/>
              </a:rPr>
              <a:t>-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1999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initiative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Minister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(PM)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prepare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comprehensive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model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management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disaster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national, </a:t>
            </a:r>
            <a:r>
              <a:rPr dirty="0" sz="1200" spc="-10">
                <a:latin typeface="Times New Roman"/>
                <a:cs typeface="Times New Roman"/>
              </a:rPr>
              <a:t>state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district </a:t>
            </a:r>
            <a:r>
              <a:rPr dirty="0" sz="1200" spc="-10">
                <a:latin typeface="Times New Roman"/>
                <a:cs typeface="Times New Roman"/>
              </a:rPr>
              <a:t>levels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chairmanship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Shri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J.C.</a:t>
            </a:r>
            <a:r>
              <a:rPr dirty="0" sz="1200" spc="-20">
                <a:latin typeface="Times New Roman"/>
                <a:cs typeface="Times New Roman"/>
              </a:rPr>
              <a:t> Pant.</a:t>
            </a:r>
            <a:endParaRPr sz="1200">
              <a:latin typeface="Times New Roman"/>
              <a:cs typeface="Times New Roman"/>
            </a:endParaRPr>
          </a:p>
          <a:p>
            <a:pPr algn="just" marL="240029" marR="5715" indent="-227329">
              <a:lnSpc>
                <a:spcPct val="107500"/>
              </a:lnSpc>
              <a:buFont typeface="Times New Roman"/>
              <a:buAutoNum type="arabicPeriod" startAt="2"/>
              <a:tabLst>
                <a:tab pos="241300" algn="l"/>
              </a:tabLst>
            </a:pPr>
            <a:r>
              <a:rPr dirty="0" sz="1200" spc="-65" i="1">
                <a:latin typeface="Times New Roman"/>
                <a:cs typeface="Times New Roman"/>
              </a:rPr>
              <a:t>National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Committee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Disaster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Management-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 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Govt.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 under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chairmanship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PM.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suggests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institution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legislative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measures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effective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strategy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deal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major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calamities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future.</a:t>
            </a:r>
            <a:endParaRPr sz="1200">
              <a:latin typeface="Times New Roman"/>
              <a:cs typeface="Times New Roman"/>
            </a:endParaRPr>
          </a:p>
          <a:p>
            <a:pPr algn="just" marL="239395" marR="6350" indent="-227329">
              <a:lnSpc>
                <a:spcPts val="1560"/>
              </a:lnSpc>
              <a:spcBef>
                <a:spcPts val="60"/>
              </a:spcBef>
              <a:buFont typeface="Times New Roman"/>
              <a:buAutoNum type="arabicPeriod" startAt="4"/>
              <a:tabLst>
                <a:tab pos="241300" algn="l"/>
              </a:tabLst>
            </a:pPr>
            <a:r>
              <a:rPr dirty="0" sz="1200" spc="-60" i="1">
                <a:latin typeface="Times New Roman"/>
                <a:cs typeface="Times New Roman"/>
              </a:rPr>
              <a:t>Hazard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Mapping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and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Vulnerability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Assessment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90" i="1">
                <a:latin typeface="Times New Roman"/>
                <a:cs typeface="Times New Roman"/>
              </a:rPr>
              <a:t>of</a:t>
            </a:r>
            <a:r>
              <a:rPr dirty="0" sz="1200" spc="114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Buildings-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Vulnerability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Atlas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prepared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40">
                <a:latin typeface="Times New Roman"/>
                <a:cs typeface="Times New Roman"/>
              </a:rPr>
              <a:t>Ministry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Development,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contains maps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earthquake,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cyclone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prone</a:t>
            </a:r>
            <a:r>
              <a:rPr dirty="0" sz="1200" spc="-10">
                <a:latin typeface="Times New Roman"/>
                <a:cs typeface="Times New Roman"/>
              </a:rPr>
              <a:t> areas.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35"/>
              </a:spcBef>
              <a:buFont typeface="Times New Roman"/>
              <a:buAutoNum type="arabicPeriod" startAt="4"/>
              <a:tabLst>
                <a:tab pos="240029" algn="l"/>
              </a:tabLst>
            </a:pPr>
            <a:r>
              <a:rPr dirty="0" sz="1200" spc="-95" i="1">
                <a:latin typeface="Times New Roman"/>
                <a:cs typeface="Times New Roman"/>
              </a:rPr>
              <a:t>Monitoring</a:t>
            </a:r>
            <a:r>
              <a:rPr dirty="0" sz="1200" spc="13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and</a:t>
            </a:r>
            <a:r>
              <a:rPr dirty="0" sz="1200" spc="140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Impact</a:t>
            </a:r>
            <a:r>
              <a:rPr dirty="0" sz="1200" spc="14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Assessment</a:t>
            </a:r>
            <a:r>
              <a:rPr dirty="0" sz="1200" spc="135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of</a:t>
            </a:r>
            <a:r>
              <a:rPr dirty="0" sz="1200" spc="140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Natural</a:t>
            </a:r>
            <a:r>
              <a:rPr dirty="0" sz="1200" spc="145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Disasters</a:t>
            </a:r>
            <a:r>
              <a:rPr dirty="0" sz="1200" spc="-80">
                <a:latin typeface="Times New Roman"/>
                <a:cs typeface="Times New Roman"/>
              </a:rPr>
              <a:t>-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Department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Space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assistance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monitoring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quick</a:t>
            </a:r>
            <a:r>
              <a:rPr dirty="0" sz="1200" spc="-25">
                <a:latin typeface="Times New Roman"/>
                <a:cs typeface="Times New Roman"/>
              </a:rPr>
              <a:t> assessment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drought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impact.</a:t>
            </a:r>
            <a:endParaRPr sz="1200">
              <a:latin typeface="Times New Roman"/>
              <a:cs typeface="Times New Roman"/>
            </a:endParaRPr>
          </a:p>
          <a:p>
            <a:pPr algn="just" marL="239395" marR="5080" indent="-227329">
              <a:lnSpc>
                <a:spcPct val="107800"/>
              </a:lnSpc>
              <a:spcBef>
                <a:spcPts val="5"/>
              </a:spcBef>
              <a:buFont typeface="Times New Roman"/>
              <a:buAutoNum type="arabicPeriod" startAt="6"/>
              <a:tabLst>
                <a:tab pos="240665" algn="l"/>
              </a:tabLst>
            </a:pPr>
            <a:r>
              <a:rPr dirty="0" sz="1200" spc="-50" i="1">
                <a:latin typeface="Times New Roman"/>
                <a:cs typeface="Times New Roman"/>
              </a:rPr>
              <a:t>Use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of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modern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Technology</a:t>
            </a:r>
            <a:r>
              <a:rPr dirty="0" sz="1200" spc="-125">
                <a:latin typeface="Times New Roman"/>
                <a:cs typeface="Times New Roman"/>
              </a:rPr>
              <a:t>-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technologies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Remote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Sensing,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Global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Positioning 	System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(GPS)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Database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Generation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Computer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Modeling.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Active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efforts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modernising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disaster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rooms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effective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 	friendly.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Almost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disasters,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advent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Science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Technology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work </a:t>
            </a:r>
            <a:r>
              <a:rPr dirty="0" sz="1200" spc="-10">
                <a:latin typeface="Times New Roman"/>
                <a:cs typeface="Times New Roman"/>
              </a:rPr>
              <a:t>towards </a:t>
            </a:r>
            <a:r>
              <a:rPr dirty="0" sz="1200" spc="-25">
                <a:latin typeface="Times New Roman"/>
                <a:cs typeface="Times New Roman"/>
              </a:rPr>
              <a:t>management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mitigation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disasters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maximum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possible </a:t>
            </a:r>
            <a:r>
              <a:rPr dirty="0" sz="1200" spc="-20">
                <a:latin typeface="Times New Roman"/>
                <a:cs typeface="Times New Roman"/>
              </a:rPr>
              <a:t>extent,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otherwise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disasters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continue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strike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heavy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toll.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30">
                <a:latin typeface="Georgia"/>
                <a:cs typeface="Georgia"/>
              </a:rPr>
              <a:t>(A)</a:t>
            </a:r>
            <a:r>
              <a:rPr dirty="0" sz="1200" spc="-10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Floods</a:t>
            </a:r>
            <a:endParaRPr sz="1200">
              <a:latin typeface="Georgia"/>
              <a:cs typeface="Georgia"/>
            </a:endParaRPr>
          </a:p>
          <a:p>
            <a:pPr algn="just" marL="12700" marR="6985" indent="456565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Flooding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mental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hazard.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reason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widespread </a:t>
            </a:r>
            <a:r>
              <a:rPr dirty="0" sz="1200" spc="-35">
                <a:latin typeface="Times New Roman"/>
                <a:cs typeface="Times New Roman"/>
              </a:rPr>
              <a:t>geographical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distributions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river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valleys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low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lying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coasts, </a:t>
            </a:r>
            <a:r>
              <a:rPr dirty="0" sz="1200" spc="-10">
                <a:latin typeface="Times New Roman"/>
                <a:cs typeface="Times New Roman"/>
              </a:rPr>
              <a:t>together</a:t>
            </a:r>
            <a:r>
              <a:rPr dirty="0" sz="1200" spc="-20">
                <a:latin typeface="Times New Roman"/>
                <a:cs typeface="Times New Roman"/>
              </a:rPr>
              <a:t> with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standings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attraction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settlement.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immune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cases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threat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limited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floodplains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estuarine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 </a:t>
            </a:r>
            <a:r>
              <a:rPr dirty="0" sz="1200" spc="-20">
                <a:latin typeface="Times New Roman"/>
                <a:cs typeface="Times New Roman"/>
              </a:rPr>
              <a:t>only.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0220" y="5554979"/>
            <a:ext cx="3313176" cy="226923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22" y="7802372"/>
            <a:ext cx="6337300" cy="1404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715" indent="457200">
              <a:lnSpc>
                <a:spcPct val="107800"/>
              </a:lnSpc>
              <a:spcBef>
                <a:spcPts val="95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wrong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whether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man-</a:t>
            </a:r>
            <a:r>
              <a:rPr dirty="0" sz="1200" spc="-20">
                <a:latin typeface="Times New Roman"/>
                <a:cs typeface="Times New Roman"/>
              </a:rPr>
              <a:t>made </a:t>
            </a:r>
            <a:r>
              <a:rPr dirty="0" sz="1200" spc="-25">
                <a:latin typeface="Times New Roman"/>
                <a:cs typeface="Times New Roman"/>
              </a:rPr>
              <a:t>mistakes.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 the </a:t>
            </a:r>
            <a:r>
              <a:rPr dirty="0" sz="1200" spc="-25">
                <a:latin typeface="Times New Roman"/>
                <a:cs typeface="Times New Roman"/>
              </a:rPr>
              <a:t>trigger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mechanisms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dam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failures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monsoon,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 </a:t>
            </a:r>
            <a:r>
              <a:rPr dirty="0" sz="1200" spc="-10">
                <a:latin typeface="Times New Roman"/>
                <a:cs typeface="Times New Roman"/>
              </a:rPr>
              <a:t>rains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catchment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than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10">
                <a:latin typeface="Times New Roman"/>
                <a:cs typeface="Times New Roman"/>
              </a:rPr>
              <a:t> dispose </a:t>
            </a:r>
            <a:r>
              <a:rPr dirty="0" sz="1200">
                <a:latin typeface="Times New Roman"/>
                <a:cs typeface="Times New Roman"/>
              </a:rPr>
              <a:t>off,</a:t>
            </a:r>
            <a:r>
              <a:rPr dirty="0" sz="1200" spc="-10">
                <a:latin typeface="Times New Roman"/>
                <a:cs typeface="Times New Roman"/>
              </a:rPr>
              <a:t> torrential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hunicanes,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snow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melts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disasters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caused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making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hazard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global </a:t>
            </a:r>
            <a:r>
              <a:rPr dirty="0" sz="1200">
                <a:latin typeface="Times New Roman"/>
                <a:cs typeface="Times New Roman"/>
              </a:rPr>
              <a:t>phenomenon.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1874-</a:t>
            </a:r>
            <a:r>
              <a:rPr dirty="0" sz="1200" spc="-20">
                <a:latin typeface="Times New Roman"/>
                <a:cs typeface="Times New Roman"/>
              </a:rPr>
              <a:t>1979, </a:t>
            </a:r>
            <a:r>
              <a:rPr dirty="0" sz="1200" spc="-25">
                <a:latin typeface="Times New Roman"/>
                <a:cs typeface="Times New Roman"/>
              </a:rPr>
              <a:t>nearly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10,700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Huangho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China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Kosi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Bihar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prominent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examples, </a:t>
            </a:r>
            <a:r>
              <a:rPr dirty="0" sz="1200" spc="-35">
                <a:latin typeface="Times New Roman"/>
                <a:cs typeface="Times New Roman"/>
              </a:rPr>
              <a:t>particularly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notorious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recurrent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bursting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causes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catastrophic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105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0" y="423167"/>
            <a:ext cx="6337935" cy="863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8890">
              <a:lnSpc>
                <a:spcPct val="107500"/>
              </a:lnSpc>
              <a:spcBef>
                <a:spcPts val="1215"/>
              </a:spcBef>
            </a:pPr>
            <a:r>
              <a:rPr dirty="0" sz="1200" spc="-25">
                <a:latin typeface="Times New Roman"/>
                <a:cs typeface="Times New Roman"/>
              </a:rPr>
              <a:t>Machu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Saurashtra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destroyed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whole </a:t>
            </a:r>
            <a:r>
              <a:rPr dirty="0" sz="1200" spc="-10">
                <a:latin typeface="Times New Roman"/>
                <a:cs typeface="Times New Roman"/>
              </a:rPr>
              <a:t>township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Morvi</a:t>
            </a:r>
            <a:r>
              <a:rPr dirty="0" sz="1200" spc="-20">
                <a:latin typeface="Times New Roman"/>
                <a:cs typeface="Times New Roman"/>
              </a:rPr>
              <a:t> (in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saurashtra)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August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1979.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40">
                <a:latin typeface="Times New Roman"/>
                <a:cs typeface="Times New Roman"/>
              </a:rPr>
              <a:t>1961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Panchet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Khadakvasla</a:t>
            </a:r>
            <a:r>
              <a:rPr dirty="0" sz="1200" spc="-20">
                <a:latin typeface="Times New Roman"/>
                <a:cs typeface="Times New Roman"/>
              </a:rPr>
              <a:t> dams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Mula</a:t>
            </a:r>
            <a:r>
              <a:rPr dirty="0" sz="1200" spc="-25">
                <a:latin typeface="Times New Roman"/>
                <a:cs typeface="Times New Roman"/>
              </a:rPr>
              <a:t> river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destroyed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Maharashtra.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Deforestation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contributes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considerably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generation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view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about </a:t>
            </a:r>
            <a:r>
              <a:rPr dirty="0" sz="1200">
                <a:latin typeface="Times New Roman"/>
                <a:cs typeface="Times New Roman"/>
              </a:rPr>
              <a:t>86%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20">
                <a:latin typeface="Times New Roman"/>
                <a:cs typeface="Times New Roman"/>
              </a:rPr>
              <a:t> surface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77%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Himalayan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area)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one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easily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understand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phenomenal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recurrence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severity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floods,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despite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 perceptible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change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rainfall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pattern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last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century.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pace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urbanization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activities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considerably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infiltration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run-</a:t>
            </a:r>
            <a:r>
              <a:rPr dirty="0" sz="1200">
                <a:latin typeface="Times New Roman"/>
                <a:cs typeface="Times New Roman"/>
              </a:rPr>
              <a:t>off,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local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cities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Mumbai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Kolkata.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20">
                <a:latin typeface="Times New Roman"/>
                <a:cs typeface="Times New Roman"/>
              </a:rPr>
              <a:t>city</a:t>
            </a:r>
            <a:r>
              <a:rPr dirty="0" sz="1200">
                <a:latin typeface="Times New Roman"/>
                <a:cs typeface="Times New Roman"/>
              </a:rPr>
              <a:t> with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40%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impervious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occurrence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times higher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when urbanization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overtaken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Causes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Floods</a:t>
            </a:r>
            <a:endParaRPr sz="1200">
              <a:latin typeface="Cambria"/>
              <a:cs typeface="Cambria"/>
            </a:endParaRPr>
          </a:p>
          <a:p>
            <a:pPr marL="299085" indent="-286385">
              <a:lnSpc>
                <a:spcPct val="100000"/>
              </a:lnSpc>
              <a:spcBef>
                <a:spcPts val="130"/>
              </a:spcBef>
              <a:buAutoNum type="arabicPeriod"/>
              <a:tabLst>
                <a:tab pos="299085" algn="l"/>
              </a:tabLst>
            </a:pPr>
            <a:r>
              <a:rPr dirty="0" sz="1200" spc="-105" i="1">
                <a:latin typeface="Times New Roman"/>
                <a:cs typeface="Times New Roman"/>
              </a:rPr>
              <a:t>River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Floods</a:t>
            </a:r>
            <a:endParaRPr sz="1200">
              <a:latin typeface="Times New Roman"/>
              <a:cs typeface="Times New Roman"/>
            </a:endParaRPr>
          </a:p>
          <a:p>
            <a:pPr lvl="1" marL="297815" indent="-285115">
              <a:lnSpc>
                <a:spcPct val="100000"/>
              </a:lnSpc>
              <a:spcBef>
                <a:spcPts val="120"/>
              </a:spcBef>
              <a:buAutoNum type="alphaUcParenBoth"/>
              <a:tabLst>
                <a:tab pos="297815" algn="l"/>
              </a:tabLst>
            </a:pPr>
            <a:r>
              <a:rPr dirty="0" sz="1200" spc="-20">
                <a:latin typeface="Times New Roman"/>
                <a:cs typeface="Times New Roman"/>
              </a:rPr>
              <a:t>Atmospheric</a:t>
            </a:r>
            <a:r>
              <a:rPr dirty="0" sz="1200" spc="-10">
                <a:latin typeface="Times New Roman"/>
                <a:cs typeface="Times New Roman"/>
              </a:rPr>
              <a:t> Hazards</a:t>
            </a:r>
            <a:endParaRPr sz="1200">
              <a:latin typeface="Times New Roman"/>
              <a:cs typeface="Times New Roman"/>
            </a:endParaRPr>
          </a:p>
          <a:p>
            <a:pPr lvl="2" marL="299085" indent="-28638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99085" algn="l"/>
              </a:tabLst>
            </a:pPr>
            <a:r>
              <a:rPr dirty="0" sz="1200" spc="-45">
                <a:latin typeface="Times New Roman"/>
                <a:cs typeface="Times New Roman"/>
              </a:rPr>
              <a:t>Rainfall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(Excessive)</a:t>
            </a:r>
            <a:endParaRPr sz="1200">
              <a:latin typeface="Times New Roman"/>
              <a:cs typeface="Times New Roman"/>
            </a:endParaRPr>
          </a:p>
          <a:p>
            <a:pPr lvl="2" marL="299085" indent="-28638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99085" algn="l"/>
              </a:tabLst>
            </a:pPr>
            <a:r>
              <a:rPr dirty="0" sz="1200" spc="-25">
                <a:latin typeface="Times New Roman"/>
                <a:cs typeface="Times New Roman"/>
              </a:rPr>
              <a:t>Snow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melt</a:t>
            </a:r>
            <a:endParaRPr sz="1200">
              <a:latin typeface="Times New Roman"/>
              <a:cs typeface="Times New Roman"/>
            </a:endParaRPr>
          </a:p>
          <a:p>
            <a:pPr lvl="2" marL="299085" indent="-28638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99085" algn="l"/>
              </a:tabLst>
            </a:pPr>
            <a:r>
              <a:rPr dirty="0" sz="1200" spc="-20">
                <a:latin typeface="Times New Roman"/>
                <a:cs typeface="Times New Roman"/>
              </a:rPr>
              <a:t>Cloud </a:t>
            </a:r>
            <a:r>
              <a:rPr dirty="0" sz="1200" spc="-10">
                <a:latin typeface="Times New Roman"/>
                <a:cs typeface="Times New Roman"/>
              </a:rPr>
              <a:t>bursts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10"/>
              </a:spcBef>
              <a:buAutoNum type="alphaUcParenBoth" startAt="2"/>
              <a:tabLst>
                <a:tab pos="297815" algn="l"/>
              </a:tabLst>
            </a:pPr>
            <a:r>
              <a:rPr dirty="0" sz="1200" spc="-55">
                <a:latin typeface="Times New Roman"/>
                <a:cs typeface="Times New Roman"/>
              </a:rPr>
              <a:t>Seismic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Hazards</a:t>
            </a:r>
            <a:endParaRPr sz="1200">
              <a:latin typeface="Times New Roman"/>
              <a:cs typeface="Times New Roman"/>
            </a:endParaRPr>
          </a:p>
          <a:p>
            <a:pPr lvl="1" marL="299085" indent="-28638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99085" algn="l"/>
              </a:tabLst>
            </a:pPr>
            <a:r>
              <a:rPr dirty="0" sz="1200" spc="-10">
                <a:latin typeface="Times New Roman"/>
                <a:cs typeface="Times New Roman"/>
              </a:rPr>
              <a:t>Landslides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alphaUcParenBoth" startAt="3"/>
              <a:tabLst>
                <a:tab pos="297815" algn="l"/>
              </a:tabLst>
            </a:pPr>
            <a:r>
              <a:rPr dirty="0" sz="1200" spc="-35">
                <a:latin typeface="Times New Roman"/>
                <a:cs typeface="Times New Roman"/>
              </a:rPr>
              <a:t>Technological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Hazards</a:t>
            </a:r>
            <a:endParaRPr sz="1200">
              <a:latin typeface="Times New Roman"/>
              <a:cs typeface="Times New Roman"/>
            </a:endParaRPr>
          </a:p>
          <a:p>
            <a:pPr lvl="1" marL="299085" indent="-28638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99085" algn="l"/>
              </a:tabLst>
            </a:pP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-10">
                <a:latin typeface="Times New Roman"/>
                <a:cs typeface="Times New Roman"/>
              </a:rPr>
              <a:t> burst</a:t>
            </a:r>
            <a:endParaRPr sz="1200">
              <a:latin typeface="Times New Roman"/>
              <a:cs typeface="Times New Roman"/>
            </a:endParaRPr>
          </a:p>
          <a:p>
            <a:pPr lvl="1" marL="299085" indent="-28638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99085" algn="l"/>
              </a:tabLst>
            </a:pPr>
            <a:r>
              <a:rPr dirty="0" sz="1200" spc="-20">
                <a:latin typeface="Times New Roman"/>
                <a:cs typeface="Times New Roman"/>
              </a:rPr>
              <a:t>Sudden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-35">
                <a:latin typeface="Times New Roman"/>
                <a:cs typeface="Times New Roman"/>
              </a:rPr>
              <a:t> excess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release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dams</a:t>
            </a:r>
            <a:endParaRPr sz="12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299085" algn="l"/>
              </a:tabLst>
            </a:pPr>
            <a:r>
              <a:rPr dirty="0" sz="1200" spc="-105" i="1">
                <a:latin typeface="Times New Roman"/>
                <a:cs typeface="Times New Roman"/>
              </a:rPr>
              <a:t>Coastal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Floods</a:t>
            </a:r>
            <a:endParaRPr sz="1200">
              <a:latin typeface="Times New Roman"/>
              <a:cs typeface="Times New Roman"/>
            </a:endParaRPr>
          </a:p>
          <a:p>
            <a:pPr lvl="1" marL="297815" indent="-285115">
              <a:lnSpc>
                <a:spcPct val="100000"/>
              </a:lnSpc>
              <a:spcBef>
                <a:spcPts val="110"/>
              </a:spcBef>
              <a:buAutoNum type="alphaUcParenBoth"/>
              <a:tabLst>
                <a:tab pos="297815" algn="l"/>
              </a:tabLst>
            </a:pPr>
            <a:r>
              <a:rPr dirty="0" sz="1200" spc="-20">
                <a:latin typeface="Times New Roman"/>
                <a:cs typeface="Times New Roman"/>
              </a:rPr>
              <a:t>Atmospheric</a:t>
            </a:r>
            <a:r>
              <a:rPr dirty="0" sz="1200" spc="-10">
                <a:latin typeface="Times New Roman"/>
                <a:cs typeface="Times New Roman"/>
              </a:rPr>
              <a:t> Hazards</a:t>
            </a:r>
            <a:endParaRPr sz="1200">
              <a:latin typeface="Times New Roman"/>
              <a:cs typeface="Times New Roman"/>
            </a:endParaRPr>
          </a:p>
          <a:p>
            <a:pPr lvl="2" marL="299085" indent="-28638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99085" algn="l"/>
              </a:tabLst>
            </a:pPr>
            <a:r>
              <a:rPr dirty="0" sz="1200" spc="-10">
                <a:latin typeface="Times New Roman"/>
                <a:cs typeface="Times New Roman"/>
              </a:rPr>
              <a:t>Storms</a:t>
            </a:r>
            <a:endParaRPr sz="1200">
              <a:latin typeface="Times New Roman"/>
              <a:cs typeface="Times New Roman"/>
            </a:endParaRPr>
          </a:p>
          <a:p>
            <a:pPr algn="just" marL="12700" marR="825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Excessive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rainfalls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floods.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vary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semi predictable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seasonal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rains</a:t>
            </a:r>
            <a:r>
              <a:rPr dirty="0" sz="1200">
                <a:latin typeface="Times New Roman"/>
                <a:cs typeface="Times New Roman"/>
              </a:rPr>
              <a:t> over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wide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geographic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give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annual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monsoon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tropical</a:t>
            </a:r>
            <a:r>
              <a:rPr dirty="0" sz="1200" spc="-30">
                <a:latin typeface="Times New Roman"/>
                <a:cs typeface="Times New Roman"/>
              </a:rPr>
              <a:t> areas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almost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random</a:t>
            </a:r>
            <a:r>
              <a:rPr dirty="0" sz="1200" spc="-25">
                <a:latin typeface="Times New Roman"/>
                <a:cs typeface="Times New Roman"/>
              </a:rPr>
              <a:t> conventional </a:t>
            </a:r>
            <a:r>
              <a:rPr dirty="0" sz="1200" spc="-10">
                <a:latin typeface="Times New Roman"/>
                <a:cs typeface="Times New Roman"/>
              </a:rPr>
              <a:t>storms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giving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flash </a:t>
            </a:r>
            <a:r>
              <a:rPr dirty="0" sz="1200" spc="-10">
                <a:latin typeface="Times New Roman"/>
                <a:cs typeface="Times New Roman"/>
              </a:rPr>
              <a:t>floods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small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basins.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 spc="-30">
                <a:latin typeface="Times New Roman"/>
                <a:cs typeface="Times New Roman"/>
              </a:rPr>
              <a:t>Melting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snow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responsible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widespread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flooding.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continental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interiors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America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U.S.S.R.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regular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snow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melting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late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springs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early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summers.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most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9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dangerous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melt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conditions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-25">
                <a:latin typeface="Times New Roman"/>
                <a:cs typeface="Times New Roman"/>
              </a:rPr>
              <a:t> arise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falling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snow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give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combined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flow.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occurred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Romanian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1970,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transsylvanian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devastated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heavy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deep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depression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snow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melt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carpathion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mountains.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Spring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greatly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jam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flooding.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ice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chunks </a:t>
            </a:r>
            <a:r>
              <a:rPr dirty="0" sz="1200" spc="-25">
                <a:latin typeface="Times New Roman"/>
                <a:cs typeface="Times New Roman"/>
              </a:rPr>
              <a:t>floating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temporary</a:t>
            </a:r>
            <a:r>
              <a:rPr dirty="0" sz="1200" spc="-25">
                <a:latin typeface="Times New Roman"/>
                <a:cs typeface="Times New Roman"/>
              </a:rPr>
              <a:t> damming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rivers.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floating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freezes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constriction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channels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floods.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flooding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upstream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ice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breaks,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destruction </a:t>
            </a:r>
            <a:r>
              <a:rPr dirty="0" sz="1200" spc="-20">
                <a:latin typeface="Times New Roman"/>
                <a:cs typeface="Times New Roman"/>
              </a:rPr>
              <a:t>downstream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action.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Times New Roman"/>
                <a:cs typeface="Times New Roman"/>
              </a:rPr>
              <a:t>Excessive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“cloudburst’,</a:t>
            </a:r>
            <a:r>
              <a:rPr dirty="0" sz="1200" spc="-20">
                <a:latin typeface="Times New Roman"/>
                <a:cs typeface="Times New Roman"/>
              </a:rPr>
              <a:t> 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very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Himalayas,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Orissa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Central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Western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India.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August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1978,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following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cloudburst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35">
                <a:latin typeface="Times New Roman"/>
                <a:cs typeface="Times New Roman"/>
              </a:rPr>
              <a:t>Himalayan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ranges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valley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Kanodia”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was</a:t>
            </a:r>
            <a:r>
              <a:rPr dirty="0" sz="1200" spc="-20">
                <a:latin typeface="Times New Roman"/>
                <a:cs typeface="Times New Roman"/>
              </a:rPr>
              <a:t> blocked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stretch,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-10">
                <a:latin typeface="Times New Roman"/>
                <a:cs typeface="Times New Roman"/>
              </a:rPr>
              <a:t> long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m.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lake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temporarily.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debris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downstream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blocked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passage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107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8" y="423167"/>
            <a:ext cx="6337935" cy="8477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5715">
              <a:lnSpc>
                <a:spcPct val="107900"/>
              </a:lnSpc>
              <a:spcBef>
                <a:spcPts val="1210"/>
              </a:spcBef>
            </a:pPr>
            <a:r>
              <a:rPr dirty="0" sz="1200" spc="-20">
                <a:latin typeface="Times New Roman"/>
                <a:cs typeface="Times New Roman"/>
              </a:rPr>
              <a:t>Bhagirathi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mighty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14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hrs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burst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massive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 </a:t>
            </a:r>
            <a:r>
              <a:rPr dirty="0" sz="1200">
                <a:latin typeface="Times New Roman"/>
                <a:cs typeface="Times New Roman"/>
              </a:rPr>
              <a:t>wiping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away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everything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huge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landslides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massive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destruction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right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Uttarkashi.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coastal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following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tidal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waves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hurricances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bring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about </a:t>
            </a:r>
            <a:r>
              <a:rPr dirty="0" sz="1200" spc="-30">
                <a:latin typeface="Times New Roman"/>
                <a:cs typeface="Times New Roman"/>
              </a:rPr>
              <a:t>devastating</a:t>
            </a:r>
            <a:r>
              <a:rPr dirty="0" sz="1200" spc="-20">
                <a:latin typeface="Times New Roman"/>
                <a:cs typeface="Times New Roman"/>
              </a:rPr>
              <a:t> floods.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Cyclones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heavy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downpours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prolonged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periods.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extensive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flooding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-635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eastern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U.P.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Northern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Bihar,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especially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Narayani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Kosi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primarily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reduced carrying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capacity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choked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sediments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derived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accelerated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erosion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Himalayan </a:t>
            </a:r>
            <a:r>
              <a:rPr dirty="0" sz="1200" spc="-30">
                <a:latin typeface="Times New Roman"/>
                <a:cs typeface="Times New Roman"/>
              </a:rPr>
              <a:t>Region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inadequacy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slope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plains.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35">
                <a:latin typeface="Times New Roman"/>
                <a:cs typeface="Times New Roman"/>
              </a:rPr>
              <a:t>capacity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20">
                <a:latin typeface="Times New Roman"/>
                <a:cs typeface="Times New Roman"/>
              </a:rPr>
              <a:t>channels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conveying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diminished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accumulation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sediments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derived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erosion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catchment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occupation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floodways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settlement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Times New Roman"/>
                <a:cs typeface="Times New Roman"/>
              </a:rPr>
              <a:t>industrial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development,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0">
                <a:latin typeface="Times New Roman"/>
                <a:cs typeface="Times New Roman"/>
              </a:rPr>
              <a:t> 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enhance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chances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Management</a:t>
            </a:r>
            <a:r>
              <a:rPr dirty="0" sz="1200" spc="-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-2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Floods</a:t>
            </a:r>
            <a:endParaRPr sz="1200">
              <a:latin typeface="Cambria"/>
              <a:cs typeface="Cambria"/>
            </a:endParaRPr>
          </a:p>
          <a:p>
            <a:pPr algn="just" marL="12700" marR="6985" indent="342900">
              <a:lnSpc>
                <a:spcPct val="107900"/>
              </a:lnSpc>
              <a:spcBef>
                <a:spcPts val="3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management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implies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measures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proportion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run-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30">
                <a:latin typeface="Times New Roman"/>
                <a:cs typeface="Times New Roman"/>
              </a:rPr>
              <a:t>increasing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infiltration,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spreading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excessive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manages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channels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disposing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30">
                <a:latin typeface="Times New Roman"/>
                <a:cs typeface="Times New Roman"/>
              </a:rPr>
              <a:t> channels: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various</a:t>
            </a:r>
            <a:r>
              <a:rPr dirty="0" sz="1200" spc="-30">
                <a:latin typeface="Times New Roman"/>
                <a:cs typeface="Times New Roman"/>
              </a:rPr>
              <a:t> measures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combating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are:</a:t>
            </a:r>
            <a:endParaRPr sz="1200">
              <a:latin typeface="Times New Roman"/>
              <a:cs typeface="Times New Roman"/>
            </a:endParaRPr>
          </a:p>
          <a:p>
            <a:pPr algn="just" marL="240029" marR="5080" indent="-227329">
              <a:lnSpc>
                <a:spcPct val="107500"/>
              </a:lnSpc>
              <a:buFont typeface="Times New Roman"/>
              <a:buAutoNum type="arabicPeriod"/>
              <a:tabLst>
                <a:tab pos="241300" algn="l"/>
              </a:tabLst>
            </a:pPr>
            <a:r>
              <a:rPr dirty="0" sz="1200" spc="-95" i="1">
                <a:latin typeface="Times New Roman"/>
                <a:cs typeface="Times New Roman"/>
              </a:rPr>
              <a:t>Reduction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Surface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Run-</a:t>
            </a:r>
            <a:r>
              <a:rPr dirty="0" sz="1200" spc="-45" i="1">
                <a:latin typeface="Times New Roman"/>
                <a:cs typeface="Times New Roman"/>
              </a:rPr>
              <a:t>off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by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Increasing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Infiltration-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effective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measure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involves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run-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inducing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infiltration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catchment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>
              <a:lnSpc>
                <a:spcPct val="1077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area.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infiltration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considerably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increased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carpeted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vegetal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litter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forms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deciduous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dense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vegetal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promotes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considerably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infiltration,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0">
                <a:latin typeface="Times New Roman"/>
                <a:cs typeface="Times New Roman"/>
              </a:rPr>
              <a:t> also </a:t>
            </a:r>
            <a:r>
              <a:rPr dirty="0" sz="1200" spc="-25">
                <a:latin typeface="Times New Roman"/>
                <a:cs typeface="Times New Roman"/>
              </a:rPr>
              <a:t>causes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35">
                <a:latin typeface="Times New Roman"/>
                <a:cs typeface="Times New Roman"/>
              </a:rPr>
              <a:t>large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water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evapotranspiration.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management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bring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catchment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afforestation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generating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litter.</a:t>
            </a:r>
            <a:endParaRPr sz="1200">
              <a:latin typeface="Times New Roman"/>
              <a:cs typeface="Times New Roman"/>
            </a:endParaRPr>
          </a:p>
          <a:p>
            <a:pPr algn="just" marL="240029" marR="5080" indent="-227329">
              <a:lnSpc>
                <a:spcPct val="107700"/>
              </a:lnSpc>
              <a:spcBef>
                <a:spcPts val="10"/>
              </a:spcBef>
              <a:buFont typeface="Times New Roman"/>
              <a:buAutoNum type="arabicPeriod" startAt="2"/>
              <a:tabLst>
                <a:tab pos="241300" algn="l"/>
              </a:tabLst>
            </a:pPr>
            <a:r>
              <a:rPr dirty="0" sz="1200" spc="-130" i="1">
                <a:latin typeface="Times New Roman"/>
                <a:cs typeface="Times New Roman"/>
              </a:rPr>
              <a:t>Developing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Reservoirs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and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Detention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Basins</a:t>
            </a:r>
            <a:r>
              <a:rPr dirty="0" sz="1200" spc="-80">
                <a:latin typeface="Times New Roman"/>
                <a:cs typeface="Times New Roman"/>
              </a:rPr>
              <a:t>-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discharges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reservoirs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detention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basins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putting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small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check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Hiradund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across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Mahanadi,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Panchet,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Maithon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Damodar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Basin,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Ukai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Tapi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basin.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portion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waters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retained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behind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larger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allowed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flow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channel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controlled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conditions.</a:t>
            </a:r>
            <a:endParaRPr sz="1200">
              <a:latin typeface="Times New Roman"/>
              <a:cs typeface="Times New Roman"/>
            </a:endParaRPr>
          </a:p>
          <a:p>
            <a:pPr algn="just" marL="241300" indent="-2286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numerous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smaller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tributary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streams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would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check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</a:t>
            </a:r>
            <a:endParaRPr sz="1200">
              <a:latin typeface="Times New Roman"/>
              <a:cs typeface="Times New Roman"/>
            </a:endParaRPr>
          </a:p>
          <a:p>
            <a:pPr algn="just" marL="240665" marR="63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basin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30">
                <a:latin typeface="Times New Roman"/>
                <a:cs typeface="Times New Roman"/>
              </a:rPr>
              <a:t>considerably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minimize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rivers.</a:t>
            </a:r>
            <a:r>
              <a:rPr dirty="0" sz="1200">
                <a:latin typeface="Times New Roman"/>
                <a:cs typeface="Times New Roman"/>
              </a:rPr>
              <a:t> Ponds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reservoirs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reaches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useful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minimizing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effectively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harvesting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dry </a:t>
            </a:r>
            <a:r>
              <a:rPr dirty="0" sz="1200" spc="-10">
                <a:latin typeface="Times New Roman"/>
                <a:cs typeface="Times New Roman"/>
              </a:rPr>
              <a:t>season.</a:t>
            </a:r>
            <a:endParaRPr sz="1200">
              <a:latin typeface="Times New Roman"/>
              <a:cs typeface="Times New Roman"/>
            </a:endParaRPr>
          </a:p>
          <a:p>
            <a:pPr algn="just" marL="239395" marR="5080" indent="-227329">
              <a:lnSpc>
                <a:spcPct val="107700"/>
              </a:lnSpc>
              <a:spcBef>
                <a:spcPts val="10"/>
              </a:spcBef>
              <a:buFont typeface="Times New Roman"/>
              <a:buAutoNum type="arabicPeriod" startAt="3"/>
              <a:tabLst>
                <a:tab pos="241300" algn="l"/>
              </a:tabLst>
            </a:pPr>
            <a:r>
              <a:rPr dirty="0" sz="1200" spc="-110" i="1">
                <a:latin typeface="Times New Roman"/>
                <a:cs typeface="Times New Roman"/>
              </a:rPr>
              <a:t>Spreading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of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Water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Paddy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Fields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and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Desert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Drylands</a:t>
            </a:r>
            <a:r>
              <a:rPr dirty="0" sz="1200" spc="-85">
                <a:latin typeface="Times New Roman"/>
                <a:cs typeface="Times New Roman"/>
              </a:rPr>
              <a:t>-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thinly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paddy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fields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desert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drylands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evaporation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quite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proportion</a:t>
            </a:r>
            <a:r>
              <a:rPr dirty="0" sz="1200" spc="-30">
                <a:latin typeface="Times New Roman"/>
                <a:cs typeface="Times New Roman"/>
              </a:rPr>
              <a:t> infiltrates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soil. </a:t>
            </a: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paddy </a:t>
            </a:r>
            <a:r>
              <a:rPr dirty="0" sz="1200" spc="-35">
                <a:latin typeface="Times New Roman"/>
                <a:cs typeface="Times New Roman"/>
              </a:rPr>
              <a:t>fields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country.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half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this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inundated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nearly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million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metric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prevented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flowing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channels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floods.</a:t>
            </a:r>
            <a:endParaRPr sz="1200">
              <a:latin typeface="Times New Roman"/>
              <a:cs typeface="Times New Roman"/>
            </a:endParaRPr>
          </a:p>
          <a:p>
            <a:pPr algn="just" marL="240029" marR="6350" indent="-227329">
              <a:lnSpc>
                <a:spcPct val="107800"/>
              </a:lnSpc>
              <a:spcBef>
                <a:spcPts val="5"/>
              </a:spcBef>
              <a:buFont typeface="Times New Roman"/>
              <a:buAutoNum type="arabicPeriod" startAt="3"/>
              <a:tabLst>
                <a:tab pos="241300" algn="l"/>
              </a:tabLst>
            </a:pPr>
            <a:r>
              <a:rPr dirty="0" sz="1200" spc="-110" i="1">
                <a:latin typeface="Times New Roman"/>
                <a:cs typeface="Times New Roman"/>
              </a:rPr>
              <a:t>Groundwater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150" i="1">
                <a:latin typeface="Times New Roman"/>
                <a:cs typeface="Times New Roman"/>
              </a:rPr>
              <a:t>recharge-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simplest,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cheapest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possibly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effective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flow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would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artificially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induce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infiltration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wells.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quantity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>
                <a:latin typeface="Times New Roman"/>
                <a:cs typeface="Times New Roman"/>
              </a:rPr>
              <a:t> that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stored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underground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manner </a:t>
            </a:r>
            <a:r>
              <a:rPr dirty="0" sz="1200" spc="-50">
                <a:latin typeface="Times New Roman"/>
                <a:cs typeface="Times New Roman"/>
              </a:rPr>
              <a:t>will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 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thickness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holding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capacity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permeable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aquifer.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latral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aquifers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basins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virtually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108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7300" cy="8489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240665" marR="5715">
              <a:lnSpc>
                <a:spcPct val="107500"/>
              </a:lnSpc>
              <a:spcBef>
                <a:spcPts val="1215"/>
              </a:spcBef>
            </a:pPr>
            <a:r>
              <a:rPr dirty="0" sz="1200" spc="-35">
                <a:latin typeface="Times New Roman"/>
                <a:cs typeface="Times New Roman"/>
              </a:rPr>
              <a:t>limitless,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enormous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quantity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excess</a:t>
            </a:r>
            <a:r>
              <a:rPr dirty="0" sz="1200">
                <a:latin typeface="Times New Roman"/>
                <a:cs typeface="Times New Roman"/>
              </a:rPr>
              <a:t> water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 be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underground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minimizing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hazard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great </a:t>
            </a:r>
            <a:r>
              <a:rPr dirty="0" sz="1200" spc="-10">
                <a:latin typeface="Times New Roman"/>
                <a:cs typeface="Times New Roman"/>
              </a:rPr>
              <a:t>extent.</a:t>
            </a:r>
            <a:endParaRPr sz="1200">
              <a:latin typeface="Times New Roman"/>
              <a:cs typeface="Times New Roman"/>
            </a:endParaRPr>
          </a:p>
          <a:p>
            <a:pPr algn="just" marL="240029" marR="5080" indent="-227329">
              <a:lnSpc>
                <a:spcPct val="107700"/>
              </a:lnSpc>
              <a:spcBef>
                <a:spcPts val="10"/>
              </a:spcBef>
              <a:buFont typeface="Times New Roman"/>
              <a:buAutoNum type="arabicPeriod" startAt="5"/>
              <a:tabLst>
                <a:tab pos="241300" algn="l"/>
              </a:tabLst>
            </a:pPr>
            <a:r>
              <a:rPr dirty="0" sz="1200" spc="-75" i="1">
                <a:latin typeface="Times New Roman"/>
                <a:cs typeface="Times New Roman"/>
              </a:rPr>
              <a:t>Stream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Channelisation-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network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canals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capable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hazards.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canals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serve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temporary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storage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channels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waves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downstream.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35">
                <a:latin typeface="Times New Roman"/>
                <a:cs typeface="Times New Roman"/>
              </a:rPr>
              <a:t>severity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floods</a:t>
            </a:r>
            <a:r>
              <a:rPr dirty="0" sz="1200" spc="-20">
                <a:latin typeface="Times New Roman"/>
                <a:cs typeface="Times New Roman"/>
              </a:rPr>
              <a:t> is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20">
                <a:latin typeface="Times New Roman"/>
                <a:cs typeface="Times New Roman"/>
              </a:rPr>
              <a:t> reduced.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Channel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improvement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 </a:t>
            </a:r>
            <a:r>
              <a:rPr dirty="0" sz="1200" spc="-30">
                <a:latin typeface="Times New Roman"/>
                <a:cs typeface="Times New Roman"/>
              </a:rPr>
              <a:t>deepening,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widening,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straightening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increases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conveyance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capacity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rivers.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measures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supplemented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bank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stabilization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dykes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planting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deep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embankment.</a:t>
            </a:r>
            <a:endParaRPr sz="1200">
              <a:latin typeface="Times New Roman"/>
              <a:cs typeface="Times New Roman"/>
            </a:endParaRPr>
          </a:p>
          <a:p>
            <a:pPr algn="just" marL="239395" marR="6350" indent="-227329">
              <a:lnSpc>
                <a:spcPct val="107500"/>
              </a:lnSpc>
              <a:spcBef>
                <a:spcPts val="10"/>
              </a:spcBef>
              <a:buFont typeface="Times New Roman"/>
              <a:buAutoNum type="arabicPeriod" startAt="5"/>
              <a:tabLst>
                <a:tab pos="240665" algn="l"/>
              </a:tabLst>
            </a:pPr>
            <a:r>
              <a:rPr dirty="0" sz="1200" spc="-105" i="1">
                <a:latin typeface="Times New Roman"/>
                <a:cs typeface="Times New Roman"/>
              </a:rPr>
              <a:t>Flood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Embankments-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Building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embankments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parallel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banks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prevent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spilling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excess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appears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widely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subcontinent.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Bramhaputra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65">
                <a:latin typeface="Times New Roman"/>
                <a:cs typeface="Times New Roman"/>
              </a:rPr>
              <a:t>valley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Assam,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2-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embankments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1.6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away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river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edge.</a:t>
            </a:r>
            <a:endParaRPr sz="1200">
              <a:latin typeface="Times New Roman"/>
              <a:cs typeface="Times New Roman"/>
            </a:endParaRPr>
          </a:p>
          <a:p>
            <a:pPr algn="just" marL="240665" marR="5080" indent="-228600">
              <a:lnSpc>
                <a:spcPct val="107800"/>
              </a:lnSpc>
              <a:spcBef>
                <a:spcPts val="10"/>
              </a:spcBef>
              <a:buFont typeface="Times New Roman"/>
              <a:buAutoNum type="arabicPeriod" startAt="5"/>
              <a:tabLst>
                <a:tab pos="240665" algn="l"/>
                <a:tab pos="277495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i="1">
                <a:latin typeface="Times New Roman"/>
                <a:cs typeface="Times New Roman"/>
              </a:rPr>
              <a:t>Hazard</a:t>
            </a:r>
            <a:r>
              <a:rPr dirty="0" sz="1200" spc="95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Zoning</a:t>
            </a:r>
            <a:r>
              <a:rPr dirty="0" sz="1200" spc="10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100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Landuse</a:t>
            </a:r>
            <a:r>
              <a:rPr dirty="0" sz="1200" spc="105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Regulation-</a:t>
            </a:r>
            <a:r>
              <a:rPr dirty="0" sz="1200" spc="10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management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planning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requires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information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 </a:t>
            </a:r>
            <a:r>
              <a:rPr dirty="0" sz="1200" spc="-10">
                <a:latin typeface="Times New Roman"/>
                <a:cs typeface="Times New Roman"/>
              </a:rPr>
              <a:t>floodplains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foodways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relation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map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will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always inundated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permitted,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percolating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landuse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regulation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measure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permitting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hazard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government.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identification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prone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regime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history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occurrence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45">
                <a:latin typeface="Times New Roman"/>
                <a:cs typeface="Times New Roman"/>
              </a:rPr>
              <a:t>closely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studied.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 indent="-228600">
              <a:lnSpc>
                <a:spcPct val="107500"/>
              </a:lnSpc>
              <a:buFont typeface="Times New Roman"/>
              <a:buAutoNum type="arabicPeriod" startAt="5"/>
              <a:tabLst>
                <a:tab pos="241300" algn="l"/>
                <a:tab pos="27813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35" i="1">
                <a:latin typeface="Times New Roman"/>
                <a:cs typeface="Times New Roman"/>
              </a:rPr>
              <a:t>Flood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Forecasting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and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Warming</a:t>
            </a:r>
            <a:r>
              <a:rPr dirty="0" sz="1200" spc="-95">
                <a:latin typeface="Times New Roman"/>
                <a:cs typeface="Times New Roman"/>
              </a:rPr>
              <a:t>-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Forecasting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45">
                <a:latin typeface="Times New Roman"/>
                <a:cs typeface="Times New Roman"/>
              </a:rPr>
              <a:t>giving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timely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warming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threatened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people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essential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</a:t>
            </a:r>
            <a:r>
              <a:rPr dirty="0" sz="1200" spc="-20">
                <a:latin typeface="Times New Roman"/>
                <a:cs typeface="Times New Roman"/>
              </a:rPr>
              <a:t> hazard </a:t>
            </a:r>
            <a:r>
              <a:rPr dirty="0" sz="1200" spc="-10">
                <a:latin typeface="Times New Roman"/>
                <a:cs typeface="Times New Roman"/>
              </a:rPr>
              <a:t>management.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Times New Roman"/>
              <a:buAutoNum type="arabicPeriod" startAt="5"/>
            </a:pPr>
            <a:endParaRPr sz="1200">
              <a:latin typeface="Times New Roman"/>
              <a:cs typeface="Times New Roman"/>
            </a:endParaRPr>
          </a:p>
          <a:p>
            <a:pPr marL="12700" marR="2154555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calls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development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efficient</a:t>
            </a:r>
            <a:r>
              <a:rPr dirty="0" sz="1200" spc="-20">
                <a:latin typeface="Times New Roman"/>
                <a:cs typeface="Times New Roman"/>
              </a:rPr>
              <a:t> network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warning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systems.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forecasting</a:t>
            </a:r>
            <a:r>
              <a:rPr dirty="0" sz="1200" spc="-20">
                <a:latin typeface="Times New Roman"/>
                <a:cs typeface="Times New Roman"/>
              </a:rPr>
              <a:t> centres</a:t>
            </a:r>
            <a:r>
              <a:rPr dirty="0" sz="1200" spc="-25">
                <a:latin typeface="Times New Roman"/>
                <a:cs typeface="Times New Roman"/>
              </a:rPr>
              <a:t> located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at: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Bhubaneswar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Asansol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Jhansi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Patna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Lucknow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Delhi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Ahmedabad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Guwahati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Dibrugarh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Jalpaiguri</a:t>
            </a:r>
            <a:endParaRPr sz="1200">
              <a:latin typeface="Times New Roman"/>
              <a:cs typeface="Times New Roman"/>
            </a:endParaRPr>
          </a:p>
          <a:p>
            <a:pPr marL="12700" marR="5715" indent="3429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warning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stage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recorded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rivers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serve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 management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valleys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expansion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urbanization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encroachment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Times New Roman"/>
                <a:cs typeface="Times New Roman"/>
              </a:rPr>
              <a:t>agricultural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207635">
              <a:lnSpc>
                <a:spcPct val="108300"/>
              </a:lnSpc>
            </a:pPr>
            <a:r>
              <a:rPr dirty="0" sz="1200">
                <a:latin typeface="Georgia"/>
                <a:cs typeface="Georgia"/>
              </a:rPr>
              <a:t>(B)</a:t>
            </a:r>
            <a:r>
              <a:rPr dirty="0" sz="1200" spc="26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Earthquakes </a:t>
            </a:r>
            <a:r>
              <a:rPr dirty="0" sz="1200" spc="-10">
                <a:latin typeface="Georgia"/>
                <a:cs typeface="Georgia"/>
              </a:rPr>
              <a:t>Introduction</a:t>
            </a:r>
            <a:endParaRPr sz="1200">
              <a:latin typeface="Georgia"/>
              <a:cs typeface="Georgia"/>
            </a:endParaRPr>
          </a:p>
          <a:p>
            <a:pPr marL="12700" marR="5715" indent="3429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sudden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trembling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abrupt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displacement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rock </a:t>
            </a:r>
            <a:r>
              <a:rPr dirty="0" sz="1200" spc="-25">
                <a:latin typeface="Times New Roman"/>
                <a:cs typeface="Times New Roman"/>
              </a:rPr>
              <a:t>masses,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usually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 </a:t>
            </a:r>
            <a:r>
              <a:rPr dirty="0" sz="1200" spc="-45">
                <a:latin typeface="Times New Roman"/>
                <a:cs typeface="Times New Roman"/>
              </a:rPr>
              <a:t>15-</a:t>
            </a:r>
            <a:r>
              <a:rPr dirty="0" sz="1200">
                <a:latin typeface="Times New Roman"/>
                <a:cs typeface="Times New Roman"/>
              </a:rPr>
              <a:t>50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earth’s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vibrations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induced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earth’s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crust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 </a:t>
            </a:r>
            <a:r>
              <a:rPr dirty="0" sz="1200" spc="-40">
                <a:latin typeface="Times New Roman"/>
                <a:cs typeface="Times New Roman"/>
              </a:rPr>
              <a:t>virtually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shake</a:t>
            </a:r>
            <a:r>
              <a:rPr dirty="0" sz="1200">
                <a:latin typeface="Times New Roman"/>
                <a:cs typeface="Times New Roman"/>
              </a:rPr>
              <a:t> up 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 crust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all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things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resting</a:t>
            </a:r>
            <a:r>
              <a:rPr dirty="0" sz="1200">
                <a:latin typeface="Times New Roman"/>
                <a:cs typeface="Times New Roman"/>
              </a:rPr>
              <a:t> on it.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109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55313" y="423167"/>
            <a:ext cx="6477000" cy="5701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762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76200" marR="84455">
              <a:lnSpc>
                <a:spcPct val="107500"/>
              </a:lnSpc>
              <a:spcBef>
                <a:spcPts val="1215"/>
              </a:spcBef>
            </a:pPr>
            <a:r>
              <a:rPr dirty="0" sz="1200">
                <a:latin typeface="Times New Roman"/>
                <a:cs typeface="Times New Roman"/>
              </a:rPr>
              <a:t>extremely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rarely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exceeding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minute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duration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highly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variable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 </a:t>
            </a:r>
            <a:r>
              <a:rPr dirty="0" sz="1200" spc="-30">
                <a:latin typeface="Times New Roman"/>
                <a:cs typeface="Times New Roman"/>
              </a:rPr>
              <a:t>intensity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duration.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momentary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shaking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“Earthquakes”.</a:t>
            </a:r>
            <a:endParaRPr sz="1200">
              <a:latin typeface="Times New Roman"/>
              <a:cs typeface="Times New Roman"/>
            </a:endParaRPr>
          </a:p>
          <a:p>
            <a:pPr algn="just" marL="76200" marR="81915" indent="3429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Most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</a:t>
            </a:r>
            <a:r>
              <a:rPr dirty="0" sz="1200">
                <a:latin typeface="Times New Roman"/>
                <a:cs typeface="Times New Roman"/>
              </a:rPr>
              <a:t> from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 of one rock mass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past another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response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tectonic </a:t>
            </a:r>
            <a:r>
              <a:rPr dirty="0" sz="1200">
                <a:latin typeface="Times New Roman"/>
                <a:cs typeface="Times New Roman"/>
              </a:rPr>
              <a:t>forces.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elastic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point,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accumulate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strain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adjacent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subjected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forces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pushing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pulling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stress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exceeds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strength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rock breaks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along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pre-</a:t>
            </a:r>
            <a:r>
              <a:rPr dirty="0" sz="1200" spc="-40">
                <a:latin typeface="Times New Roman"/>
                <a:cs typeface="Times New Roman"/>
              </a:rPr>
              <a:t>existing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fracture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fault.</a:t>
            </a:r>
            <a:endParaRPr sz="1200">
              <a:latin typeface="Times New Roman"/>
              <a:cs typeface="Times New Roman"/>
            </a:endParaRPr>
          </a:p>
          <a:p>
            <a:pPr algn="just" marL="76200" indent="3429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sudden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stress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drop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strained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rebound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along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fault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75565" marR="81280">
              <a:lnSpc>
                <a:spcPct val="1077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stresses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suddenly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fully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partially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released.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breaking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accompanied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displacement,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rupture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spreads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along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fault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surface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2-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km/sec.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directions in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uneven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uneven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spreading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displacement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leads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burst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frequency </a:t>
            </a:r>
            <a:r>
              <a:rPr dirty="0" sz="1200" spc="-35">
                <a:latin typeface="Times New Roman"/>
                <a:cs typeface="Times New Roman"/>
              </a:rPr>
              <a:t>waves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travel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directions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producing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called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“Seismic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shock”.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seismic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emitted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rupture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seismic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waves.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fastest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waves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“compressional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waves”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 </a:t>
            </a:r>
            <a:r>
              <a:rPr dirty="0" sz="1200" spc="-35">
                <a:latin typeface="Times New Roman"/>
                <a:cs typeface="Times New Roman"/>
              </a:rPr>
              <a:t>waves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travel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km/sec.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secondary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waves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km/sec.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slowest </a:t>
            </a:r>
            <a:r>
              <a:rPr dirty="0" sz="1200" spc="-45">
                <a:latin typeface="Times New Roman"/>
                <a:cs typeface="Times New Roman"/>
              </a:rPr>
              <a:t>waves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travelling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surface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termed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“Rayligh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waves”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having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speed </a:t>
            </a:r>
            <a:r>
              <a:rPr dirty="0" sz="1200" spc="-40">
                <a:latin typeface="Times New Roman"/>
                <a:cs typeface="Times New Roman"/>
              </a:rPr>
              <a:t>less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km/sec.</a:t>
            </a:r>
            <a:endParaRPr sz="1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shocks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consist</a:t>
            </a:r>
            <a:r>
              <a:rPr dirty="0" sz="1200" spc="-25">
                <a:latin typeface="Times New Roman"/>
                <a:cs typeface="Times New Roman"/>
              </a:rPr>
              <a:t> of:</a:t>
            </a:r>
            <a:endParaRPr sz="1200">
              <a:latin typeface="Times New Roman"/>
              <a:cs typeface="Times New Roman"/>
            </a:endParaRPr>
          </a:p>
          <a:p>
            <a:pPr marL="303530" indent="-227329">
              <a:lnSpc>
                <a:spcPct val="100000"/>
              </a:lnSpc>
              <a:spcBef>
                <a:spcPts val="110"/>
              </a:spcBef>
              <a:buFont typeface="Times New Roman"/>
              <a:buAutoNum type="arabicPeriod"/>
              <a:tabLst>
                <a:tab pos="303530" algn="l"/>
              </a:tabLst>
            </a:pPr>
            <a:r>
              <a:rPr dirty="0" sz="1200" spc="-120" i="1">
                <a:latin typeface="Times New Roman"/>
                <a:cs typeface="Times New Roman"/>
              </a:rPr>
              <a:t>Surface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45" i="1">
                <a:latin typeface="Times New Roman"/>
                <a:cs typeface="Times New Roman"/>
              </a:rPr>
              <a:t>waves-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maximum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damage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shaking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displacing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ground.</a:t>
            </a:r>
            <a:endParaRPr sz="1200">
              <a:latin typeface="Times New Roman"/>
              <a:cs typeface="Times New Roman"/>
            </a:endParaRPr>
          </a:p>
          <a:p>
            <a:pPr marL="302895" marR="81280" indent="-227329">
              <a:lnSpc>
                <a:spcPts val="1560"/>
              </a:lnSpc>
              <a:spcBef>
                <a:spcPts val="60"/>
              </a:spcBef>
              <a:buFont typeface="Times New Roman"/>
              <a:buAutoNum type="arabicPeriod"/>
              <a:tabLst>
                <a:tab pos="304165" algn="l"/>
              </a:tabLst>
            </a:pPr>
            <a:r>
              <a:rPr dirty="0" sz="1200" spc="-80" i="1">
                <a:latin typeface="Times New Roman"/>
                <a:cs typeface="Times New Roman"/>
              </a:rPr>
              <a:t>Primary</a:t>
            </a:r>
            <a:r>
              <a:rPr dirty="0" sz="1200" spc="25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waves-</a:t>
            </a:r>
            <a:r>
              <a:rPr dirty="0" sz="1200" spc="2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particles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vibrate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back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forth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longitudinal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direction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propagation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10">
                <a:latin typeface="Times New Roman"/>
                <a:cs typeface="Times New Roman"/>
              </a:rPr>
              <a:t>waves.</a:t>
            </a:r>
            <a:endParaRPr sz="1200">
              <a:latin typeface="Times New Roman"/>
              <a:cs typeface="Times New Roman"/>
            </a:endParaRPr>
          </a:p>
          <a:p>
            <a:pPr marL="302895" indent="-227329">
              <a:lnSpc>
                <a:spcPct val="100000"/>
              </a:lnSpc>
              <a:spcBef>
                <a:spcPts val="35"/>
              </a:spcBef>
              <a:buFont typeface="Times New Roman"/>
              <a:buAutoNum type="arabicPeriod"/>
              <a:tabLst>
                <a:tab pos="302895" algn="l"/>
              </a:tabLst>
            </a:pPr>
            <a:r>
              <a:rPr dirty="0" sz="1200" spc="-120" i="1">
                <a:latin typeface="Times New Roman"/>
                <a:cs typeface="Times New Roman"/>
              </a:rPr>
              <a:t>Secondary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waves-</a:t>
            </a:r>
            <a:r>
              <a:rPr dirty="0" sz="1200" spc="9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shear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waves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responsible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vibration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particles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left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right,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marL="304165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Times New Roman"/>
                <a:cs typeface="Times New Roman"/>
              </a:rPr>
              <a:t>planes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perpendicular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transverse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direction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propagation.</a:t>
            </a:r>
            <a:endParaRPr sz="1200">
              <a:latin typeface="Times New Roman"/>
              <a:cs typeface="Times New Roman"/>
            </a:endParaRPr>
          </a:p>
          <a:p>
            <a:pPr algn="just" marL="76200" marR="8001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waves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baseline="39682" sz="1050">
                <a:latin typeface="Times New Roman"/>
                <a:cs typeface="Times New Roman"/>
              </a:rPr>
              <a:t>st</a:t>
            </a:r>
            <a:r>
              <a:rPr dirty="0" baseline="39682" sz="1050" spc="202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waves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vibration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building.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secondary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waves </a:t>
            </a:r>
            <a:r>
              <a:rPr dirty="0" sz="1200">
                <a:latin typeface="Times New Roman"/>
                <a:cs typeface="Times New Roman"/>
              </a:rPr>
              <a:t>arrive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structure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vibrate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sides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sides.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damaging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waves because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buildings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susceptible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damage</a:t>
            </a:r>
            <a:r>
              <a:rPr dirty="0" sz="1200">
                <a:latin typeface="Times New Roman"/>
                <a:cs typeface="Times New Roman"/>
              </a:rPr>
              <a:t> from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horizontal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motion.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Rayligh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waves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arrive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last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mainly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frequency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vibrations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 </a:t>
            </a:r>
            <a:r>
              <a:rPr dirty="0" sz="1200" spc="-40">
                <a:latin typeface="Times New Roman"/>
                <a:cs typeface="Times New Roman"/>
              </a:rPr>
              <a:t>cause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tall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buildings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vibrate.</a:t>
            </a:r>
            <a:endParaRPr sz="1200">
              <a:latin typeface="Times New Roman"/>
              <a:cs typeface="Times New Roman"/>
            </a:endParaRPr>
          </a:p>
          <a:p>
            <a:pPr algn="just" marL="303530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303530" algn="l"/>
              </a:tabLst>
            </a:pPr>
            <a:r>
              <a:rPr dirty="0" sz="1200" spc="-100" i="1">
                <a:latin typeface="Times New Roman"/>
                <a:cs typeface="Times New Roman"/>
              </a:rPr>
              <a:t>Classification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of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Earthquakes</a:t>
            </a:r>
            <a:endParaRPr sz="1200">
              <a:latin typeface="Times New Roman"/>
              <a:cs typeface="Times New Roman"/>
            </a:endParaRPr>
          </a:p>
          <a:p>
            <a:pPr algn="just" marL="762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earthquakes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classified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based </a:t>
            </a:r>
            <a:r>
              <a:rPr dirty="0" sz="1200" spc="-25">
                <a:latin typeface="Times New Roman"/>
                <a:cs typeface="Times New Roman"/>
              </a:rPr>
              <a:t>on: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13" y="6112257"/>
            <a:ext cx="10737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1.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focus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90412" y="6098541"/>
            <a:ext cx="1602740" cy="10115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97155" indent="-84455">
              <a:lnSpc>
                <a:spcPct val="100000"/>
              </a:lnSpc>
              <a:spcBef>
                <a:spcPts val="204"/>
              </a:spcBef>
              <a:buChar char="-"/>
              <a:tabLst>
                <a:tab pos="97155" algn="l"/>
              </a:tabLst>
            </a:pPr>
            <a:r>
              <a:rPr dirty="0" sz="1200" spc="-45">
                <a:latin typeface="Times New Roman"/>
                <a:cs typeface="Times New Roman"/>
              </a:rPr>
              <a:t>Shallow</a:t>
            </a:r>
            <a:r>
              <a:rPr dirty="0" sz="1200" spc="-10">
                <a:latin typeface="Times New Roman"/>
                <a:cs typeface="Times New Roman"/>
              </a:rPr>
              <a:t> earthquakes</a:t>
            </a:r>
            <a:endParaRPr sz="1200">
              <a:latin typeface="Times New Roman"/>
              <a:cs typeface="Times New Roman"/>
            </a:endParaRPr>
          </a:p>
          <a:p>
            <a:pPr marL="97155" indent="-84455">
              <a:lnSpc>
                <a:spcPct val="100000"/>
              </a:lnSpc>
              <a:spcBef>
                <a:spcPts val="110"/>
              </a:spcBef>
              <a:buChar char="-"/>
              <a:tabLst>
                <a:tab pos="97155" algn="l"/>
              </a:tabLst>
            </a:pPr>
            <a:r>
              <a:rPr dirty="0" sz="1200" spc="-20">
                <a:latin typeface="Times New Roman"/>
                <a:cs typeface="Times New Roman"/>
              </a:rPr>
              <a:t>Intermediate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endParaRPr sz="1200">
              <a:latin typeface="Times New Roman"/>
              <a:cs typeface="Times New Roman"/>
            </a:endParaRPr>
          </a:p>
          <a:p>
            <a:pPr marL="97155" indent="-84455">
              <a:lnSpc>
                <a:spcPct val="100000"/>
              </a:lnSpc>
              <a:spcBef>
                <a:spcPts val="120"/>
              </a:spcBef>
              <a:buChar char="-"/>
              <a:tabLst>
                <a:tab pos="97155" algn="l"/>
              </a:tabLst>
            </a:pPr>
            <a:r>
              <a:rPr dirty="0" sz="1200">
                <a:latin typeface="Times New Roman"/>
                <a:cs typeface="Times New Roman"/>
              </a:rPr>
              <a:t>Deep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seated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earthquakes</a:t>
            </a:r>
            <a:endParaRPr sz="1200">
              <a:latin typeface="Times New Roman"/>
              <a:cs typeface="Times New Roman"/>
            </a:endParaRPr>
          </a:p>
          <a:p>
            <a:pPr marL="97155" indent="-84455">
              <a:lnSpc>
                <a:spcPct val="100000"/>
              </a:lnSpc>
              <a:spcBef>
                <a:spcPts val="105"/>
              </a:spcBef>
              <a:buChar char="-"/>
              <a:tabLst>
                <a:tab pos="97155" algn="l"/>
              </a:tabLst>
            </a:pPr>
            <a:r>
              <a:rPr dirty="0" sz="1200" spc="-10">
                <a:latin typeface="Times New Roman"/>
                <a:cs typeface="Times New Roman"/>
              </a:rPr>
              <a:t>Tectonic</a:t>
            </a:r>
            <a:endParaRPr sz="1200">
              <a:latin typeface="Times New Roman"/>
              <a:cs typeface="Times New Roman"/>
            </a:endParaRPr>
          </a:p>
          <a:p>
            <a:pPr marL="97155" indent="-84455">
              <a:lnSpc>
                <a:spcPct val="100000"/>
              </a:lnSpc>
              <a:spcBef>
                <a:spcPts val="120"/>
              </a:spcBef>
              <a:buChar char="-"/>
              <a:tabLst>
                <a:tab pos="97155" algn="l"/>
              </a:tabLst>
            </a:pPr>
            <a:r>
              <a:rPr dirty="0" sz="1200">
                <a:latin typeface="Times New Roman"/>
                <a:cs typeface="Times New Roman"/>
              </a:rPr>
              <a:t>Non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tectonic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8813" y="6703569"/>
            <a:ext cx="10693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2.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origin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18813" y="7084569"/>
            <a:ext cx="6337300" cy="17995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457200">
              <a:lnSpc>
                <a:spcPct val="107800"/>
              </a:lnSpc>
              <a:spcBef>
                <a:spcPts val="9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shallow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earthquakes,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focus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lies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anywhere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60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below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intermediate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focus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60-</a:t>
            </a:r>
            <a:r>
              <a:rPr dirty="0" sz="1200">
                <a:latin typeface="Times New Roman"/>
                <a:cs typeface="Times New Roman"/>
              </a:rPr>
              <a:t>300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seated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lies </a:t>
            </a:r>
            <a:r>
              <a:rPr dirty="0" sz="1200">
                <a:latin typeface="Times New Roman"/>
                <a:cs typeface="Times New Roman"/>
              </a:rPr>
              <a:t>below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300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tectonic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arise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faulting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while non-</a:t>
            </a:r>
            <a:r>
              <a:rPr dirty="0" sz="1200" spc="-20">
                <a:latin typeface="Times New Roman"/>
                <a:cs typeface="Times New Roman"/>
              </a:rPr>
              <a:t>tectonic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earthquakes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arise</a:t>
            </a:r>
            <a:r>
              <a:rPr dirty="0" sz="1200">
                <a:latin typeface="Times New Roman"/>
                <a:cs typeface="Times New Roman"/>
              </a:rPr>
              <a:t> due 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volcanoes,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atomic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explosion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</a:pPr>
            <a:r>
              <a:rPr dirty="0" sz="1200">
                <a:latin typeface="Times New Roman"/>
                <a:cs typeface="Times New Roman"/>
              </a:rPr>
              <a:t>2.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Earthquakes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Scales-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Earthquakes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described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magnitude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(M)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(I).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magnitude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measured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 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calibrated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seismograph.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1935,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seismologist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Charles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Richter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advised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scale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called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“Richter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Scale”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-20">
                <a:latin typeface="Times New Roman"/>
                <a:cs typeface="Times New Roman"/>
              </a:rPr>
              <a:t> measure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magnitude.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scale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marking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 </a:t>
            </a:r>
            <a:r>
              <a:rPr dirty="0" sz="1200" spc="-50">
                <a:latin typeface="Times New Roman"/>
                <a:cs typeface="Times New Roman"/>
              </a:rPr>
              <a:t>M1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M9.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complex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logarithmic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scale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measuring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vibration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shock.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110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8" y="423167"/>
            <a:ext cx="6336030" cy="2348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2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measure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particular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intensity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determined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observation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earthquakes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particular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intensity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determined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observation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structures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earth’s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intensity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scale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Europe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M.S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DeRossi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Italy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F.G.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Switzerland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35">
                <a:latin typeface="Times New Roman"/>
                <a:cs typeface="Times New Roman"/>
              </a:rPr>
              <a:t>1833.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1902,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Mercalli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introduced</a:t>
            </a:r>
            <a:r>
              <a:rPr dirty="0" sz="1200" spc="-20">
                <a:latin typeface="Times New Roman"/>
                <a:cs typeface="Times New Roman"/>
              </a:rPr>
              <a:t> improved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scale</a:t>
            </a:r>
            <a:r>
              <a:rPr dirty="0" sz="1200" spc="-10">
                <a:latin typeface="Times New Roman"/>
                <a:cs typeface="Times New Roman"/>
              </a:rPr>
              <a:t> (from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grades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intensity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12).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9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Today,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intensity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scales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widely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used-</a:t>
            </a:r>
            <a:r>
              <a:rPr dirty="0" sz="1200" spc="-20">
                <a:latin typeface="Times New Roman"/>
                <a:cs typeface="Times New Roman"/>
              </a:rPr>
              <a:t> (1)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modified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Mercalli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Scale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(MM)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(2)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Medvedev- </a:t>
            </a:r>
            <a:r>
              <a:rPr dirty="0" sz="1200" spc="-30">
                <a:latin typeface="Times New Roman"/>
                <a:cs typeface="Times New Roman"/>
              </a:rPr>
              <a:t>Sponheer-</a:t>
            </a:r>
            <a:r>
              <a:rPr dirty="0" sz="1200">
                <a:latin typeface="Times New Roman"/>
                <a:cs typeface="Times New Roman"/>
              </a:rPr>
              <a:t>Karnik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(MSK)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scale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1964.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scale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certain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western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Europe.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MSK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scale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Eastern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Europe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predominantly,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scale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25">
                <a:latin typeface="Times New Roman"/>
                <a:cs typeface="Times New Roman"/>
              </a:rPr>
              <a:t> useful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valid.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No.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5.11: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Modified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Mercalli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Scale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(MM) </a:t>
            </a:r>
            <a:r>
              <a:rPr dirty="0" sz="1200" spc="-35">
                <a:latin typeface="Georgia"/>
                <a:cs typeface="Georgia"/>
              </a:rPr>
              <a:t>for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Measuring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Earthquakes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Intensity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17085" y="2795022"/>
          <a:ext cx="5706110" cy="3505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980"/>
                <a:gridCol w="4640580"/>
              </a:tblGrid>
              <a:tr h="176530">
                <a:tc>
                  <a:txBody>
                    <a:bodyPr/>
                    <a:lstStyle/>
                    <a:p>
                      <a:pPr marL="67945">
                        <a:lnSpc>
                          <a:spcPts val="129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MM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Scale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Observation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marL="102870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I.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felt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except by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very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few.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algn="ctr" marL="4953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II.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Felt</a:t>
                      </a:r>
                      <a:r>
                        <a:rPr dirty="0" sz="12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200" spc="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few</a:t>
                      </a:r>
                      <a:r>
                        <a:rPr dirty="0" sz="120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upper</a:t>
                      </a:r>
                      <a:r>
                        <a:rPr dirty="0" sz="12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floors</a:t>
                      </a:r>
                      <a:r>
                        <a:rPr dirty="0" sz="12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building,</a:t>
                      </a:r>
                      <a:r>
                        <a:rPr dirty="0" sz="120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Delicately</a:t>
                      </a:r>
                      <a:r>
                        <a:rPr dirty="0" sz="120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Suspended</a:t>
                      </a:r>
                      <a:r>
                        <a:rPr dirty="0" sz="120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objects</a:t>
                      </a:r>
                      <a:r>
                        <a:rPr dirty="0" sz="120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may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3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swing.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III.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Felt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quit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noticeably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upper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floor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residents,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truck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vibration.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IV.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Felt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indoors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many,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outdoor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few.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Dishes,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doors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disturbed.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algn="ctr" marL="558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V.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Felt</a:t>
                      </a:r>
                      <a:r>
                        <a:rPr dirty="0" sz="12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2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all,</a:t>
                      </a:r>
                      <a:r>
                        <a:rPr dirty="0" sz="120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dishes,</a:t>
                      </a:r>
                      <a:r>
                        <a:rPr dirty="0" sz="12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dirty="0" sz="120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get</a:t>
                      </a:r>
                      <a:r>
                        <a:rPr dirty="0" sz="12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broken,</a:t>
                      </a:r>
                      <a:r>
                        <a:rPr dirty="0" sz="12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plaster</a:t>
                      </a:r>
                      <a:r>
                        <a:rPr dirty="0" sz="120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cracks</a:t>
                      </a:r>
                      <a:r>
                        <a:rPr dirty="0" sz="12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2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some</a:t>
                      </a:r>
                      <a:r>
                        <a:rPr dirty="0" sz="120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places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unstable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object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overturned.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VI.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Felt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all.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Many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frightened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run-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out.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Heavy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furniture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may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move.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Slight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390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damage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occurs.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marR="4572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VII.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Everybody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run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outdoors.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Damage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old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buildings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poor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construction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28956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VIII.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Slight</a:t>
                      </a:r>
                      <a:r>
                        <a:rPr dirty="0" sz="1200" spc="1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damage</a:t>
                      </a:r>
                      <a:r>
                        <a:rPr dirty="0" sz="1200" spc="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1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specially</a:t>
                      </a:r>
                      <a:r>
                        <a:rPr dirty="0" sz="1200" spc="1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designed</a:t>
                      </a:r>
                      <a:r>
                        <a:rPr dirty="0" sz="1200" spc="1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structures.</a:t>
                      </a:r>
                      <a:r>
                        <a:rPr dirty="0" sz="120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Partial</a:t>
                      </a:r>
                      <a:r>
                        <a:rPr dirty="0" sz="1200" spc="1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collapse</a:t>
                      </a:r>
                      <a:r>
                        <a:rPr dirty="0" sz="1200" spc="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1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some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390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buildings.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Fall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chimneys,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panels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etc.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Disturbs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drivers.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IX.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Damage</a:t>
                      </a:r>
                      <a:r>
                        <a:rPr dirty="0" sz="120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considerable.</a:t>
                      </a:r>
                      <a:r>
                        <a:rPr dirty="0" sz="120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Buildings</a:t>
                      </a:r>
                      <a:r>
                        <a:rPr dirty="0" sz="120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shifted</a:t>
                      </a:r>
                      <a:r>
                        <a:rPr dirty="0" sz="120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out</a:t>
                      </a:r>
                      <a:r>
                        <a:rPr dirty="0" sz="12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foundations.</a:t>
                      </a:r>
                      <a:r>
                        <a:rPr dirty="0" sz="120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Ground</a:t>
                      </a:r>
                      <a:r>
                        <a:rPr dirty="0" sz="120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cracks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visible.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algn="ctr" marL="52705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X.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Well</a:t>
                      </a:r>
                      <a:r>
                        <a:rPr dirty="0" sz="120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built</a:t>
                      </a:r>
                      <a:r>
                        <a:rPr dirty="0" sz="1200" spc="2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wooden</a:t>
                      </a:r>
                      <a:r>
                        <a:rPr dirty="0" sz="120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strut</a:t>
                      </a:r>
                      <a:r>
                        <a:rPr dirty="0" sz="1200" spc="2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destroyed.</a:t>
                      </a:r>
                      <a:r>
                        <a:rPr dirty="0" sz="120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Ground</a:t>
                      </a:r>
                      <a:r>
                        <a:rPr dirty="0" sz="120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badly</a:t>
                      </a:r>
                      <a:r>
                        <a:rPr dirty="0" sz="1200" spc="2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cracked.</a:t>
                      </a:r>
                      <a:r>
                        <a:rPr dirty="0" sz="1200" spc="2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Rails</a:t>
                      </a:r>
                      <a:r>
                        <a:rPr dirty="0" sz="12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bent,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3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landslides.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XI.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Bridges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destroyed,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broad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fissures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ground. 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Rails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bent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greatly,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underground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9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pipelines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completely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destroyed.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marR="4889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XII.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damage,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object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thrown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air.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813" y="6459729"/>
            <a:ext cx="6337300" cy="25908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19"/>
              </a:spcBef>
              <a:buAutoNum type="arabicPeriod" startAt="3"/>
              <a:tabLst>
                <a:tab pos="240029" algn="l"/>
              </a:tabLst>
            </a:pPr>
            <a:r>
              <a:rPr dirty="0" sz="1200" spc="-135" i="1">
                <a:latin typeface="Times New Roman"/>
                <a:cs typeface="Times New Roman"/>
              </a:rPr>
              <a:t>Suggested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Precautionary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Measures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20"/>
              </a:spcBef>
              <a:buAutoNum type="romanLcParenBoth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People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stay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grounds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till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tremors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subside.</a:t>
            </a:r>
            <a:endParaRPr sz="1200">
              <a:latin typeface="Times New Roman"/>
              <a:cs typeface="Times New Roman"/>
            </a:endParaRPr>
          </a:p>
          <a:p>
            <a:pPr lvl="1" marL="239395" marR="5080" indent="-227329">
              <a:lnSpc>
                <a:spcPts val="1560"/>
              </a:lnSpc>
              <a:spcBef>
                <a:spcPts val="60"/>
              </a:spcBef>
              <a:buAutoNum type="romanLcParenBoth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already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away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buildings;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electric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40">
                <a:latin typeface="Times New Roman"/>
                <a:cs typeface="Times New Roman"/>
              </a:rPr>
              <a:t>tall</a:t>
            </a:r>
            <a:r>
              <a:rPr dirty="0" sz="1200" spc="-20">
                <a:latin typeface="Times New Roman"/>
                <a:cs typeface="Times New Roman"/>
              </a:rPr>
              <a:t> objects </a:t>
            </a:r>
            <a:r>
              <a:rPr dirty="0" sz="1200" spc="-30">
                <a:latin typeface="Times New Roman"/>
                <a:cs typeface="Times New Roman"/>
              </a:rPr>
              <a:t>having </a:t>
            </a:r>
            <a:r>
              <a:rPr dirty="0" sz="1200" spc="-25">
                <a:latin typeface="Times New Roman"/>
                <a:cs typeface="Times New Roman"/>
              </a:rPr>
              <a:t>chances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falling</a:t>
            </a:r>
            <a:r>
              <a:rPr dirty="0" sz="1200" spc="-20">
                <a:latin typeface="Times New Roman"/>
                <a:cs typeface="Times New Roman"/>
              </a:rPr>
              <a:t> down.</a:t>
            </a:r>
            <a:endParaRPr sz="1200">
              <a:latin typeface="Times New Roman"/>
              <a:cs typeface="Times New Roman"/>
            </a:endParaRPr>
          </a:p>
          <a:p>
            <a:pPr lvl="1" marL="264160" indent="-251460">
              <a:lnSpc>
                <a:spcPct val="100000"/>
              </a:lnSpc>
              <a:spcBef>
                <a:spcPts val="35"/>
              </a:spcBef>
              <a:buAutoNum type="romanLcParenBoth"/>
              <a:tabLst>
                <a:tab pos="264160" algn="l"/>
              </a:tabLst>
            </a:pPr>
            <a:r>
              <a:rPr dirty="0" sz="1200" spc="-25">
                <a:latin typeface="Times New Roman"/>
                <a:cs typeface="Times New Roman"/>
              </a:rPr>
              <a:t>While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driving,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tremors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felt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stop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driving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your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vehicle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roadside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wait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open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Times New Roman"/>
                <a:cs typeface="Times New Roman"/>
              </a:rPr>
              <a:t>ground </a:t>
            </a:r>
            <a:r>
              <a:rPr dirty="0" sz="1200" spc="-45">
                <a:latin typeface="Times New Roman"/>
                <a:cs typeface="Times New Roman"/>
              </a:rPr>
              <a:t>till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vibrations</a:t>
            </a:r>
            <a:r>
              <a:rPr dirty="0" sz="1200" spc="-10">
                <a:latin typeface="Times New Roman"/>
                <a:cs typeface="Times New Roman"/>
              </a:rPr>
              <a:t> subsides.</a:t>
            </a:r>
            <a:endParaRPr sz="1200">
              <a:latin typeface="Times New Roman"/>
              <a:cs typeface="Times New Roman"/>
            </a:endParaRPr>
          </a:p>
          <a:p>
            <a:pPr lvl="1" marL="243840" indent="-233045">
              <a:lnSpc>
                <a:spcPct val="100000"/>
              </a:lnSpc>
              <a:spcBef>
                <a:spcPts val="120"/>
              </a:spcBef>
              <a:buAutoNum type="romanLcParenBoth" startAt="4"/>
              <a:tabLst>
                <a:tab pos="243840" algn="l"/>
              </a:tabLst>
            </a:pP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buildings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offices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panic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chaos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maintain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cool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Times New Roman"/>
                <a:cs typeface="Times New Roman"/>
              </a:rPr>
              <a:t>4.</a:t>
            </a:r>
            <a:r>
              <a:rPr dirty="0" sz="1200" spc="190" i="1">
                <a:latin typeface="Times New Roman"/>
                <a:cs typeface="Times New Roman"/>
              </a:rPr>
              <a:t>  </a:t>
            </a:r>
            <a:r>
              <a:rPr dirty="0" sz="1200" spc="-105" i="1">
                <a:latin typeface="Times New Roman"/>
                <a:cs typeface="Times New Roman"/>
              </a:rPr>
              <a:t>Relief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and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45" i="1">
                <a:latin typeface="Times New Roman"/>
                <a:cs typeface="Times New Roman"/>
              </a:rPr>
              <a:t>Rescue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Operation</a:t>
            </a:r>
            <a:endParaRPr sz="1200">
              <a:latin typeface="Times New Roman"/>
              <a:cs typeface="Times New Roman"/>
            </a:endParaRPr>
          </a:p>
          <a:p>
            <a:pPr marL="12700" marR="6985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tremors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subside,</a:t>
            </a:r>
            <a:r>
              <a:rPr dirty="0" sz="1200">
                <a:latin typeface="Times New Roman"/>
                <a:cs typeface="Times New Roman"/>
              </a:rPr>
              <a:t> 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social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obligation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every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 those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 </a:t>
            </a:r>
            <a:r>
              <a:rPr dirty="0" sz="1200" spc="-25">
                <a:latin typeface="Times New Roman"/>
                <a:cs typeface="Times New Roman"/>
              </a:rPr>
              <a:t>may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suffered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injuries </a:t>
            </a:r>
            <a:r>
              <a:rPr dirty="0" sz="1200" spc="-20">
                <a:latin typeface="Times New Roman"/>
                <a:cs typeface="Times New Roman"/>
              </a:rPr>
              <a:t>during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quake.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following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actions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must:</a:t>
            </a:r>
            <a:endParaRPr sz="1200">
              <a:latin typeface="Times New Roman"/>
              <a:cs typeface="Times New Roman"/>
            </a:endParaRPr>
          </a:p>
          <a:p>
            <a:pPr marL="241300" marR="7620" indent="-22923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(i)</a:t>
            </a:r>
            <a:r>
              <a:rPr dirty="0" sz="1200" spc="3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police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room,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brigade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working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>
                <a:latin typeface="Times New Roman"/>
                <a:cs typeface="Times New Roman"/>
              </a:rPr>
              <a:t>Govt.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organizations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(NGO)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40">
                <a:latin typeface="Times New Roman"/>
                <a:cs typeface="Times New Roman"/>
              </a:rPr>
              <a:t>immediately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informed.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4125" cy="1362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239395" marR="5080" indent="-227329">
              <a:lnSpc>
                <a:spcPct val="107500"/>
              </a:lnSpc>
              <a:spcBef>
                <a:spcPts val="1215"/>
              </a:spcBef>
              <a:buSzPct val="95833"/>
              <a:buAutoNum type="romanLcParenBoth" startAt="2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Provide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trapped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debris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fallen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buildings,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If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seriously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injured </a:t>
            </a:r>
            <a:r>
              <a:rPr dirty="0" sz="1200" spc="-20">
                <a:latin typeface="Times New Roman"/>
                <a:cs typeface="Times New Roman"/>
              </a:rPr>
              <a:t>people,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 </a:t>
            </a:r>
            <a:r>
              <a:rPr dirty="0" sz="1200" spc="-60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shifted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nearby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hospitals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urhently.</a:t>
            </a:r>
            <a:endParaRPr sz="1200">
              <a:latin typeface="Times New Roman"/>
              <a:cs typeface="Times New Roman"/>
            </a:endParaRPr>
          </a:p>
          <a:p>
            <a:pPr marL="242570" indent="-234950">
              <a:lnSpc>
                <a:spcPct val="100000"/>
              </a:lnSpc>
              <a:spcBef>
                <a:spcPts val="120"/>
              </a:spcBef>
              <a:buSzPct val="95833"/>
              <a:buAutoNum type="romanLcParenBoth" startAt="2"/>
              <a:tabLst>
                <a:tab pos="242570" algn="l"/>
              </a:tabLst>
            </a:pPr>
            <a:r>
              <a:rPr dirty="0" sz="1200" spc="-50">
                <a:latin typeface="Times New Roman"/>
                <a:cs typeface="Times New Roman"/>
              </a:rPr>
              <a:t>Relief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camps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arranged </a:t>
            </a:r>
            <a:r>
              <a:rPr dirty="0" sz="1200" spc="-20">
                <a:latin typeface="Times New Roman"/>
                <a:cs typeface="Times New Roman"/>
              </a:rPr>
              <a:t>either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 </a:t>
            </a:r>
            <a:r>
              <a:rPr dirty="0" sz="1200" spc="-10">
                <a:latin typeface="Times New Roman"/>
                <a:cs typeface="Times New Roman"/>
              </a:rPr>
              <a:t>Government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social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groups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help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needy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5.12: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Some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Devastating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Earthquakes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the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World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17085" y="1808994"/>
          <a:ext cx="5706110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/>
                <a:gridCol w="1429384"/>
                <a:gridCol w="3439795"/>
              </a:tblGrid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Year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Place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Effects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1450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B.C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75">
                          <a:latin typeface="Times New Roman"/>
                          <a:cs typeface="Times New Roman"/>
                        </a:rPr>
                        <a:t>Sicily</a:t>
                      </a:r>
                      <a:r>
                        <a:rPr dirty="0" sz="120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(Italy)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city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was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drowned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Simini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Lake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811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A.D.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Rome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(Italy)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basilica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St.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Paul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destroyed.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1170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A.D.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75">
                          <a:latin typeface="Times New Roman"/>
                          <a:cs typeface="Times New Roman"/>
                        </a:rPr>
                        <a:t>Sicily</a:t>
                      </a:r>
                      <a:r>
                        <a:rPr dirty="0" sz="120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(Italy)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Large</a:t>
                      </a:r>
                      <a:r>
                        <a:rPr dirty="0" sz="1200" spc="3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number</a:t>
                      </a:r>
                      <a:r>
                        <a:rPr dirty="0" sz="1200" spc="3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3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houses</a:t>
                      </a:r>
                      <a:r>
                        <a:rPr dirty="0" sz="1200" spc="3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destroyed,</a:t>
                      </a:r>
                      <a:r>
                        <a:rPr dirty="0" sz="1200" spc="3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15000</a:t>
                      </a:r>
                      <a:r>
                        <a:rPr dirty="0" sz="1200" spc="3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people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perished.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1556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A.D.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Shensi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(China)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Many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cities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destroyed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8,30,000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people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dead.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1897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Assam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(India)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dirty="0" sz="1200" spc="155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dirty="0" sz="1200" spc="160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considered</a:t>
                      </a:r>
                      <a:r>
                        <a:rPr dirty="0" sz="1200" spc="155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dirty="0" sz="1200" spc="155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one</a:t>
                      </a:r>
                      <a:r>
                        <a:rPr dirty="0" sz="1200" spc="155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155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160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most</a:t>
                      </a:r>
                      <a:r>
                        <a:rPr dirty="0" sz="1200" spc="155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terrifying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3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earthquakes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77,000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sq.km.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area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devastated.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Tokyo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(Japan)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Sea</a:t>
                      </a:r>
                      <a:r>
                        <a:rPr dirty="0" sz="120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water</a:t>
                      </a:r>
                      <a:r>
                        <a:rPr dirty="0" sz="120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entered</a:t>
                      </a:r>
                      <a:r>
                        <a:rPr dirty="0" sz="120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many</a:t>
                      </a:r>
                      <a:r>
                        <a:rPr dirty="0" sz="120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cities.</a:t>
                      </a:r>
                      <a:r>
                        <a:rPr dirty="0" sz="120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Thousand</a:t>
                      </a:r>
                      <a:r>
                        <a:rPr dirty="0" sz="120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buildings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 marR="59690">
                        <a:lnSpc>
                          <a:spcPts val="1340"/>
                        </a:lnSpc>
                        <a:spcBef>
                          <a:spcPts val="70"/>
                        </a:spcBef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destroyed</a:t>
                      </a:r>
                      <a:r>
                        <a:rPr dirty="0" sz="1200" spc="1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1,50,000</a:t>
                      </a:r>
                      <a:r>
                        <a:rPr dirty="0" sz="1200" spc="1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people</a:t>
                      </a:r>
                      <a:r>
                        <a:rPr dirty="0" sz="1200" spc="1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died.</a:t>
                      </a:r>
                      <a:r>
                        <a:rPr dirty="0" sz="1200" spc="1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Property</a:t>
                      </a:r>
                      <a:r>
                        <a:rPr dirty="0" sz="1200" spc="1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loss</a:t>
                      </a:r>
                      <a:r>
                        <a:rPr dirty="0" sz="1200" spc="1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200" spc="1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tune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100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billion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dollars.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943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1958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Alaska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30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million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sq.km.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mass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land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slipped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water.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It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 marR="58419">
                        <a:lnSpc>
                          <a:spcPts val="1360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caused</a:t>
                      </a:r>
                      <a:r>
                        <a:rPr dirty="0" sz="1200" spc="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200" spc="4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upsurge</a:t>
                      </a:r>
                      <a:r>
                        <a:rPr dirty="0" sz="1200" spc="40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4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water</a:t>
                      </a:r>
                      <a:r>
                        <a:rPr dirty="0" sz="1200" spc="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waves</a:t>
                      </a:r>
                      <a:r>
                        <a:rPr dirty="0" sz="1200" spc="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which</a:t>
                      </a:r>
                      <a:r>
                        <a:rPr dirty="0" sz="1200" spc="4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caused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massive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devastation.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1960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Chile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15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shocks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days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were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received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40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shocks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next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 marR="59055">
                        <a:lnSpc>
                          <a:spcPts val="1340"/>
                        </a:lnSpc>
                        <a:spcBef>
                          <a:spcPts val="7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11</a:t>
                      </a:r>
                      <a:r>
                        <a:rPr dirty="0" sz="1200" spc="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days</a:t>
                      </a:r>
                      <a:r>
                        <a:rPr dirty="0" sz="1200" spc="3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experienced</a:t>
                      </a:r>
                      <a:r>
                        <a:rPr dirty="0" sz="1200" spc="4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200" spc="4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people</a:t>
                      </a:r>
                      <a:r>
                        <a:rPr dirty="0" sz="1200" spc="3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property</a:t>
                      </a:r>
                      <a:r>
                        <a:rPr dirty="0" sz="1200" spc="40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loss—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50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million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dollars.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1993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Lature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(India)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Took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toll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about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10,000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lives.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Bhuj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(Gujarat,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India)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More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than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1,30,000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killed,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lakh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houses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destroyed.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788" y="5292345"/>
            <a:ext cx="6336665" cy="3769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457200">
              <a:lnSpc>
                <a:spcPct val="1075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Guatemala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quake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(Richer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7.5)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killed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22,000,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injured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75,000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left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million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nation’s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six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million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without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shelter.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9100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sq.km.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(35000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sq.mile)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densely populated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affected.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buAutoNum type="arabicPeriod" startAt="5"/>
              <a:tabLst>
                <a:tab pos="240029" algn="l"/>
              </a:tabLst>
            </a:pPr>
            <a:r>
              <a:rPr dirty="0" sz="1200" spc="-90" i="1">
                <a:latin typeface="Times New Roman"/>
                <a:cs typeface="Times New Roman"/>
              </a:rPr>
              <a:t>Distribution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of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Earthquakes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2286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history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reveals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whereas </a:t>
            </a:r>
            <a:r>
              <a:rPr dirty="0" sz="1200">
                <a:latin typeface="Times New Roman"/>
                <a:cs typeface="Times New Roman"/>
              </a:rPr>
              <a:t>certain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quite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stable.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shocks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confined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 </a:t>
            </a:r>
            <a:r>
              <a:rPr dirty="0" sz="1200" spc="-30">
                <a:latin typeface="Times New Roman"/>
                <a:cs typeface="Times New Roman"/>
              </a:rPr>
              <a:t>geographic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belts.</a:t>
            </a:r>
            <a:r>
              <a:rPr dirty="0" sz="1200" spc="-20">
                <a:latin typeface="Times New Roman"/>
                <a:cs typeface="Times New Roman"/>
              </a:rPr>
              <a:t> viz.</a:t>
            </a:r>
            <a:endParaRPr sz="1200">
              <a:latin typeface="Times New Roman"/>
              <a:cs typeface="Times New Roman"/>
            </a:endParaRPr>
          </a:p>
          <a:p>
            <a:pPr algn="just" lvl="1" marL="240029" marR="5715" indent="-227329">
              <a:lnSpc>
                <a:spcPct val="107500"/>
              </a:lnSpc>
              <a:spcBef>
                <a:spcPts val="10"/>
              </a:spcBef>
              <a:buAutoNum type="romanLcParenBoth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Circum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Pacific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Belt-</a:t>
            </a:r>
            <a:r>
              <a:rPr dirty="0" sz="1200" spc="-10">
                <a:latin typeface="Times New Roman"/>
                <a:cs typeface="Times New Roman"/>
              </a:rPr>
              <a:t> which</a:t>
            </a:r>
            <a:r>
              <a:rPr dirty="0" sz="1200">
                <a:latin typeface="Times New Roman"/>
                <a:cs typeface="Times New Roman"/>
              </a:rPr>
              <a:t> forms 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enclosing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America.</a:t>
            </a:r>
            <a:r>
              <a:rPr dirty="0" sz="1200">
                <a:latin typeface="Times New Roman"/>
                <a:cs typeface="Times New Roman"/>
              </a:rPr>
              <a:t> Most of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Asia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Europe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accounts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largest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types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earthquakes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70%.</a:t>
            </a:r>
            <a:endParaRPr sz="1200">
              <a:latin typeface="Times New Roman"/>
              <a:cs typeface="Times New Roman"/>
            </a:endParaRPr>
          </a:p>
          <a:p>
            <a:pPr algn="just" lvl="1" marL="236220" marR="6350" indent="-224154">
              <a:lnSpc>
                <a:spcPts val="1560"/>
              </a:lnSpc>
              <a:spcBef>
                <a:spcPts val="60"/>
              </a:spcBef>
              <a:buAutoNum type="romanLcParenBoth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Mediterranean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Belt-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enclose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Arabia,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America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Australia.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21%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	earthquakes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originated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lying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belt.</a:t>
            </a:r>
            <a:endParaRPr sz="1200">
              <a:latin typeface="Times New Roman"/>
              <a:cs typeface="Times New Roman"/>
            </a:endParaRPr>
          </a:p>
          <a:p>
            <a:pPr algn="just" marL="469900">
              <a:lnSpc>
                <a:spcPct val="100000"/>
              </a:lnSpc>
              <a:spcBef>
                <a:spcPts val="3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pattern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50%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the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young </a:t>
            </a:r>
            <a:r>
              <a:rPr dirty="0" sz="1200">
                <a:latin typeface="Times New Roman"/>
                <a:cs typeface="Times New Roman"/>
              </a:rPr>
              <a:t>mountain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Andes,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Himalayas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</a:t>
            </a:r>
            <a:r>
              <a:rPr dirty="0" sz="1200" spc="-10">
                <a:latin typeface="Times New Roman"/>
                <a:cs typeface="Times New Roman"/>
              </a:rPr>
              <a:t> rages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States. </a:t>
            </a:r>
            <a:r>
              <a:rPr dirty="0" sz="1200" spc="-50">
                <a:latin typeface="Times New Roman"/>
                <a:cs typeface="Times New Roman"/>
              </a:rPr>
              <a:t>Similarly,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great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40%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along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border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continents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steeply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inclined </a:t>
            </a:r>
            <a:r>
              <a:rPr dirty="0" sz="1200" spc="-20">
                <a:latin typeface="Times New Roman"/>
                <a:cs typeface="Times New Roman"/>
              </a:rPr>
              <a:t>towards</a:t>
            </a:r>
            <a:r>
              <a:rPr dirty="0" sz="1200" spc="-10">
                <a:latin typeface="Times New Roman"/>
                <a:cs typeface="Times New Roman"/>
              </a:rPr>
              <a:t> oceans.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i="1">
                <a:latin typeface="Times New Roman"/>
                <a:cs typeface="Times New Roman"/>
              </a:rPr>
              <a:t>6.</a:t>
            </a:r>
            <a:r>
              <a:rPr dirty="0" sz="1200" spc="190" i="1">
                <a:latin typeface="Times New Roman"/>
                <a:cs typeface="Times New Roman"/>
              </a:rPr>
              <a:t>  </a:t>
            </a:r>
            <a:r>
              <a:rPr dirty="0" sz="1200" spc="-120" i="1">
                <a:latin typeface="Times New Roman"/>
                <a:cs typeface="Times New Roman"/>
              </a:rPr>
              <a:t>Seismic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Zoning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of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India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2286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brief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study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geological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history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crust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reveals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great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been </a:t>
            </a:r>
            <a:r>
              <a:rPr dirty="0" sz="1200" spc="-10">
                <a:latin typeface="Times New Roman"/>
                <a:cs typeface="Times New Roman"/>
              </a:rPr>
              <a:t>unstable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experienced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severest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same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some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67978" y="423167"/>
            <a:ext cx="6438265" cy="8691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635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63500" marR="57150">
              <a:lnSpc>
                <a:spcPct val="107500"/>
              </a:lnSpc>
              <a:spcBef>
                <a:spcPts val="1215"/>
              </a:spcBef>
            </a:pP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remained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perfectly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calm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ancient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subcontinent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divided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based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seismic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zones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of-</a:t>
            </a:r>
            <a:r>
              <a:rPr dirty="0" sz="1200" spc="-30">
                <a:latin typeface="Times New Roman"/>
                <a:cs typeface="Times New Roman"/>
              </a:rPr>
              <a:t>maximum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intensity,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minimum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intensity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intermediate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intensity.</a:t>
            </a:r>
            <a:endParaRPr sz="1200">
              <a:latin typeface="Times New Roman"/>
              <a:cs typeface="Times New Roman"/>
            </a:endParaRPr>
          </a:p>
          <a:p>
            <a:pPr algn="just" marL="290830" marR="55244" indent="-227329">
              <a:lnSpc>
                <a:spcPct val="107500"/>
              </a:lnSpc>
              <a:spcBef>
                <a:spcPts val="10"/>
              </a:spcBef>
              <a:buAutoNum type="romanLcParenBoth"/>
              <a:tabLst>
                <a:tab pos="292100" algn="l"/>
              </a:tabLst>
            </a:pPr>
            <a:r>
              <a:rPr dirty="0" sz="1200">
                <a:latin typeface="Times New Roman"/>
                <a:cs typeface="Times New Roman"/>
              </a:rPr>
              <a:t>Zones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Maximum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Intensity-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comprises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northernmost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especially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folded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chains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Himalayas.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Geographically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Assam, Himachal </a:t>
            </a:r>
            <a:r>
              <a:rPr dirty="0" sz="1200">
                <a:latin typeface="Times New Roman"/>
                <a:cs typeface="Times New Roman"/>
              </a:rPr>
              <a:t>Pradesh,</a:t>
            </a:r>
            <a:r>
              <a:rPr dirty="0" sz="1200" spc="-10">
                <a:latin typeface="Times New Roman"/>
                <a:cs typeface="Times New Roman"/>
              </a:rPr>
              <a:t> Kashmir,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Northern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Strips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Punjab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Uttar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Pradesh.</a:t>
            </a:r>
            <a:endParaRPr sz="1200">
              <a:latin typeface="Times New Roman"/>
              <a:cs typeface="Times New Roman"/>
            </a:endParaRPr>
          </a:p>
          <a:p>
            <a:pPr algn="just" marL="287655" marR="56515" indent="-224154">
              <a:lnSpc>
                <a:spcPct val="107500"/>
              </a:lnSpc>
              <a:spcBef>
                <a:spcPts val="15"/>
              </a:spcBef>
              <a:buAutoNum type="romanLcParenBoth"/>
              <a:tabLst>
                <a:tab pos="292100" algn="l"/>
              </a:tabLst>
            </a:pP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Intermediate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Intensity-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Indo-gangetic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basin.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moderate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intensity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comprises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remaining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Punjab, </a:t>
            </a:r>
            <a:r>
              <a:rPr dirty="0" sz="1200" spc="-10">
                <a:latin typeface="Times New Roman"/>
                <a:cs typeface="Times New Roman"/>
              </a:rPr>
              <a:t>Uttar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Pradesh, </a:t>
            </a:r>
            <a:r>
              <a:rPr dirty="0" sz="1200" spc="-25">
                <a:latin typeface="Times New Roman"/>
                <a:cs typeface="Times New Roman"/>
              </a:rPr>
              <a:t>West </a:t>
            </a:r>
            <a:r>
              <a:rPr dirty="0" sz="1200" spc="-50">
                <a:latin typeface="Times New Roman"/>
                <a:cs typeface="Times New Roman"/>
              </a:rPr>
              <a:t>Bengal,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Bihar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Rajasthan.</a:t>
            </a:r>
            <a:endParaRPr sz="1200">
              <a:latin typeface="Times New Roman"/>
              <a:cs typeface="Times New Roman"/>
            </a:endParaRPr>
          </a:p>
          <a:p>
            <a:pPr algn="just" marL="292100" marR="57150" indent="-235585">
              <a:lnSpc>
                <a:spcPct val="107500"/>
              </a:lnSpc>
              <a:spcBef>
                <a:spcPts val="10"/>
              </a:spcBef>
              <a:buAutoNum type="romanLcParenBoth"/>
              <a:tabLst>
                <a:tab pos="292100" algn="l"/>
                <a:tab pos="299720" algn="l"/>
              </a:tabLst>
            </a:pPr>
            <a:r>
              <a:rPr dirty="0" sz="1200">
                <a:latin typeface="Times New Roman"/>
                <a:cs typeface="Times New Roman"/>
              </a:rPr>
              <a:t>	Zone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Minimum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Intensity-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peninsular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regarded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respect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earthquake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constitutes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zone.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63500">
              <a:lnSpc>
                <a:spcPct val="100000"/>
              </a:lnSpc>
              <a:spcBef>
                <a:spcPts val="5"/>
              </a:spcBef>
            </a:pPr>
            <a:r>
              <a:rPr dirty="0" sz="1200" i="1">
                <a:latin typeface="Cambria"/>
                <a:cs typeface="Cambria"/>
              </a:rPr>
              <a:t>Indian</a:t>
            </a:r>
            <a:r>
              <a:rPr dirty="0" sz="1200" spc="22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Earthquakes</a:t>
            </a:r>
            <a:endParaRPr sz="1200">
              <a:latin typeface="Cambria"/>
              <a:cs typeface="Cambria"/>
            </a:endParaRPr>
          </a:p>
          <a:p>
            <a:pPr algn="just" marL="63500" marR="55880" indent="228600">
              <a:lnSpc>
                <a:spcPct val="1078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northern,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western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eastern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witnessed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80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centuries.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disastrous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 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Assam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(1897),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Kangra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(1905)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Bihar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(1934).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Assam</a:t>
            </a:r>
            <a:r>
              <a:rPr dirty="0" sz="1200" spc="-25">
                <a:latin typeface="Times New Roman"/>
                <a:cs typeface="Times New Roman"/>
              </a:rPr>
              <a:t> earthquake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1897,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shocks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severely</a:t>
            </a:r>
            <a:r>
              <a:rPr dirty="0" sz="1200" spc="-20">
                <a:latin typeface="Times New Roman"/>
                <a:cs typeface="Times New Roman"/>
              </a:rPr>
              <a:t> felt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2,800,000 </a:t>
            </a:r>
            <a:r>
              <a:rPr dirty="0" sz="1200">
                <a:latin typeface="Times New Roman"/>
                <a:cs typeface="Times New Roman"/>
              </a:rPr>
              <a:t>sq.km.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worst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affected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Shillong.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earthquake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destruction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standing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rupture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dislocation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drainage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eruption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groundwater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30">
                <a:latin typeface="Times New Roman"/>
                <a:cs typeface="Times New Roman"/>
              </a:rPr>
              <a:t>initiation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massive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slides.</a:t>
            </a:r>
            <a:endParaRPr sz="1200">
              <a:latin typeface="Times New Roman"/>
              <a:cs typeface="Times New Roman"/>
            </a:endParaRPr>
          </a:p>
          <a:p>
            <a:pPr algn="just" marL="635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similar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intensity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rocked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Assam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again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15</a:t>
            </a:r>
            <a:r>
              <a:rPr dirty="0" baseline="39682" sz="1050">
                <a:latin typeface="Times New Roman"/>
                <a:cs typeface="Times New Roman"/>
              </a:rPr>
              <a:t>th</a:t>
            </a:r>
            <a:r>
              <a:rPr dirty="0" baseline="39682" sz="1050" spc="3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August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1950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causing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massive</a:t>
            </a:r>
            <a:endParaRPr sz="1200">
              <a:latin typeface="Times New Roman"/>
              <a:cs typeface="Times New Roman"/>
            </a:endParaRPr>
          </a:p>
          <a:p>
            <a:pPr algn="just" marL="63500" marR="57150" indent="-635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destruction.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Similarly,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Kangra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April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1905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would be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remembered</a:t>
            </a:r>
            <a:r>
              <a:rPr dirty="0" sz="1200">
                <a:latin typeface="Times New Roman"/>
                <a:cs typeface="Times New Roman"/>
              </a:rPr>
              <a:t> long.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It’s </a:t>
            </a:r>
            <a:r>
              <a:rPr dirty="0" sz="1200" spc="-10">
                <a:latin typeface="Times New Roman"/>
                <a:cs typeface="Times New Roman"/>
              </a:rPr>
              <a:t>effects </a:t>
            </a:r>
            <a:r>
              <a:rPr dirty="0" sz="1200" spc="-25">
                <a:latin typeface="Times New Roman"/>
                <a:cs typeface="Times New Roman"/>
              </a:rPr>
              <a:t>were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felt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Tapti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magnitude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8.9.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killed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200,00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people.</a:t>
            </a:r>
            <a:endParaRPr sz="1200">
              <a:latin typeface="Times New Roman"/>
              <a:cs typeface="Times New Roman"/>
            </a:endParaRPr>
          </a:p>
          <a:p>
            <a:pPr algn="just" marL="635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Bihar,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12,000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perished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January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1934.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magnitude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8.4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63500" marR="55880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originated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20-</a:t>
            </a:r>
            <a:r>
              <a:rPr dirty="0" sz="1200">
                <a:latin typeface="Times New Roman"/>
                <a:cs typeface="Times New Roman"/>
              </a:rPr>
              <a:t>30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shook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virtually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Bihar,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especially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Mungher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Nepal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total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ruin.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63500">
              <a:lnSpc>
                <a:spcPct val="100000"/>
              </a:lnSpc>
              <a:spcBef>
                <a:spcPts val="5"/>
              </a:spcBef>
            </a:pPr>
            <a:r>
              <a:rPr dirty="0" sz="1200" i="1">
                <a:latin typeface="Cambria"/>
                <a:cs typeface="Cambria"/>
              </a:rPr>
              <a:t>Earthquake</a:t>
            </a:r>
            <a:r>
              <a:rPr dirty="0" sz="1200" spc="9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Hazard</a:t>
            </a:r>
            <a:r>
              <a:rPr dirty="0" sz="1200" spc="10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Minimisation</a:t>
            </a:r>
            <a:endParaRPr sz="1200">
              <a:latin typeface="Cambria"/>
              <a:cs typeface="Cambria"/>
            </a:endParaRPr>
          </a:p>
          <a:p>
            <a:pPr algn="just" marL="63500" marR="55244" indent="457200">
              <a:lnSpc>
                <a:spcPct val="1083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way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getting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earthquakes. </a:t>
            </a:r>
            <a:r>
              <a:rPr dirty="0" sz="1200" spc="-20">
                <a:latin typeface="Times New Roman"/>
                <a:cs typeface="Times New Roman"/>
              </a:rPr>
              <a:t>However,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ways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used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offset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earthquakes.</a:t>
            </a:r>
            <a:endParaRPr sz="1200">
              <a:latin typeface="Times New Roman"/>
              <a:cs typeface="Times New Roman"/>
            </a:endParaRPr>
          </a:p>
          <a:p>
            <a:pPr algn="just" marL="63500" marR="5651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1)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Making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50" i="1">
                <a:latin typeface="Times New Roman"/>
                <a:cs typeface="Times New Roman"/>
              </a:rPr>
              <a:t>Hazard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Resistance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Designs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of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House</a:t>
            </a:r>
            <a:r>
              <a:rPr dirty="0" sz="1200" spc="-90">
                <a:latin typeface="Times New Roman"/>
                <a:cs typeface="Times New Roman"/>
              </a:rPr>
              <a:t>-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old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saying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building,</a:t>
            </a:r>
            <a:r>
              <a:rPr dirty="0" sz="1200" spc="16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quake </a:t>
            </a:r>
            <a:r>
              <a:rPr dirty="0" sz="1200" spc="-25">
                <a:latin typeface="Times New Roman"/>
                <a:cs typeface="Times New Roman"/>
              </a:rPr>
              <a:t>killed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people”.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vast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majority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deaths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huge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financial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structural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collapse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63500" marR="55244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buildings.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reinforced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masonary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structure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risk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earthquakes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vulnerable </a:t>
            </a:r>
            <a:r>
              <a:rPr dirty="0" sz="1200" spc="-20">
                <a:latin typeface="Times New Roman"/>
                <a:cs typeface="Times New Roman"/>
              </a:rPr>
              <a:t>buildings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Sun-</a:t>
            </a:r>
            <a:r>
              <a:rPr dirty="0" sz="1200">
                <a:latin typeface="Times New Roman"/>
                <a:cs typeface="Times New Roman"/>
              </a:rPr>
              <a:t>baked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clay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bricks.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Adobe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indigenous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arid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semiarid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regions </a:t>
            </a:r>
            <a:r>
              <a:rPr dirty="0" sz="1200" spc="-25">
                <a:latin typeface="Times New Roman"/>
                <a:cs typeface="Times New Roman"/>
              </a:rPr>
              <a:t>because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cheap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easily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available.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addition</a:t>
            </a:r>
            <a:r>
              <a:rPr dirty="0" sz="1200" spc="-25">
                <a:latin typeface="Times New Roman"/>
                <a:cs typeface="Times New Roman"/>
              </a:rPr>
              <a:t> many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thick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clay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roofs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tonness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prone to </a:t>
            </a:r>
            <a:r>
              <a:rPr dirty="0" sz="1200" spc="-30">
                <a:latin typeface="Times New Roman"/>
                <a:cs typeface="Times New Roman"/>
              </a:rPr>
              <a:t>collapse</a:t>
            </a:r>
            <a:r>
              <a:rPr dirty="0" sz="1200">
                <a:latin typeface="Times New Roman"/>
                <a:cs typeface="Times New Roman"/>
              </a:rPr>
              <a:t> when </a:t>
            </a:r>
            <a:r>
              <a:rPr dirty="0" sz="1200" spc="-20">
                <a:latin typeface="Times New Roman"/>
                <a:cs typeface="Times New Roman"/>
              </a:rPr>
              <a:t>shaken.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poor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like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Peru,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 </a:t>
            </a:r>
            <a:r>
              <a:rPr dirty="0" sz="1200" spc="-20">
                <a:latin typeface="Times New Roman"/>
                <a:cs typeface="Times New Roman"/>
              </a:rPr>
              <a:t>estimated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2/3</a:t>
            </a:r>
            <a:r>
              <a:rPr dirty="0" baseline="39682" sz="1050">
                <a:latin typeface="Times New Roman"/>
                <a:cs typeface="Times New Roman"/>
              </a:rPr>
              <a:t>rd</a:t>
            </a:r>
            <a:r>
              <a:rPr dirty="0" baseline="39682" sz="1050" spc="187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dwellers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1/3</a:t>
            </a:r>
            <a:r>
              <a:rPr dirty="0" baseline="39682" sz="1050">
                <a:latin typeface="Times New Roman"/>
                <a:cs typeface="Times New Roman"/>
              </a:rPr>
              <a:t>rd</a:t>
            </a:r>
            <a:r>
              <a:rPr dirty="0" baseline="39682" sz="1050" spc="172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city</a:t>
            </a:r>
            <a:r>
              <a:rPr dirty="0" sz="1200" spc="-10">
                <a:latin typeface="Times New Roman"/>
                <a:cs typeface="Times New Roman"/>
              </a:rPr>
              <a:t> people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houses.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1970,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earthquake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60000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homes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collapsed </a:t>
            </a:r>
            <a:r>
              <a:rPr dirty="0" sz="1200" spc="-50">
                <a:latin typeface="Times New Roman"/>
                <a:cs typeface="Times New Roman"/>
              </a:rPr>
              <a:t>killing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least</a:t>
            </a:r>
            <a:r>
              <a:rPr dirty="0" sz="1200" spc="-35">
                <a:latin typeface="Times New Roman"/>
                <a:cs typeface="Times New Roman"/>
              </a:rPr>
              <a:t> 50,000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people.</a:t>
            </a:r>
            <a:endParaRPr sz="1200">
              <a:latin typeface="Times New Roman"/>
              <a:cs typeface="Times New Roman"/>
            </a:endParaRPr>
          </a:p>
          <a:p>
            <a:pPr algn="just" marL="63500" marR="558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solution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seismic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resistant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long-</a:t>
            </a:r>
            <a:r>
              <a:rPr dirty="0" sz="1200" spc="-10">
                <a:latin typeface="Times New Roman"/>
                <a:cs typeface="Times New Roman"/>
              </a:rPr>
              <a:t>standing </a:t>
            </a:r>
            <a:r>
              <a:rPr dirty="0" sz="1200" spc="-20">
                <a:latin typeface="Times New Roman"/>
                <a:cs typeface="Times New Roman"/>
              </a:rPr>
              <a:t>history.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key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resistant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appropriate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choice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modern</a:t>
            </a:r>
            <a:endParaRPr sz="1200">
              <a:latin typeface="Times New Roman"/>
              <a:cs typeface="Times New Roman"/>
            </a:endParaRPr>
          </a:p>
          <a:p>
            <a:pPr algn="just" marL="63500" marR="55880">
              <a:lnSpc>
                <a:spcPct val="1075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building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knowledge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</a:t>
            </a:r>
            <a:r>
              <a:rPr dirty="0" sz="1200" spc="-20">
                <a:latin typeface="Times New Roman"/>
                <a:cs typeface="Times New Roman"/>
              </a:rPr>
              <a:t> they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loads.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context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strong, </a:t>
            </a:r>
            <a:r>
              <a:rPr dirty="0" sz="1200" spc="-40">
                <a:latin typeface="Times New Roman"/>
                <a:cs typeface="Times New Roman"/>
              </a:rPr>
              <a:t>flexible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ductile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preferred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 spc="-50">
                <a:latin typeface="Times New Roman"/>
                <a:cs typeface="Times New Roman"/>
              </a:rPr>
              <a:t>weak,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stiff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brittle.</a:t>
            </a:r>
            <a:endParaRPr sz="1200">
              <a:latin typeface="Times New Roman"/>
              <a:cs typeface="Times New Roman"/>
            </a:endParaRPr>
          </a:p>
          <a:p>
            <a:pPr algn="just" marL="63500" indent="37465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observed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least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walls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quality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cement,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buildings</a:t>
            </a:r>
            <a:endParaRPr sz="1200">
              <a:latin typeface="Times New Roman"/>
              <a:cs typeface="Times New Roman"/>
            </a:endParaRPr>
          </a:p>
          <a:p>
            <a:pPr algn="just" marL="63500" marR="55244" indent="-635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concrete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roofs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placed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beams,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foundation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made very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buildings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steel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pillars.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quality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thus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2" y="423167"/>
            <a:ext cx="6337300" cy="2546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700"/>
              </a:lnSpc>
              <a:spcBef>
                <a:spcPts val="1215"/>
              </a:spcBef>
            </a:pPr>
            <a:r>
              <a:rPr dirty="0" sz="1200" spc="-10">
                <a:latin typeface="Times New Roman"/>
                <a:cs typeface="Times New Roman"/>
              </a:rPr>
              <a:t>very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ensure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building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safe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quake.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building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design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that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adequate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strength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will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remain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subjected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vibration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otherwise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suffer damage.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building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laws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followed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strictly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make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quality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resistant </a:t>
            </a:r>
            <a:r>
              <a:rPr dirty="0" sz="1200" spc="-30">
                <a:latin typeface="Times New Roman"/>
                <a:cs typeface="Times New Roman"/>
              </a:rPr>
              <a:t>buildings.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hilly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thatched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material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used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making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149860">
              <a:lnSpc>
                <a:spcPct val="107900"/>
              </a:lnSpc>
              <a:spcBef>
                <a:spcPts val="5"/>
              </a:spcBef>
              <a:buAutoNum type="arabicPeriod" startAt="2"/>
              <a:tabLst>
                <a:tab pos="162560" algn="l"/>
              </a:tabLst>
            </a:pPr>
            <a:r>
              <a:rPr dirty="0" sz="1200" spc="-30" i="1">
                <a:latin typeface="Times New Roman"/>
                <a:cs typeface="Times New Roman"/>
              </a:rPr>
              <a:t>Land</a:t>
            </a:r>
            <a:r>
              <a:rPr dirty="0" sz="1200" spc="-4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Use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Planning</a:t>
            </a:r>
            <a:r>
              <a:rPr dirty="0" sz="1200" spc="-100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Avoidance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risk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most</a:t>
            </a:r>
            <a:r>
              <a:rPr dirty="0" sz="1200" spc="-10">
                <a:latin typeface="Times New Roman"/>
                <a:cs typeface="Times New Roman"/>
              </a:rPr>
              <a:t> direct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 </a:t>
            </a:r>
            <a:r>
              <a:rPr dirty="0" sz="1200" spc="-20">
                <a:latin typeface="Times New Roman"/>
                <a:cs typeface="Times New Roman"/>
              </a:rPr>
              <a:t>adjustment.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prevention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0">
                <a:latin typeface="Times New Roman"/>
                <a:cs typeface="Times New Roman"/>
              </a:rPr>
              <a:t> hazardous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sites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priority.</a:t>
            </a:r>
            <a:r>
              <a:rPr dirty="0" sz="1200" spc="-10">
                <a:latin typeface="Times New Roman"/>
                <a:cs typeface="Times New Roman"/>
              </a:rPr>
              <a:t> Such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policy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public </a:t>
            </a:r>
            <a:r>
              <a:rPr dirty="0" sz="1200" spc="-50">
                <a:latin typeface="Times New Roman"/>
                <a:cs typeface="Times New Roman"/>
              </a:rPr>
              <a:t>availability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information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satisfactory</a:t>
            </a:r>
            <a:r>
              <a:rPr dirty="0" sz="1200" spc="-10">
                <a:latin typeface="Times New Roman"/>
                <a:cs typeface="Times New Roman"/>
              </a:rPr>
              <a:t> response.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158750">
              <a:lnSpc>
                <a:spcPct val="107500"/>
              </a:lnSpc>
              <a:buAutoNum type="arabicPeriod" startAt="2"/>
              <a:tabLst>
                <a:tab pos="171450" algn="l"/>
              </a:tabLst>
            </a:pPr>
            <a:r>
              <a:rPr dirty="0" sz="1200" spc="-95" i="1">
                <a:latin typeface="Times New Roman"/>
                <a:cs typeface="Times New Roman"/>
              </a:rPr>
              <a:t>Community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Preparedness</a:t>
            </a:r>
            <a:r>
              <a:rPr dirty="0" sz="1200" spc="-125">
                <a:latin typeface="Times New Roman"/>
                <a:cs typeface="Times New Roman"/>
              </a:rPr>
              <a:t>-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preparedness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mitigating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 preparedness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best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local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level,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within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framework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provided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Central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Government.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4008" y="3191259"/>
            <a:ext cx="1485900" cy="402590"/>
          </a:xfrm>
          <a:prstGeom prst="rect">
            <a:avLst/>
          </a:prstGeom>
          <a:ln w="609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10"/>
              </a:lnSpc>
            </a:pPr>
            <a:r>
              <a:rPr dirty="0" sz="1200" spc="-10">
                <a:latin typeface="Times New Roman"/>
                <a:cs typeface="Times New Roman"/>
              </a:rPr>
              <a:t>Direct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Times New Roman"/>
                <a:cs typeface="Times New Roman"/>
              </a:rPr>
              <a:t>Effects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8294" y="4191003"/>
            <a:ext cx="1743710" cy="1301750"/>
          </a:xfrm>
          <a:prstGeom prst="rect">
            <a:avLst/>
          </a:prstGeom>
          <a:ln w="609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8580">
              <a:lnSpc>
                <a:spcPts val="1295"/>
              </a:lnSpc>
            </a:pP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ground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 spc="-10">
                <a:latin typeface="Times New Roman"/>
                <a:cs typeface="Times New Roman"/>
              </a:rPr>
              <a:t>Fissures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 spc="-10">
                <a:latin typeface="Times New Roman"/>
                <a:cs typeface="Times New Roman"/>
              </a:rPr>
              <a:t>Settlement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slides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 spc="-10">
                <a:latin typeface="Times New Roman"/>
                <a:cs typeface="Times New Roman"/>
              </a:rPr>
              <a:t>Liquifaction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>
                <a:latin typeface="Times New Roman"/>
                <a:cs typeface="Times New Roman"/>
              </a:rPr>
              <a:t>Earth </a:t>
            </a:r>
            <a:r>
              <a:rPr dirty="0" sz="1200" spc="-10">
                <a:latin typeface="Times New Roman"/>
                <a:cs typeface="Times New Roman"/>
              </a:rPr>
              <a:t>Pressures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23968" y="4191003"/>
            <a:ext cx="1789430" cy="1301750"/>
          </a:xfrm>
          <a:prstGeom prst="rect">
            <a:avLst/>
          </a:prstGeom>
          <a:ln w="609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8580">
              <a:lnSpc>
                <a:spcPts val="1295"/>
              </a:lnSpc>
            </a:pP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Man-</a:t>
            </a:r>
            <a:r>
              <a:rPr dirty="0" sz="1200" spc="-20">
                <a:latin typeface="Times New Roman"/>
                <a:cs typeface="Times New Roman"/>
              </a:rPr>
              <a:t>made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structures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 spc="-10">
                <a:latin typeface="Times New Roman"/>
                <a:cs typeface="Times New Roman"/>
              </a:rPr>
              <a:t>Cracking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Turning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 spc="-10">
                <a:latin typeface="Times New Roman"/>
                <a:cs typeface="Times New Roman"/>
              </a:rPr>
              <a:t>Collapse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 spc="-10">
                <a:latin typeface="Times New Roman"/>
                <a:cs typeface="Times New Roman"/>
              </a:rPr>
              <a:t>Sliding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92976" y="4191003"/>
            <a:ext cx="2071370" cy="1301750"/>
          </a:xfrm>
          <a:prstGeom prst="rect">
            <a:avLst/>
          </a:prstGeom>
          <a:ln w="609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4780">
              <a:lnSpc>
                <a:spcPts val="1295"/>
              </a:lnSpc>
            </a:pP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endParaRPr sz="1200">
              <a:latin typeface="Times New Roman"/>
              <a:cs typeface="Times New Roman"/>
            </a:endParaRPr>
          </a:p>
          <a:p>
            <a:pPr marL="525780" indent="-228600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525780" algn="l"/>
              </a:tabLst>
            </a:pPr>
            <a:r>
              <a:rPr dirty="0" sz="1200" spc="-10">
                <a:latin typeface="Times New Roman"/>
                <a:cs typeface="Times New Roman"/>
              </a:rPr>
              <a:t>Waves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 spc="-30">
                <a:latin typeface="Times New Roman"/>
                <a:cs typeface="Times New Roman"/>
              </a:rPr>
              <a:t>Hydrodynamic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</a:t>
            </a:r>
            <a:endParaRPr sz="1200">
              <a:latin typeface="Times New Roman"/>
              <a:cs typeface="Times New Roman"/>
            </a:endParaRPr>
          </a:p>
          <a:p>
            <a:pPr marL="52514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525145" algn="l"/>
              </a:tabLst>
            </a:pPr>
            <a:r>
              <a:rPr dirty="0" sz="1200" spc="-10">
                <a:latin typeface="Times New Roman"/>
                <a:cs typeface="Times New Roman"/>
              </a:rPr>
              <a:t>Sunamies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8805" y="5645913"/>
            <a:ext cx="6337300" cy="3573779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Georgia"/>
                <a:cs typeface="Georgia"/>
              </a:rPr>
              <a:t>(C)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Cyclone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35">
                <a:latin typeface="Times New Roman"/>
                <a:cs typeface="Times New Roman"/>
              </a:rPr>
              <a:t>spirally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moving</a:t>
            </a:r>
            <a:r>
              <a:rPr dirty="0" sz="1200">
                <a:latin typeface="Times New Roman"/>
                <a:cs typeface="Times New Roman"/>
              </a:rPr>
              <a:t> storms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the </a:t>
            </a:r>
            <a:r>
              <a:rPr dirty="0" sz="1200" spc="-40">
                <a:latin typeface="Times New Roman"/>
                <a:cs typeface="Times New Roman"/>
              </a:rPr>
              <a:t>Bay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Bengal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Arabian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Sea</a:t>
            </a:r>
            <a:r>
              <a:rPr dirty="0" sz="1200">
                <a:latin typeface="Times New Roman"/>
                <a:cs typeface="Times New Roman"/>
              </a:rPr>
              <a:t> in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belts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termed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cyclones.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 eastern </a:t>
            </a:r>
            <a:r>
              <a:rPr dirty="0" sz="1200" spc="-10">
                <a:latin typeface="Times New Roman"/>
                <a:cs typeface="Times New Roman"/>
              </a:rPr>
              <a:t>coastal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Bangladesh,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Bengal,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Orissa,</a:t>
            </a:r>
            <a:r>
              <a:rPr dirty="0" sz="1200">
                <a:latin typeface="Times New Roman"/>
                <a:cs typeface="Times New Roman"/>
              </a:rPr>
              <a:t> Andhra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Pradesh and </a:t>
            </a:r>
            <a:r>
              <a:rPr dirty="0" sz="1200" spc="-10">
                <a:latin typeface="Times New Roman"/>
                <a:cs typeface="Times New Roman"/>
              </a:rPr>
              <a:t>Tamil</a:t>
            </a:r>
            <a:r>
              <a:rPr dirty="0" sz="1200">
                <a:latin typeface="Times New Roman"/>
                <a:cs typeface="Times New Roman"/>
              </a:rPr>
              <a:t> Nadu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very </a:t>
            </a:r>
            <a:r>
              <a:rPr dirty="0" sz="1200">
                <a:latin typeface="Times New Roman"/>
                <a:cs typeface="Times New Roman"/>
              </a:rPr>
              <a:t>vulnerable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repeated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hazards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surging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waves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heavy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pours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accompany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spirally </a:t>
            </a:r>
            <a:r>
              <a:rPr dirty="0" sz="1200">
                <a:latin typeface="Times New Roman"/>
                <a:cs typeface="Times New Roman"/>
              </a:rPr>
              <a:t>moving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fierce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mostly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months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October,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November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December.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cyclones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endemic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Andhra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Coast,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hitting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every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second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average,</a:t>
            </a:r>
            <a:r>
              <a:rPr dirty="0" sz="1200">
                <a:latin typeface="Times New Roman"/>
                <a:cs typeface="Times New Roman"/>
              </a:rPr>
              <a:t> three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severe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cyclonic</a:t>
            </a:r>
            <a:r>
              <a:rPr dirty="0" sz="1200">
                <a:latin typeface="Times New Roman"/>
                <a:cs typeface="Times New Roman"/>
              </a:rPr>
              <a:t> storms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Bay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Bengal,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mostly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April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June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pre-</a:t>
            </a:r>
            <a:r>
              <a:rPr dirty="0" sz="1200">
                <a:latin typeface="Times New Roman"/>
                <a:cs typeface="Times New Roman"/>
              </a:rPr>
              <a:t>monsoon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September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December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post-</a:t>
            </a:r>
            <a:r>
              <a:rPr dirty="0" sz="1200">
                <a:latin typeface="Times New Roman"/>
                <a:cs typeface="Times New Roman"/>
              </a:rPr>
              <a:t>monsoon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quite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evident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hazards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eastern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compared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borne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coast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northern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Gujarat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Saurashtra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vulnerable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global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scale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80-</a:t>
            </a:r>
            <a:r>
              <a:rPr dirty="0" sz="1200" spc="-25">
                <a:latin typeface="Times New Roman"/>
                <a:cs typeface="Times New Roman"/>
              </a:rPr>
              <a:t>100 </a:t>
            </a:r>
            <a:r>
              <a:rPr dirty="0" sz="1200" spc="-30">
                <a:latin typeface="Times New Roman"/>
                <a:cs typeface="Times New Roman"/>
              </a:rPr>
              <a:t>severe </a:t>
            </a:r>
            <a:r>
              <a:rPr dirty="0" sz="1200" spc="-35">
                <a:latin typeface="Times New Roman"/>
                <a:cs typeface="Times New Roman"/>
              </a:rPr>
              <a:t>cyclones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world’s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oceans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every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passage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cyclones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causes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sudden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coastal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belt,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60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100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millibars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surges.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Fierce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heavy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floods,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14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inundate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vast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stretching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inside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ways.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90%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suffered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coastal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settlements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surges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terrain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extensively,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sweep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away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houses,</a:t>
            </a:r>
            <a:r>
              <a:rPr dirty="0" sz="1200" spc="-20">
                <a:latin typeface="Times New Roman"/>
                <a:cs typeface="Times New Roman"/>
              </a:rPr>
              <a:t> destroy </a:t>
            </a:r>
            <a:r>
              <a:rPr dirty="0" sz="1200" spc="-10">
                <a:latin typeface="Times New Roman"/>
                <a:cs typeface="Times New Roman"/>
              </a:rPr>
              <a:t>farms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fields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cause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widespread </a:t>
            </a:r>
            <a:r>
              <a:rPr dirty="0" sz="1200" spc="-40">
                <a:latin typeface="Times New Roman"/>
                <a:cs typeface="Times New Roman"/>
              </a:rPr>
              <a:t>salinity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578864" y="3575303"/>
            <a:ext cx="4354195" cy="601980"/>
            <a:chOff x="1578864" y="3575303"/>
            <a:chExt cx="4354195" cy="601980"/>
          </a:xfrm>
        </p:grpSpPr>
        <p:sp>
          <p:nvSpPr>
            <p:cNvPr id="9" name="object 9" descr=""/>
            <p:cNvSpPr/>
            <p:nvPr/>
          </p:nvSpPr>
          <p:spPr>
            <a:xfrm>
              <a:off x="1615440" y="3838956"/>
              <a:ext cx="4279900" cy="10795"/>
            </a:xfrm>
            <a:custGeom>
              <a:avLst/>
              <a:gdLst/>
              <a:ahLst/>
              <a:cxnLst/>
              <a:rect l="l" t="t" r="r" b="b"/>
              <a:pathLst>
                <a:path w="4279900" h="10795">
                  <a:moveTo>
                    <a:pt x="0" y="0"/>
                  </a:moveTo>
                  <a:lnTo>
                    <a:pt x="4279391" y="1066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78864" y="3575303"/>
              <a:ext cx="4354195" cy="601980"/>
            </a:xfrm>
            <a:custGeom>
              <a:avLst/>
              <a:gdLst/>
              <a:ahLst/>
              <a:cxnLst/>
              <a:rect l="l" t="t" r="r" b="b"/>
              <a:pathLst>
                <a:path w="4354195" h="601979">
                  <a:moveTo>
                    <a:pt x="76200" y="525780"/>
                  </a:moveTo>
                  <a:lnTo>
                    <a:pt x="42672" y="525780"/>
                  </a:lnTo>
                  <a:lnTo>
                    <a:pt x="42672" y="274320"/>
                  </a:lnTo>
                  <a:lnTo>
                    <a:pt x="41148" y="271272"/>
                  </a:lnTo>
                  <a:lnTo>
                    <a:pt x="36576" y="269748"/>
                  </a:lnTo>
                  <a:lnTo>
                    <a:pt x="33528" y="271272"/>
                  </a:lnTo>
                  <a:lnTo>
                    <a:pt x="32004" y="274320"/>
                  </a:lnTo>
                  <a:lnTo>
                    <a:pt x="33439" y="525780"/>
                  </a:lnTo>
                  <a:lnTo>
                    <a:pt x="0" y="525780"/>
                  </a:lnTo>
                  <a:lnTo>
                    <a:pt x="38100" y="601980"/>
                  </a:lnTo>
                  <a:lnTo>
                    <a:pt x="67056" y="544068"/>
                  </a:lnTo>
                  <a:lnTo>
                    <a:pt x="76200" y="525780"/>
                  </a:lnTo>
                  <a:close/>
                </a:path>
                <a:path w="4354195" h="601979">
                  <a:moveTo>
                    <a:pt x="2631948" y="492252"/>
                  </a:moveTo>
                  <a:lnTo>
                    <a:pt x="2598204" y="492937"/>
                  </a:lnTo>
                  <a:lnTo>
                    <a:pt x="2589276" y="4572"/>
                  </a:lnTo>
                  <a:lnTo>
                    <a:pt x="2587752" y="0"/>
                  </a:lnTo>
                  <a:lnTo>
                    <a:pt x="2584704" y="0"/>
                  </a:lnTo>
                  <a:lnTo>
                    <a:pt x="2580132" y="1524"/>
                  </a:lnTo>
                  <a:lnTo>
                    <a:pt x="2580132" y="4572"/>
                  </a:lnTo>
                  <a:lnTo>
                    <a:pt x="2589034" y="493115"/>
                  </a:lnTo>
                  <a:lnTo>
                    <a:pt x="2555748" y="493776"/>
                  </a:lnTo>
                  <a:lnTo>
                    <a:pt x="2595372" y="568452"/>
                  </a:lnTo>
                  <a:lnTo>
                    <a:pt x="2623159" y="510540"/>
                  </a:lnTo>
                  <a:lnTo>
                    <a:pt x="2631948" y="492252"/>
                  </a:lnTo>
                  <a:close/>
                </a:path>
                <a:path w="4354195" h="601979">
                  <a:moveTo>
                    <a:pt x="4354068" y="525780"/>
                  </a:moveTo>
                  <a:lnTo>
                    <a:pt x="4320540" y="525780"/>
                  </a:lnTo>
                  <a:lnTo>
                    <a:pt x="4320540" y="274320"/>
                  </a:lnTo>
                  <a:lnTo>
                    <a:pt x="4319016" y="271272"/>
                  </a:lnTo>
                  <a:lnTo>
                    <a:pt x="4315968" y="269748"/>
                  </a:lnTo>
                  <a:lnTo>
                    <a:pt x="4312920" y="271272"/>
                  </a:lnTo>
                  <a:lnTo>
                    <a:pt x="4311396" y="274320"/>
                  </a:lnTo>
                  <a:lnTo>
                    <a:pt x="4311396" y="525780"/>
                  </a:lnTo>
                  <a:lnTo>
                    <a:pt x="4277868" y="525780"/>
                  </a:lnTo>
                  <a:lnTo>
                    <a:pt x="4315968" y="601980"/>
                  </a:lnTo>
                  <a:lnTo>
                    <a:pt x="4344924" y="544068"/>
                  </a:lnTo>
                  <a:lnTo>
                    <a:pt x="4354068" y="5257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113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540992" y="423167"/>
            <a:ext cx="6692900" cy="843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905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90500" marR="183515">
              <a:lnSpc>
                <a:spcPct val="107700"/>
              </a:lnSpc>
              <a:spcBef>
                <a:spcPts val="1215"/>
              </a:spcBef>
            </a:pPr>
            <a:r>
              <a:rPr dirty="0" sz="1200" spc="-10">
                <a:latin typeface="Times New Roman"/>
                <a:cs typeface="Times New Roman"/>
              </a:rPr>
              <a:t>Along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cyclones,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destructive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Tsunamis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generated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occurring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trenches.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80%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seismic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concentrated</a:t>
            </a:r>
            <a:r>
              <a:rPr dirty="0" sz="1200" spc="-25">
                <a:latin typeface="Times New Roman"/>
                <a:cs typeface="Times New Roman"/>
              </a:rPr>
              <a:t> in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pacific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every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year.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cyclones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tsunamis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surges,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marked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level.</a:t>
            </a:r>
            <a:r>
              <a:rPr dirty="0" sz="1200" spc="-10">
                <a:latin typeface="Times New Roman"/>
                <a:cs typeface="Times New Roman"/>
              </a:rPr>
              <a:t> They 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height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5-</a:t>
            </a:r>
            <a:r>
              <a:rPr dirty="0" sz="1200">
                <a:latin typeface="Times New Roman"/>
                <a:cs typeface="Times New Roman"/>
              </a:rPr>
              <a:t>6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-25">
                <a:latin typeface="Times New Roman"/>
                <a:cs typeface="Times New Roman"/>
              </a:rPr>
              <a:t> the </a:t>
            </a:r>
            <a:r>
              <a:rPr dirty="0" sz="1200" spc="-20">
                <a:latin typeface="Times New Roman"/>
                <a:cs typeface="Times New Roman"/>
              </a:rPr>
              <a:t>normal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massive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destruction.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905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Generation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Cyclones</a:t>
            </a:r>
            <a:endParaRPr sz="1200">
              <a:latin typeface="Cambria"/>
              <a:cs typeface="Cambria"/>
            </a:endParaRPr>
          </a:p>
          <a:p>
            <a:pPr algn="just" marL="190500" marR="182880" indent="457200">
              <a:lnSpc>
                <a:spcPct val="107800"/>
              </a:lnSpc>
              <a:spcBef>
                <a:spcPts val="3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tropical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</a:t>
            </a:r>
            <a:r>
              <a:rPr dirty="0" sz="1200" spc="-10">
                <a:latin typeface="Times New Roman"/>
                <a:cs typeface="Times New Roman"/>
              </a:rPr>
              <a:t> sea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0">
                <a:latin typeface="Times New Roman"/>
                <a:cs typeface="Times New Roman"/>
              </a:rPr>
              <a:t> gets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27</a:t>
            </a:r>
            <a:r>
              <a:rPr dirty="0" baseline="39682" sz="1050" spc="-30">
                <a:latin typeface="Times New Roman"/>
                <a:cs typeface="Times New Roman"/>
              </a:rPr>
              <a:t>0</a:t>
            </a:r>
            <a:r>
              <a:rPr dirty="0" sz="1200" spc="-20">
                <a:latin typeface="Times New Roman"/>
                <a:cs typeface="Times New Roman"/>
              </a:rPr>
              <a:t>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air above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warm</a:t>
            </a:r>
            <a:r>
              <a:rPr dirty="0" sz="1200" spc="-10">
                <a:latin typeface="Times New Roman"/>
                <a:cs typeface="Times New Roman"/>
              </a:rPr>
              <a:t> water </a:t>
            </a:r>
            <a:r>
              <a:rPr dirty="0" sz="1200">
                <a:latin typeface="Times New Roman"/>
                <a:cs typeface="Times New Roman"/>
              </a:rPr>
              <a:t>develops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happens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Andaman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Bengal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eastern </a:t>
            </a:r>
            <a:r>
              <a:rPr dirty="0" sz="1200">
                <a:latin typeface="Times New Roman"/>
                <a:cs typeface="Times New Roman"/>
              </a:rPr>
              <a:t>Arabian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remains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stationary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days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draw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sea </a:t>
            </a:r>
            <a:r>
              <a:rPr dirty="0" sz="1200" spc="-30">
                <a:latin typeface="Times New Roman"/>
                <a:cs typeface="Times New Roman"/>
              </a:rPr>
              <a:t>surface.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pressure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falls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mb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speed</a:t>
            </a:r>
            <a:r>
              <a:rPr dirty="0" sz="1200" spc="-30">
                <a:latin typeface="Times New Roman"/>
                <a:cs typeface="Times New Roman"/>
              </a:rPr>
              <a:t> increases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40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km/hr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cloud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bands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spiraling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round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centre.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Since,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falls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3-</a:t>
            </a:r>
            <a:r>
              <a:rPr dirty="0" sz="1200">
                <a:latin typeface="Times New Roman"/>
                <a:cs typeface="Times New Roman"/>
              </a:rPr>
              <a:t>4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mb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warmed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12000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mt.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inducing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surrounding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rush inwards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creating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spirally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stroms.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surrounding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rush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inwards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creating </a:t>
            </a:r>
            <a:r>
              <a:rPr dirty="0" sz="1200" spc="-25">
                <a:latin typeface="Times New Roman"/>
                <a:cs typeface="Times New Roman"/>
              </a:rPr>
              <a:t>spirally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storms.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storms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“eye”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remains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calm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periphery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speed </a:t>
            </a:r>
            <a:r>
              <a:rPr dirty="0" sz="1200">
                <a:latin typeface="Times New Roman"/>
                <a:cs typeface="Times New Roman"/>
              </a:rPr>
              <a:t>of about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60-</a:t>
            </a:r>
            <a:r>
              <a:rPr dirty="0" sz="1200">
                <a:latin typeface="Times New Roman"/>
                <a:cs typeface="Times New Roman"/>
              </a:rPr>
              <a:t>160km/hr.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cyclones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landwords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low</a:t>
            </a:r>
            <a:r>
              <a:rPr dirty="0" sz="1200" spc="-10">
                <a:latin typeface="Times New Roman"/>
                <a:cs typeface="Times New Roman"/>
              </a:rPr>
              <a:t> pressure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outcome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40">
                <a:latin typeface="Times New Roman"/>
                <a:cs typeface="Times New Roman"/>
              </a:rPr>
              <a:t> extremely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heavy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rains</a:t>
            </a:r>
            <a:r>
              <a:rPr dirty="0" sz="1200" spc="-40">
                <a:latin typeface="Times New Roman"/>
                <a:cs typeface="Times New Roman"/>
              </a:rPr>
              <a:t> exceeding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8-</a:t>
            </a:r>
            <a:r>
              <a:rPr dirty="0" sz="1200" spc="-10">
                <a:latin typeface="Times New Roman"/>
                <a:cs typeface="Times New Roman"/>
              </a:rPr>
              <a:t>28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cm/day.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905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Cyclone</a:t>
            </a:r>
            <a:r>
              <a:rPr dirty="0" sz="1200" spc="9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Prone</a:t>
            </a:r>
            <a:r>
              <a:rPr dirty="0" sz="1200" spc="9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Districts</a:t>
            </a:r>
            <a:r>
              <a:rPr dirty="0" sz="1200" spc="114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in</a:t>
            </a:r>
            <a:r>
              <a:rPr dirty="0" sz="1200" spc="100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India</a:t>
            </a:r>
            <a:endParaRPr sz="1200">
              <a:latin typeface="Cambria"/>
              <a:cs typeface="Cambria"/>
            </a:endParaRPr>
          </a:p>
          <a:p>
            <a:pPr marL="417830" indent="-227329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417830" algn="l"/>
              </a:tabLst>
            </a:pPr>
            <a:r>
              <a:rPr dirty="0" sz="1200" spc="-25">
                <a:latin typeface="Times New Roman"/>
                <a:cs typeface="Times New Roman"/>
              </a:rPr>
              <a:t>West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Bengal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Midnapur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24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Parganas</a:t>
            </a:r>
            <a:endParaRPr sz="1200">
              <a:latin typeface="Times New Roman"/>
              <a:cs typeface="Times New Roman"/>
            </a:endParaRPr>
          </a:p>
          <a:p>
            <a:pPr marL="417830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417830" algn="l"/>
              </a:tabLst>
            </a:pPr>
            <a:r>
              <a:rPr dirty="0" sz="1200" spc="-10">
                <a:latin typeface="Times New Roman"/>
                <a:cs typeface="Times New Roman"/>
              </a:rPr>
              <a:t>Orissa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Cuttack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Ganjam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20">
                <a:latin typeface="Times New Roman"/>
                <a:cs typeface="Times New Roman"/>
              </a:rPr>
              <a:t>Puri</a:t>
            </a:r>
            <a:endParaRPr sz="1200">
              <a:latin typeface="Times New Roman"/>
              <a:cs typeface="Times New Roman"/>
            </a:endParaRPr>
          </a:p>
          <a:p>
            <a:pPr marL="417830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417830" algn="l"/>
              </a:tabLst>
            </a:pPr>
            <a:r>
              <a:rPr dirty="0" sz="1200" spc="-10">
                <a:latin typeface="Times New Roman"/>
                <a:cs typeface="Times New Roman"/>
              </a:rPr>
              <a:t>Andhra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Pradesh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>
                <a:latin typeface="Times New Roman"/>
                <a:cs typeface="Times New Roman"/>
              </a:rPr>
              <a:t>East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Godavari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Krishna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Nellore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Srikakulam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Prakasam</a:t>
            </a:r>
            <a:endParaRPr sz="1200">
              <a:latin typeface="Times New Roman"/>
              <a:cs typeface="Times New Roman"/>
            </a:endParaRPr>
          </a:p>
          <a:p>
            <a:pPr marL="417830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417830" algn="l"/>
              </a:tabLst>
            </a:pPr>
            <a:r>
              <a:rPr dirty="0" sz="1200" spc="-35">
                <a:latin typeface="Times New Roman"/>
                <a:cs typeface="Times New Roman"/>
              </a:rPr>
              <a:t>Tamil </a:t>
            </a:r>
            <a:r>
              <a:rPr dirty="0" sz="1200" spc="-20">
                <a:latin typeface="Times New Roman"/>
                <a:cs typeface="Times New Roman"/>
              </a:rPr>
              <a:t>Nadu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Chinglepet</a:t>
            </a:r>
            <a:endParaRPr sz="1200">
              <a:latin typeface="Times New Roman"/>
              <a:cs typeface="Times New Roman"/>
            </a:endParaRPr>
          </a:p>
          <a:p>
            <a:pPr lvl="1" marL="647700" indent="-228600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647700" algn="l"/>
              </a:tabLst>
            </a:pPr>
            <a:r>
              <a:rPr dirty="0" sz="1200" spc="-10">
                <a:latin typeface="Times New Roman"/>
                <a:cs typeface="Times New Roman"/>
              </a:rPr>
              <a:t>Tanjavur</a:t>
            </a:r>
            <a:endParaRPr sz="1200">
              <a:latin typeface="Times New Roman"/>
              <a:cs typeface="Times New Roman"/>
            </a:endParaRPr>
          </a:p>
          <a:p>
            <a:pPr marL="417830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417830" algn="l"/>
              </a:tabLst>
            </a:pPr>
            <a:r>
              <a:rPr dirty="0" sz="1200" spc="-10">
                <a:latin typeface="Times New Roman"/>
                <a:cs typeface="Times New Roman"/>
              </a:rPr>
              <a:t>Gujarat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10">
                <a:latin typeface="Times New Roman"/>
                <a:cs typeface="Times New Roman"/>
              </a:rPr>
              <a:t>Saurashtra</a:t>
            </a:r>
            <a:endParaRPr sz="1200">
              <a:latin typeface="Times New Roman"/>
              <a:cs typeface="Times New Roman"/>
            </a:endParaRPr>
          </a:p>
          <a:p>
            <a:pPr lvl="1" marL="647700" indent="-228600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647700" algn="l"/>
              </a:tabLst>
            </a:pPr>
            <a:r>
              <a:rPr dirty="0" sz="1200" spc="-10">
                <a:latin typeface="Times New Roman"/>
                <a:cs typeface="Times New Roman"/>
              </a:rPr>
              <a:t>Junagadh</a:t>
            </a:r>
            <a:endParaRPr sz="1200">
              <a:latin typeface="Times New Roman"/>
              <a:cs typeface="Times New Roman"/>
            </a:endParaRPr>
          </a:p>
          <a:p>
            <a:pPr lvl="1" marL="6470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647065" algn="l"/>
              </a:tabLst>
            </a:pPr>
            <a:r>
              <a:rPr dirty="0" sz="1200" spc="-20">
                <a:latin typeface="Times New Roman"/>
                <a:cs typeface="Times New Roman"/>
              </a:rPr>
              <a:t>Kachh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1848" y="822960"/>
            <a:ext cx="4107179" cy="28575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19" y="3672334"/>
            <a:ext cx="6337300" cy="494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Georgia"/>
                <a:cs typeface="Georgia"/>
              </a:rPr>
              <a:t>Figure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2.2: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Relationship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within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Times New Roman"/>
                <a:cs typeface="Times New Roman"/>
              </a:rPr>
              <a:t>Smith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(1966)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emphasized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general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characteristics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ecosystems: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major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structural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functional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ecology.</a:t>
            </a:r>
            <a:endParaRPr sz="1200">
              <a:latin typeface="Times New Roman"/>
              <a:cs typeface="Times New Roman"/>
            </a:endParaRPr>
          </a:p>
          <a:p>
            <a:pPr marL="239395" marR="6985" indent="-227329">
              <a:lnSpc>
                <a:spcPct val="107500"/>
              </a:lnSpc>
              <a:spcBef>
                <a:spcPts val="15"/>
              </a:spcBef>
              <a:buAutoNum type="arabicPeriod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related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sense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complex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species </a:t>
            </a:r>
            <a:r>
              <a:rPr dirty="0" sz="1200" spc="-10">
                <a:latin typeface="Times New Roman"/>
                <a:cs typeface="Times New Roman"/>
              </a:rPr>
              <a:t>diversity.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ecosystem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25">
                <a:latin typeface="Times New Roman"/>
                <a:cs typeface="Times New Roman"/>
              </a:rPr>
              <a:t>related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energy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cycles</a:t>
            </a:r>
            <a:r>
              <a:rPr dirty="0" sz="1200" spc="-25">
                <a:latin typeface="Times New Roman"/>
                <a:cs typeface="Times New Roman"/>
              </a:rPr>
              <a:t> within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outside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239395" marR="5080" indent="-227329">
              <a:lnSpc>
                <a:spcPct val="107500"/>
              </a:lnSpc>
              <a:spcBef>
                <a:spcPts val="15"/>
              </a:spcBef>
              <a:buAutoNum type="arabicPeriod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relative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energy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needed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maintain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Complex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ecosystems </a:t>
            </a:r>
            <a:r>
              <a:rPr dirty="0" sz="1200" spc="-10">
                <a:latin typeface="Times New Roman"/>
                <a:cs typeface="Times New Roman"/>
              </a:rPr>
              <a:t>needed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maintain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themselves.</a:t>
            </a:r>
            <a:endParaRPr sz="1200">
              <a:latin typeface="Times New Roman"/>
              <a:cs typeface="Times New Roman"/>
            </a:endParaRPr>
          </a:p>
          <a:p>
            <a:pPr marL="239395" marR="6350" indent="-227329">
              <a:lnSpc>
                <a:spcPct val="107500"/>
              </a:lnSpc>
              <a:spcBef>
                <a:spcPts val="10"/>
              </a:spcBef>
              <a:buAutoNum type="arabicPeriod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Young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fewer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complexes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complex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succession.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 </a:t>
            </a:r>
            <a:r>
              <a:rPr dirty="0" sz="1200" spc="-20">
                <a:latin typeface="Times New Roman"/>
                <a:cs typeface="Times New Roman"/>
              </a:rPr>
              <a:t>budget,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exceeded.</a:t>
            </a:r>
            <a:endParaRPr sz="1200">
              <a:latin typeface="Times New Roman"/>
              <a:cs typeface="Times New Roman"/>
            </a:endParaRPr>
          </a:p>
          <a:p>
            <a:pPr marL="240029" marR="5715" indent="-227329">
              <a:lnSpc>
                <a:spcPct val="107500"/>
              </a:lnSpc>
              <a:spcBef>
                <a:spcPts val="10"/>
              </a:spcBef>
              <a:buAutoNum type="arabicPeriod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Adaptation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30">
                <a:latin typeface="Times New Roman"/>
                <a:cs typeface="Times New Roman"/>
              </a:rPr>
              <a:t>local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</a:t>
            </a:r>
            <a:r>
              <a:rPr dirty="0" sz="1200">
                <a:latin typeface="Times New Roman"/>
                <a:cs typeface="Times New Roman"/>
              </a:rPr>
              <a:t> 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important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feature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biotic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ecosystem,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failing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might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perish.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function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every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involves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series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cycles,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e.g.,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cycle,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nitrogen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cycle,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oxygen</a:t>
            </a:r>
            <a:endParaRPr sz="1200">
              <a:latin typeface="Times New Roman"/>
              <a:cs typeface="Times New Roman"/>
            </a:endParaRPr>
          </a:p>
          <a:p>
            <a:pPr marL="241300" marR="5715">
              <a:lnSpc>
                <a:spcPct val="1075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cycle,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cycles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driven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energy.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continuation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existence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demands </a:t>
            </a:r>
            <a:r>
              <a:rPr dirty="0" sz="1200" spc="-35">
                <a:latin typeface="Times New Roman"/>
                <a:cs typeface="Times New Roman"/>
              </a:rPr>
              <a:t>exchange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materials/nutrients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different </a:t>
            </a:r>
            <a:r>
              <a:rPr dirty="0" sz="1200" spc="-10">
                <a:latin typeface="Times New Roman"/>
                <a:cs typeface="Times New Roman"/>
              </a:rPr>
              <a:t>components.</a:t>
            </a:r>
            <a:endParaRPr sz="1200">
              <a:latin typeface="Times New Roman"/>
              <a:cs typeface="Times New Roman"/>
            </a:endParaRPr>
          </a:p>
          <a:p>
            <a:pPr marL="239395" marR="5080" indent="-227329">
              <a:lnSpc>
                <a:spcPct val="107500"/>
              </a:lnSpc>
              <a:spcBef>
                <a:spcPts val="10"/>
              </a:spcBef>
              <a:buAutoNum type="arabicPeriod" startAt="9"/>
              <a:tabLst>
                <a:tab pos="241300" algn="l"/>
              </a:tabLst>
            </a:pPr>
            <a:r>
              <a:rPr dirty="0" sz="1200" spc="-20">
                <a:latin typeface="Times New Roman"/>
                <a:cs typeface="Times New Roman"/>
              </a:rPr>
              <a:t>Alterations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represent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selective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must 	adjust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 spc="-25">
                <a:latin typeface="Times New Roman"/>
                <a:cs typeface="Times New Roman"/>
              </a:rPr>
              <a:t> which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unable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adjust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changed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vanish.</a:t>
            </a:r>
            <a:endParaRPr sz="1200">
              <a:latin typeface="Times New Roman"/>
              <a:cs typeface="Times New Roman"/>
            </a:endParaRPr>
          </a:p>
          <a:p>
            <a:pPr marL="239395" marR="5715" indent="-227329">
              <a:lnSpc>
                <a:spcPts val="1560"/>
              </a:lnSpc>
              <a:spcBef>
                <a:spcPts val="60"/>
              </a:spcBef>
              <a:buAutoNum type="arabicPeriod" startAt="9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fixation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given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limited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exceeded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without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serious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undesirable</a:t>
            </a:r>
            <a:r>
              <a:rPr dirty="0" sz="1200" spc="-10">
                <a:latin typeface="Times New Roman"/>
                <a:cs typeface="Times New Roman"/>
              </a:rPr>
              <a:t> effects.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Types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Ecosystems:</a:t>
            </a:r>
            <a:endParaRPr sz="1200">
              <a:latin typeface="Georgia"/>
              <a:cs typeface="Georgia"/>
            </a:endParaRPr>
          </a:p>
          <a:p>
            <a:pPr marL="12700" marR="6350" indent="456565">
              <a:lnSpc>
                <a:spcPct val="107500"/>
              </a:lnSpc>
              <a:spcBef>
                <a:spcPts val="15"/>
              </a:spcBef>
              <a:tabLst>
                <a:tab pos="5674360" algn="l"/>
              </a:tabLst>
            </a:pPr>
            <a:r>
              <a:rPr dirty="0" sz="1200" spc="-10">
                <a:latin typeface="Times New Roman"/>
                <a:cs typeface="Times New Roman"/>
              </a:rPr>
              <a:t>Ecosystems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broadly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divided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artificial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ecosystems.</a:t>
            </a:r>
            <a:r>
              <a:rPr dirty="0" sz="1200">
                <a:latin typeface="Times New Roman"/>
                <a:cs typeface="Times New Roman"/>
              </a:rPr>
              <a:t>	These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two </a:t>
            </a:r>
            <a:r>
              <a:rPr dirty="0" sz="1200" spc="-30">
                <a:latin typeface="Times New Roman"/>
                <a:cs typeface="Times New Roman"/>
              </a:rPr>
              <a:t>ecosystems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self</a:t>
            </a:r>
            <a:r>
              <a:rPr dirty="0" sz="1200" spc="-35">
                <a:latin typeface="Times New Roman"/>
                <a:cs typeface="Times New Roman"/>
              </a:rPr>
              <a:t> regulating,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30">
                <a:latin typeface="Times New Roman"/>
                <a:cs typeface="Times New Roman"/>
              </a:rPr>
              <a:t> system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free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exchange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inputs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outputs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115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8" y="423167"/>
            <a:ext cx="6337300" cy="8607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325"/>
              </a:spcBef>
              <a:buAutoNum type="arabicPeriod" startAt="6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Maharashtra</a:t>
            </a:r>
            <a:endParaRPr sz="1200">
              <a:latin typeface="Times New Roman"/>
              <a:cs typeface="Times New Roman"/>
            </a:endParaRPr>
          </a:p>
          <a:p>
            <a:pPr lvl="1" marL="4692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Kolaba</a:t>
            </a:r>
            <a:endParaRPr sz="1200">
              <a:latin typeface="Times New Roman"/>
              <a:cs typeface="Times New Roman"/>
            </a:endParaRPr>
          </a:p>
          <a:p>
            <a:pPr lvl="1" marL="4692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Ratnagiri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 i="1">
                <a:latin typeface="Cambria"/>
                <a:cs typeface="Cambria"/>
              </a:rPr>
              <a:t>Effects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-10" i="1">
                <a:latin typeface="Cambria"/>
                <a:cs typeface="Cambria"/>
              </a:rPr>
              <a:t> Cyclones</a:t>
            </a:r>
            <a:endParaRPr sz="12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240029" algn="l"/>
              </a:tabLst>
            </a:pPr>
            <a:r>
              <a:rPr dirty="0" sz="1200" spc="-35">
                <a:latin typeface="Times New Roman"/>
                <a:cs typeface="Times New Roman"/>
              </a:rPr>
              <a:t>Surface</a:t>
            </a:r>
            <a:r>
              <a:rPr dirty="0" sz="1200" spc="-25">
                <a:latin typeface="Times New Roman"/>
                <a:cs typeface="Times New Roman"/>
              </a:rPr>
              <a:t> 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bodies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saline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sea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40">
                <a:latin typeface="Times New Roman"/>
                <a:cs typeface="Times New Roman"/>
              </a:rPr>
              <a:t>Agricultural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saline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useless.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30">
                <a:latin typeface="Times New Roman"/>
                <a:cs typeface="Times New Roman"/>
              </a:rPr>
              <a:t>Coastal </a:t>
            </a:r>
            <a:r>
              <a:rPr dirty="0" sz="1200" spc="-10">
                <a:latin typeface="Times New Roman"/>
                <a:cs typeface="Times New Roman"/>
              </a:rPr>
              <a:t>belt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covered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beach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sands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making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agricultural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fields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useless.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45">
                <a:latin typeface="Times New Roman"/>
                <a:cs typeface="Times New Roman"/>
              </a:rPr>
              <a:t>Massive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destruction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bridges,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roads,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houses,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telephone </a:t>
            </a:r>
            <a:r>
              <a:rPr dirty="0" sz="1200" spc="-30">
                <a:latin typeface="Times New Roman"/>
                <a:cs typeface="Times New Roman"/>
              </a:rPr>
              <a:t>lines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occurs.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Death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drowning.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inundation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10">
                <a:latin typeface="Times New Roman"/>
                <a:cs typeface="Times New Roman"/>
              </a:rPr>
              <a:t> tracts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epidemics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follow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deaths.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cyclone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struck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coastal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November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1970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took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toll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lacs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 </a:t>
            </a:r>
            <a:r>
              <a:rPr dirty="0" sz="1200" spc="-20">
                <a:latin typeface="Times New Roman"/>
                <a:cs typeface="Times New Roman"/>
              </a:rPr>
              <a:t>lives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800,000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livestock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destroying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200,000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80%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standing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paddy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crop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65%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fishing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capacity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9000 </a:t>
            </a:r>
            <a:r>
              <a:rPr dirty="0" sz="1200" spc="-10">
                <a:latin typeface="Times New Roman"/>
                <a:cs typeface="Times New Roman"/>
              </a:rPr>
              <a:t>localities.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cyclone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November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1977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8500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30,000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cattle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244,000 </a:t>
            </a:r>
            <a:r>
              <a:rPr dirty="0" sz="1200" spc="-20">
                <a:latin typeface="Times New Roman"/>
                <a:cs typeface="Times New Roman"/>
              </a:rPr>
              <a:t>goats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killed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Andhra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Pradesh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coastal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belt.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cyclonic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storm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swept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Saurashtra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November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1982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brought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18-</a:t>
            </a:r>
            <a:r>
              <a:rPr dirty="0" sz="1200">
                <a:latin typeface="Times New Roman"/>
                <a:cs typeface="Times New Roman"/>
              </a:rPr>
              <a:t>20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 </a:t>
            </a:r>
            <a:r>
              <a:rPr dirty="0" sz="1200">
                <a:latin typeface="Times New Roman"/>
                <a:cs typeface="Times New Roman"/>
              </a:rPr>
              <a:t>storm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surges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invading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coastal</a:t>
            </a:r>
            <a:r>
              <a:rPr dirty="0" sz="1200" spc="-10">
                <a:latin typeface="Times New Roman"/>
                <a:cs typeface="Times New Roman"/>
              </a:rPr>
              <a:t> belt, </a:t>
            </a:r>
            <a:r>
              <a:rPr dirty="0" sz="1200" spc="-45">
                <a:latin typeface="Times New Roman"/>
                <a:cs typeface="Times New Roman"/>
              </a:rPr>
              <a:t>killing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200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rendering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thousands</a:t>
            </a:r>
            <a:r>
              <a:rPr dirty="0" sz="1200" spc="-20">
                <a:latin typeface="Times New Roman"/>
                <a:cs typeface="Times New Roman"/>
              </a:rPr>
              <a:t> homeless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district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Amreli,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Bhavnagar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Junagadh.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Coastal</a:t>
            </a:r>
            <a:r>
              <a:rPr dirty="0" sz="1200" spc="1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Hazard</a:t>
            </a:r>
            <a:r>
              <a:rPr dirty="0" sz="1200" spc="1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Mitigation</a:t>
            </a:r>
            <a:r>
              <a:rPr dirty="0" sz="1200" spc="13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Measures</a:t>
            </a:r>
            <a:endParaRPr sz="1200">
              <a:latin typeface="Cambria"/>
              <a:cs typeface="Cambria"/>
            </a:endParaRPr>
          </a:p>
          <a:p>
            <a:pPr marL="12700" marR="5715" indent="170815">
              <a:lnSpc>
                <a:spcPct val="108300"/>
              </a:lnSpc>
              <a:spcBef>
                <a:spcPts val="10"/>
              </a:spcBef>
              <a:buFont typeface="Times New Roman"/>
              <a:buAutoNum type="arabicPeriod"/>
              <a:tabLst>
                <a:tab pos="183515" algn="l"/>
              </a:tabLst>
            </a:pPr>
            <a:r>
              <a:rPr dirty="0" sz="1200" spc="-90" i="1">
                <a:latin typeface="Times New Roman"/>
                <a:cs typeface="Times New Roman"/>
              </a:rPr>
              <a:t>Identification</a:t>
            </a:r>
            <a:r>
              <a:rPr dirty="0" sz="1200" spc="21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of</a:t>
            </a:r>
            <a:r>
              <a:rPr dirty="0" sz="1200" spc="220" i="1">
                <a:latin typeface="Times New Roman"/>
                <a:cs typeface="Times New Roman"/>
              </a:rPr>
              <a:t> </a:t>
            </a:r>
            <a:r>
              <a:rPr dirty="0" sz="1200" spc="-30" i="1">
                <a:latin typeface="Times New Roman"/>
                <a:cs typeface="Times New Roman"/>
              </a:rPr>
              <a:t>Hazard</a:t>
            </a:r>
            <a:r>
              <a:rPr dirty="0" sz="1200" spc="21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Prone</a:t>
            </a:r>
            <a:r>
              <a:rPr dirty="0" sz="1200" spc="215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Belts</a:t>
            </a:r>
            <a:r>
              <a:rPr dirty="0" sz="1200" spc="-60">
                <a:latin typeface="Times New Roman"/>
                <a:cs typeface="Times New Roman"/>
              </a:rPr>
              <a:t>-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step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coastal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hazards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mitigation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programme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identification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demarcation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belts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cyclones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attendant</a:t>
            </a:r>
            <a:r>
              <a:rPr dirty="0" sz="1200" spc="-25">
                <a:latin typeface="Times New Roman"/>
                <a:cs typeface="Times New Roman"/>
              </a:rPr>
              <a:t> surge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storms.</a:t>
            </a:r>
            <a:endParaRPr sz="1200">
              <a:latin typeface="Times New Roman"/>
              <a:cs typeface="Times New Roman"/>
            </a:endParaRPr>
          </a:p>
          <a:p>
            <a:pPr marL="12700" marR="5715" indent="-635">
              <a:lnSpc>
                <a:spcPct val="107500"/>
              </a:lnSpc>
              <a:buFont typeface="Times New Roman"/>
              <a:buAutoNum type="arabicPeriod"/>
              <a:tabLst>
                <a:tab pos="12700" algn="l"/>
                <a:tab pos="182880" algn="l"/>
              </a:tabLst>
            </a:pPr>
            <a:r>
              <a:rPr dirty="0" sz="1200" spc="-135" i="1">
                <a:latin typeface="Times New Roman"/>
                <a:cs typeface="Times New Roman"/>
              </a:rPr>
              <a:t>Developing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Warming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System</a:t>
            </a:r>
            <a:r>
              <a:rPr dirty="0" sz="1200" spc="-100">
                <a:latin typeface="Times New Roman"/>
                <a:cs typeface="Times New Roman"/>
              </a:rPr>
              <a:t>-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Metrologists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ground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observatories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ships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 in </a:t>
            </a:r>
            <a:r>
              <a:rPr dirty="0" sz="1200" spc="-25">
                <a:latin typeface="Times New Roman"/>
                <a:cs typeface="Times New Roman"/>
              </a:rPr>
              <a:t>oceanic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vessels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take </a:t>
            </a:r>
            <a:r>
              <a:rPr dirty="0" sz="1200">
                <a:latin typeface="Times New Roman"/>
                <a:cs typeface="Times New Roman"/>
              </a:rPr>
              <a:t>note of 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severe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cyclonic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indicators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 i="1">
                <a:latin typeface="Times New Roman"/>
                <a:cs typeface="Times New Roman"/>
              </a:rPr>
              <a:t>viz.,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eye</a:t>
            </a:r>
            <a:r>
              <a:rPr dirty="0" sz="1200">
                <a:latin typeface="Times New Roman"/>
                <a:cs typeface="Times New Roman"/>
              </a:rPr>
              <a:t> of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cloud</a:t>
            </a:r>
            <a:r>
              <a:rPr dirty="0" sz="1200">
                <a:latin typeface="Times New Roman"/>
                <a:cs typeface="Times New Roman"/>
              </a:rPr>
              <a:t> and its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characteristics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 The </a:t>
            </a:r>
            <a:r>
              <a:rPr dirty="0" sz="1200" spc="-20">
                <a:latin typeface="Times New Roman"/>
                <a:cs typeface="Times New Roman"/>
              </a:rPr>
              <a:t>direction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Times New Roman"/>
                <a:cs typeface="Times New Roman"/>
              </a:rPr>
              <a:t>cyclone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tracked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predict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strike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Aircrafts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probe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cyclones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altitudes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measure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metrological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parameters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USA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Japan.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aircraft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probing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accurate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detailed </a:t>
            </a:r>
            <a:r>
              <a:rPr dirty="0" sz="1200" spc="-20">
                <a:latin typeface="Times New Roman"/>
                <a:cs typeface="Times New Roman"/>
              </a:rPr>
              <a:t>information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eye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intensity.</a:t>
            </a:r>
            <a:endParaRPr sz="1200">
              <a:latin typeface="Times New Roman"/>
              <a:cs typeface="Times New Roman"/>
            </a:endParaRPr>
          </a:p>
          <a:p>
            <a:pPr marL="12700" marR="5715">
              <a:lnSpc>
                <a:spcPts val="1560"/>
              </a:lnSpc>
              <a:spcBef>
                <a:spcPts val="60"/>
              </a:spcBef>
            </a:pPr>
            <a:r>
              <a:rPr dirty="0" sz="1200" spc="-35">
                <a:latin typeface="Times New Roman"/>
                <a:cs typeface="Times New Roman"/>
              </a:rPr>
              <a:t>Satellites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provides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value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information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geosynchronous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INSAT-</a:t>
            </a:r>
            <a:r>
              <a:rPr dirty="0" sz="1200">
                <a:latin typeface="Times New Roman"/>
                <a:cs typeface="Times New Roman"/>
              </a:rPr>
              <a:t>1B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Satellite.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efficient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radar.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0">
                <a:latin typeface="Times New Roman"/>
                <a:cs typeface="Times New Roman"/>
              </a:rPr>
              <a:t>S</a:t>
            </a:r>
            <a:r>
              <a:rPr dirty="0" sz="1200">
                <a:latin typeface="Times New Roman"/>
                <a:cs typeface="Times New Roman"/>
              </a:rPr>
              <a:t> band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useful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tracking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cyclones.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buAutoNum type="arabicPeriod" startAt="3"/>
              <a:tabLst>
                <a:tab pos="240029" algn="l"/>
              </a:tabLst>
            </a:pPr>
            <a:r>
              <a:rPr dirty="0" sz="1200" spc="-130" i="1">
                <a:latin typeface="Times New Roman"/>
                <a:cs typeface="Times New Roman"/>
              </a:rPr>
              <a:t>Reducing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Risks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in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Vulnerable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Areas-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>
                <a:latin typeface="Times New Roman"/>
                <a:cs typeface="Times New Roman"/>
              </a:rPr>
              <a:t> done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</a:t>
            </a:r>
            <a:r>
              <a:rPr dirty="0" sz="1200" spc="-25" i="1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Giving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advance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warning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people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Evacuating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make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reach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safer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places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Modifying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design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houses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A.P.,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fishermen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significant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cope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pillars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thickly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painted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asphalt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polyethylene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check attack </a:t>
            </a:r>
            <a:r>
              <a:rPr dirty="0" sz="1200">
                <a:latin typeface="Times New Roman"/>
                <a:cs typeface="Times New Roman"/>
              </a:rPr>
              <a:t>from </a:t>
            </a:r>
            <a:r>
              <a:rPr dirty="0" sz="1200" spc="-20">
                <a:latin typeface="Times New Roman"/>
                <a:cs typeface="Times New Roman"/>
              </a:rPr>
              <a:t>termites.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anti-</a:t>
            </a:r>
            <a:r>
              <a:rPr dirty="0" sz="1200" spc="-25">
                <a:latin typeface="Times New Roman"/>
                <a:cs typeface="Times New Roman"/>
              </a:rPr>
              <a:t>cyclone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features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hut </a:t>
            </a:r>
            <a:r>
              <a:rPr dirty="0" sz="1200" spc="-20">
                <a:latin typeface="Times New Roman"/>
                <a:cs typeface="Times New Roman"/>
              </a:rPr>
              <a:t>include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central</a:t>
            </a:r>
            <a:r>
              <a:rPr dirty="0" sz="1200">
                <a:latin typeface="Times New Roman"/>
                <a:cs typeface="Times New Roman"/>
              </a:rPr>
              <a:t> anchor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post, </a:t>
            </a:r>
            <a:r>
              <a:rPr dirty="0" sz="1200" spc="-10">
                <a:latin typeface="Times New Roman"/>
                <a:cs typeface="Times New Roman"/>
              </a:rPr>
              <a:t>metal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corner </a:t>
            </a:r>
            <a:r>
              <a:rPr dirty="0" sz="1200">
                <a:latin typeface="Times New Roman"/>
                <a:cs typeface="Times New Roman"/>
              </a:rPr>
              <a:t>straps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fix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frame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corners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beams.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huts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built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raised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platforms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safety </a:t>
            </a:r>
            <a:r>
              <a:rPr dirty="0" sz="1200" spc="-25">
                <a:latin typeface="Times New Roman"/>
                <a:cs typeface="Times New Roman"/>
              </a:rPr>
              <a:t>measure</a:t>
            </a:r>
            <a:r>
              <a:rPr dirty="0" sz="1200" spc="-30">
                <a:latin typeface="Times New Roman"/>
                <a:cs typeface="Times New Roman"/>
              </a:rPr>
              <a:t> against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flooding.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2" y="423167"/>
            <a:ext cx="6336030" cy="8724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200" i="1">
                <a:latin typeface="Cambria"/>
                <a:cs typeface="Cambria"/>
              </a:rPr>
              <a:t>Coastal</a:t>
            </a:r>
            <a:r>
              <a:rPr dirty="0" sz="1200" spc="1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Hazard</a:t>
            </a:r>
            <a:r>
              <a:rPr dirty="0" sz="1200" spc="15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Management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30">
                <a:latin typeface="Times New Roman"/>
                <a:cs typeface="Times New Roman"/>
              </a:rPr>
              <a:t>Coastal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hazards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management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includes:</a:t>
            </a:r>
            <a:endParaRPr sz="1200">
              <a:latin typeface="Times New Roman"/>
              <a:cs typeface="Times New Roman"/>
            </a:endParaRPr>
          </a:p>
          <a:p>
            <a:pPr marL="240029" marR="5715" indent="-227965">
              <a:lnSpc>
                <a:spcPct val="107500"/>
              </a:lnSpc>
              <a:spcBef>
                <a:spcPts val="10"/>
              </a:spcBef>
              <a:buAutoNum type="arabicParenR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Developing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effective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efficient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monitoring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cyclones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40">
                <a:latin typeface="Times New Roman"/>
                <a:cs typeface="Times New Roman"/>
              </a:rPr>
              <a:t>satellites,</a:t>
            </a:r>
            <a:r>
              <a:rPr dirty="0" sz="1200" spc="-20">
                <a:latin typeface="Times New Roman"/>
                <a:cs typeface="Times New Roman"/>
              </a:rPr>
              <a:t> radars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aircrafts.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Giving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advance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warnings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evacuate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threatened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areas.</a:t>
            </a:r>
            <a:endParaRPr sz="1200">
              <a:latin typeface="Times New Roman"/>
              <a:cs typeface="Times New Roman"/>
            </a:endParaRPr>
          </a:p>
          <a:p>
            <a:pPr marL="241300" marR="6350" indent="-228600">
              <a:lnSpc>
                <a:spcPct val="107500"/>
              </a:lnSpc>
              <a:spcBef>
                <a:spcPts val="10"/>
              </a:spcBef>
              <a:buAutoNum type="arabicParenR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Adopting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modifications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design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would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strengthen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withstand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onslaught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fierce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waves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tides.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Developing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massive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along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withstand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resist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cyclones.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275590" indent="-262890">
              <a:lnSpc>
                <a:spcPct val="100000"/>
              </a:lnSpc>
              <a:buAutoNum type="alphaUcParenBoth" startAt="4"/>
              <a:tabLst>
                <a:tab pos="275590" algn="l"/>
              </a:tabLst>
            </a:pPr>
            <a:r>
              <a:rPr dirty="0" sz="1200" spc="-10">
                <a:latin typeface="Georgia"/>
                <a:cs typeface="Georgia"/>
              </a:rPr>
              <a:t>Landslides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200" spc="-10" i="1">
                <a:latin typeface="Cambria"/>
                <a:cs typeface="Cambria"/>
              </a:rPr>
              <a:t>Introduction</a:t>
            </a:r>
            <a:endParaRPr sz="1200">
              <a:latin typeface="Cambria"/>
              <a:cs typeface="Cambr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temporary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instability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superficial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masses,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consolidated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 spc="-10">
                <a:latin typeface="Times New Roman"/>
                <a:cs typeface="Times New Roman"/>
              </a:rPr>
              <a:t>unconsolidated</a:t>
            </a:r>
            <a:r>
              <a:rPr dirty="0" sz="1200">
                <a:latin typeface="Times New Roman"/>
                <a:cs typeface="Times New Roman"/>
              </a:rPr>
              <a:t> has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always</a:t>
            </a:r>
            <a:r>
              <a:rPr dirty="0" sz="1200">
                <a:latin typeface="Times New Roman"/>
                <a:cs typeface="Times New Roman"/>
              </a:rPr>
              <a:t> been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 acute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superficial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masses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 </a:t>
            </a:r>
            <a:r>
              <a:rPr dirty="0" sz="1200" spc="-20">
                <a:latin typeface="Times New Roman"/>
                <a:cs typeface="Times New Roman"/>
              </a:rPr>
              <a:t>original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position abruptly</a:t>
            </a:r>
            <a:r>
              <a:rPr dirty="0" sz="1200">
                <a:latin typeface="Times New Roman"/>
                <a:cs typeface="Times New Roman"/>
              </a:rPr>
              <a:t> 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slowly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 </a:t>
            </a:r>
            <a:r>
              <a:rPr dirty="0" sz="1200" spc="-35">
                <a:latin typeface="Times New Roman"/>
                <a:cs typeface="Times New Roman"/>
              </a:rPr>
              <a:t>vertically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moving down. Such movements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 </a:t>
            </a:r>
            <a:r>
              <a:rPr dirty="0" sz="1200" spc="-10">
                <a:latin typeface="Times New Roman"/>
                <a:cs typeface="Times New Roman"/>
              </a:rPr>
              <a:t>place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slopes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termed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“Landslides”.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Times New Roman"/>
                <a:cs typeface="Times New Roman"/>
              </a:rPr>
              <a:t>Generally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speaking,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landslide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refers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‘rapid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downslope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movement’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Here,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gravity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constantly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pulls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35">
                <a:latin typeface="Times New Roman"/>
                <a:cs typeface="Times New Roman"/>
              </a:rPr>
              <a:t> causing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phenomenon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‘mass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wasting’.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resultants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subtle,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slope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slides,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avalanches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dangerous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swift.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Landslides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damage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property,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rainy </a:t>
            </a:r>
            <a:r>
              <a:rPr dirty="0" sz="1200" spc="-20">
                <a:latin typeface="Times New Roman"/>
                <a:cs typeface="Times New Roman"/>
              </a:rPr>
              <a:t>seasons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-30">
                <a:latin typeface="Times New Roman"/>
                <a:cs typeface="Times New Roman"/>
              </a:rPr>
              <a:t> cause </a:t>
            </a:r>
            <a:r>
              <a:rPr dirty="0" sz="1200" spc="-20">
                <a:latin typeface="Times New Roman"/>
                <a:cs typeface="Times New Roman"/>
              </a:rPr>
              <a:t>stream,</a:t>
            </a:r>
            <a:r>
              <a:rPr dirty="0" sz="1200" spc="-30">
                <a:latin typeface="Times New Roman"/>
                <a:cs typeface="Times New Roman"/>
              </a:rPr>
              <a:t> river, </a:t>
            </a:r>
            <a:r>
              <a:rPr dirty="0" sz="1200">
                <a:latin typeface="Times New Roman"/>
                <a:cs typeface="Times New Roman"/>
              </a:rPr>
              <a:t>road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blocking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major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scale.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Activities</a:t>
            </a:r>
            <a:r>
              <a:rPr dirty="0" sz="1200" spc="10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Responsible</a:t>
            </a:r>
            <a:r>
              <a:rPr dirty="0" sz="1200" spc="1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for</a:t>
            </a:r>
            <a:r>
              <a:rPr dirty="0" sz="1200" spc="114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Landslides</a:t>
            </a:r>
            <a:endParaRPr sz="1200">
              <a:latin typeface="Cambria"/>
              <a:cs typeface="Cambria"/>
            </a:endParaRPr>
          </a:p>
          <a:p>
            <a:pPr lvl="1" marL="240665" indent="-227965">
              <a:lnSpc>
                <a:spcPct val="100000"/>
              </a:lnSpc>
              <a:spcBef>
                <a:spcPts val="135"/>
              </a:spcBef>
              <a:buAutoNum type="arabicParenR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Road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hilly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Mineral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extractions </a:t>
            </a:r>
            <a:r>
              <a:rPr dirty="0" sz="1200" spc="-35">
                <a:latin typeface="Times New Roman"/>
                <a:cs typeface="Times New Roman"/>
              </a:rPr>
              <a:t>(mining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activities)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clearing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slopes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Agricultural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cultivation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practices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slopes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Building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unstable</a:t>
            </a:r>
            <a:r>
              <a:rPr dirty="0" sz="1200" spc="-10">
                <a:latin typeface="Times New Roman"/>
                <a:cs typeface="Times New Roman"/>
              </a:rPr>
              <a:t> slopes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Underground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explosion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blasting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i="1">
                <a:latin typeface="Cambria"/>
                <a:cs typeface="Cambria"/>
              </a:rPr>
              <a:t>Classification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Landslides</a:t>
            </a:r>
            <a:r>
              <a:rPr dirty="0" sz="1200" spc="6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(According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to</a:t>
            </a:r>
            <a:r>
              <a:rPr dirty="0" sz="1200" spc="6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Sharpe)</a:t>
            </a:r>
            <a:endParaRPr sz="12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240029" algn="l"/>
              </a:tabLst>
            </a:pPr>
            <a:r>
              <a:rPr dirty="0" sz="1200" spc="-55">
                <a:latin typeface="Times New Roman"/>
                <a:cs typeface="Times New Roman"/>
              </a:rPr>
              <a:t>Slow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Flowage</a:t>
            </a:r>
            <a:endParaRPr sz="1200">
              <a:latin typeface="Times New Roman"/>
              <a:cs typeface="Times New Roman"/>
            </a:endParaRPr>
          </a:p>
          <a:p>
            <a:pPr lvl="1" marL="4692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469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Rock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creep</a:t>
            </a:r>
            <a:endParaRPr sz="1200">
              <a:latin typeface="Times New Roman"/>
              <a:cs typeface="Times New Roman"/>
            </a:endParaRPr>
          </a:p>
          <a:p>
            <a:pPr lvl="1" marL="4692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469265" algn="l"/>
              </a:tabLst>
            </a:pPr>
            <a:r>
              <a:rPr dirty="0" sz="1200" spc="-55">
                <a:latin typeface="Times New Roman"/>
                <a:cs typeface="Times New Roman"/>
              </a:rPr>
              <a:t>Soil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creep</a:t>
            </a:r>
            <a:endParaRPr sz="1200">
              <a:latin typeface="Times New Roman"/>
              <a:cs typeface="Times New Roman"/>
            </a:endParaRPr>
          </a:p>
          <a:p>
            <a:pPr algn="r" marL="227329" marR="5208270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27329" algn="l"/>
              </a:tabLst>
            </a:pPr>
            <a:r>
              <a:rPr dirty="0" sz="1200" spc="-25">
                <a:latin typeface="Times New Roman"/>
                <a:cs typeface="Times New Roman"/>
              </a:rPr>
              <a:t>Rapid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Flowage</a:t>
            </a:r>
            <a:endParaRPr sz="1200">
              <a:latin typeface="Times New Roman"/>
              <a:cs typeface="Times New Roman"/>
            </a:endParaRPr>
          </a:p>
          <a:p>
            <a:pPr algn="r" lvl="1" marL="227965" marR="516572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27965" algn="l"/>
              </a:tabLst>
            </a:pPr>
            <a:r>
              <a:rPr dirty="0" sz="1200">
                <a:latin typeface="Times New Roman"/>
                <a:cs typeface="Times New Roman"/>
              </a:rPr>
              <a:t>Earth </a:t>
            </a:r>
            <a:r>
              <a:rPr dirty="0" sz="1200" spc="-10">
                <a:latin typeface="Times New Roman"/>
                <a:cs typeface="Times New Roman"/>
              </a:rPr>
              <a:t>flows</a:t>
            </a:r>
            <a:endParaRPr sz="1200">
              <a:latin typeface="Times New Roman"/>
              <a:cs typeface="Times New Roman"/>
            </a:endParaRPr>
          </a:p>
          <a:p>
            <a:pPr algn="r" lvl="1" marL="227965" marR="5223510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27965" algn="l"/>
              </a:tabLst>
            </a:pPr>
            <a:r>
              <a:rPr dirty="0" sz="1200" spc="-20">
                <a:latin typeface="Times New Roman"/>
                <a:cs typeface="Times New Roman"/>
              </a:rPr>
              <a:t>Mud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flows</a:t>
            </a:r>
            <a:endParaRPr sz="1200">
              <a:latin typeface="Times New Roman"/>
              <a:cs typeface="Times New Roman"/>
            </a:endParaRPr>
          </a:p>
          <a:p>
            <a:pPr algn="r" lvl="1" marL="228600" marR="5185410" indent="-228600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28600" algn="l"/>
              </a:tabLst>
            </a:pPr>
            <a:r>
              <a:rPr dirty="0" sz="1200" spc="-10">
                <a:latin typeface="Times New Roman"/>
                <a:cs typeface="Times New Roman"/>
              </a:rPr>
              <a:t>Avalanches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Sliding</a:t>
            </a:r>
            <a:endParaRPr sz="1200">
              <a:latin typeface="Times New Roman"/>
              <a:cs typeface="Times New Roman"/>
            </a:endParaRPr>
          </a:p>
          <a:p>
            <a:pPr lvl="1" marL="4692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469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Rock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slides</a:t>
            </a:r>
            <a:endParaRPr sz="1200">
              <a:latin typeface="Times New Roman"/>
              <a:cs typeface="Times New Roman"/>
            </a:endParaRPr>
          </a:p>
          <a:p>
            <a:pPr lvl="1" marL="4692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469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Rock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falls</a:t>
            </a:r>
            <a:endParaRPr sz="1200">
              <a:latin typeface="Times New Roman"/>
              <a:cs typeface="Times New Roman"/>
            </a:endParaRPr>
          </a:p>
          <a:p>
            <a:pPr lvl="1" marL="4692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Debris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slides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117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3" y="423167"/>
            <a:ext cx="6337300" cy="8523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325"/>
              </a:spcBef>
              <a:buAutoNum type="arabicPeriod" startAt="4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Subsidence</a:t>
            </a:r>
            <a:endParaRPr sz="1200">
              <a:latin typeface="Times New Roman"/>
              <a:cs typeface="Times New Roman"/>
            </a:endParaRPr>
          </a:p>
          <a:p>
            <a:pPr lvl="1" marL="527685" indent="-28638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527685" algn="l"/>
              </a:tabLst>
            </a:pPr>
            <a:r>
              <a:rPr dirty="0" sz="1200" spc="-50">
                <a:latin typeface="Times New Roman"/>
                <a:cs typeface="Times New Roman"/>
              </a:rPr>
              <a:t>Sinking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35">
                <a:latin typeface="Times New Roman"/>
                <a:cs typeface="Times New Roman"/>
              </a:rPr>
              <a:t>earth’s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crust</a:t>
            </a:r>
            <a:endParaRPr sz="1200">
              <a:latin typeface="Times New Roman"/>
              <a:cs typeface="Times New Roman"/>
            </a:endParaRPr>
          </a:p>
          <a:p>
            <a:pPr marL="240029" marR="8890" indent="-227329">
              <a:lnSpc>
                <a:spcPct val="107500"/>
              </a:lnSpc>
              <a:spcBef>
                <a:spcPts val="15"/>
              </a:spcBef>
              <a:buFont typeface="Times New Roman"/>
              <a:buAutoNum type="arabicPeriod"/>
              <a:tabLst>
                <a:tab pos="241300" algn="l"/>
              </a:tabLst>
            </a:pPr>
            <a:r>
              <a:rPr dirty="0" sz="1200" spc="-130" i="1">
                <a:latin typeface="Times New Roman"/>
                <a:cs typeface="Times New Roman"/>
              </a:rPr>
              <a:t>Flowage</a:t>
            </a:r>
            <a:r>
              <a:rPr dirty="0" sz="1200" spc="-130">
                <a:latin typeface="Times New Roman"/>
                <a:cs typeface="Times New Roman"/>
              </a:rPr>
              <a:t>-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downward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along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definite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failure.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loosely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packed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disintegration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decay.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movement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highly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irregular.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slow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fast.</a:t>
            </a:r>
            <a:endParaRPr sz="1200">
              <a:latin typeface="Times New Roman"/>
              <a:cs typeface="Times New Roman"/>
            </a:endParaRPr>
          </a:p>
          <a:p>
            <a:pPr marL="240029" marR="5715" indent="-227329">
              <a:lnSpc>
                <a:spcPts val="1560"/>
              </a:lnSpc>
              <a:spcBef>
                <a:spcPts val="60"/>
              </a:spcBef>
              <a:buFont typeface="Times New Roman"/>
              <a:buAutoNum type="arabicPeriod"/>
              <a:tabLst>
                <a:tab pos="241300" algn="l"/>
              </a:tabLst>
            </a:pPr>
            <a:r>
              <a:rPr dirty="0" sz="1200" spc="-75" i="1">
                <a:latin typeface="Times New Roman"/>
                <a:cs typeface="Times New Roman"/>
              </a:rPr>
              <a:t>Sliding-</a:t>
            </a:r>
            <a:r>
              <a:rPr dirty="0" sz="1200" spc="13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this,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superficial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fails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moving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whole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along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definite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Here,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unstable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bottom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e.g.</a:t>
            </a:r>
            <a:r>
              <a:rPr dirty="0" sz="1200" spc="-25">
                <a:latin typeface="Times New Roman"/>
                <a:cs typeface="Times New Roman"/>
              </a:rPr>
              <a:t> weathered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rocks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surface</a:t>
            </a:r>
            <a:r>
              <a:rPr dirty="0" sz="1200" spc="-10">
                <a:latin typeface="Times New Roman"/>
                <a:cs typeface="Times New Roman"/>
              </a:rPr>
              <a:t> only.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35"/>
              </a:spcBef>
              <a:buFont typeface="Times New Roman"/>
              <a:buAutoNum type="arabicPeriod"/>
              <a:tabLst>
                <a:tab pos="240029" algn="l"/>
              </a:tabLst>
            </a:pPr>
            <a:r>
              <a:rPr dirty="0" sz="1200" spc="-100" i="1">
                <a:latin typeface="Times New Roman"/>
                <a:cs typeface="Times New Roman"/>
              </a:rPr>
              <a:t>Subsidence-</a:t>
            </a:r>
            <a:r>
              <a:rPr dirty="0" sz="1200" spc="29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sinking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vertically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downwards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occurs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because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removal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Times New Roman"/>
                <a:cs typeface="Times New Roman"/>
              </a:rPr>
              <a:t>underground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during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mining.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Causes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Landslides</a:t>
            </a:r>
            <a:endParaRPr sz="1200">
              <a:latin typeface="Cambria"/>
              <a:cs typeface="Cambria"/>
            </a:endParaRPr>
          </a:p>
          <a:p>
            <a:pPr algn="just" marL="12700" marR="7620" indent="457200">
              <a:lnSpc>
                <a:spcPct val="1079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operate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causing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landslides.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play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direct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easily </a:t>
            </a:r>
            <a:r>
              <a:rPr dirty="0" sz="1200">
                <a:latin typeface="Times New Roman"/>
                <a:cs typeface="Times New Roman"/>
              </a:rPr>
              <a:t>understood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indirectly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responsible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instability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masses.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 </a:t>
            </a:r>
            <a:r>
              <a:rPr dirty="0" sz="1200" spc="-25">
                <a:latin typeface="Times New Roman"/>
                <a:cs typeface="Times New Roman"/>
              </a:rPr>
              <a:t>responsible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 </a:t>
            </a:r>
            <a:r>
              <a:rPr dirty="0" sz="1200" spc="-35">
                <a:latin typeface="Times New Roman"/>
                <a:cs typeface="Times New Roman"/>
              </a:rPr>
              <a:t>slides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divided</a:t>
            </a:r>
            <a:r>
              <a:rPr dirty="0" sz="1200" spc="-20">
                <a:latin typeface="Times New Roman"/>
                <a:cs typeface="Times New Roman"/>
              </a:rPr>
              <a:t> into-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Internal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slope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content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Composition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mass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Geological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 startAt="2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External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Vibrations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earthquakes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Vibrations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heavy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vehicles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Vibrations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blasting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35">
                <a:latin typeface="Times New Roman"/>
                <a:cs typeface="Times New Roman"/>
              </a:rPr>
              <a:t>Removal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vegetation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hills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Cutting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slopes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hills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constructions).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Control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Landslides</a:t>
            </a:r>
            <a:endParaRPr sz="1200">
              <a:latin typeface="Cambria"/>
              <a:cs typeface="Cambria"/>
            </a:endParaRPr>
          </a:p>
          <a:p>
            <a:pPr algn="just" marL="12700" marR="6985" indent="457200">
              <a:lnSpc>
                <a:spcPct val="107500"/>
              </a:lnSpc>
              <a:spcBef>
                <a:spcPts val="35"/>
              </a:spcBef>
            </a:pPr>
            <a:r>
              <a:rPr dirty="0" sz="1200" spc="-10">
                <a:latin typeface="Times New Roman"/>
                <a:cs typeface="Times New Roman"/>
              </a:rPr>
              <a:t>Much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develop</a:t>
            </a:r>
            <a:r>
              <a:rPr dirty="0" sz="1200" spc="-25">
                <a:latin typeface="Times New Roman"/>
                <a:cs typeface="Times New Roman"/>
              </a:rPr>
              <a:t> adequate </a:t>
            </a:r>
            <a:r>
              <a:rPr dirty="0" sz="1200">
                <a:latin typeface="Times New Roman"/>
                <a:cs typeface="Times New Roman"/>
              </a:rPr>
              <a:t>methods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landslides </a:t>
            </a:r>
            <a:r>
              <a:rPr dirty="0" sz="1200" spc="-20">
                <a:latin typeface="Times New Roman"/>
                <a:cs typeface="Times New Roman"/>
              </a:rPr>
              <a:t>could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predicted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success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achieved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direction.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50">
                <a:latin typeface="Times New Roman"/>
                <a:cs typeface="Times New Roman"/>
              </a:rPr>
              <a:t>Many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controlling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landslides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available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choice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</a:t>
            </a:r>
            <a:endParaRPr sz="1200">
              <a:latin typeface="Times New Roman"/>
              <a:cs typeface="Times New Roman"/>
            </a:endParaRPr>
          </a:p>
          <a:p>
            <a:pPr algn="just" marL="12700" marR="762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slide,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underlying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cause,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material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involved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 </a:t>
            </a:r>
            <a:r>
              <a:rPr dirty="0" sz="1200" spc="-25">
                <a:latin typeface="Times New Roman"/>
                <a:cs typeface="Times New Roman"/>
              </a:rPr>
              <a:t>considerations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it.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0">
                <a:latin typeface="Times New Roman"/>
                <a:cs typeface="Times New Roman"/>
              </a:rPr>
              <a:t> are: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227965">
              <a:lnSpc>
                <a:spcPct val="107800"/>
              </a:lnSpc>
              <a:spcBef>
                <a:spcPts val="10"/>
              </a:spcBef>
              <a:buFont typeface="Times New Roman"/>
              <a:buAutoNum type="arabicParenR"/>
              <a:tabLst>
                <a:tab pos="240665" algn="l"/>
              </a:tabLst>
            </a:pPr>
            <a:r>
              <a:rPr dirty="0" sz="1200" spc="-114" i="1">
                <a:latin typeface="Times New Roman"/>
                <a:cs typeface="Times New Roman"/>
              </a:rPr>
              <a:t>Drainage-</a:t>
            </a:r>
            <a:r>
              <a:rPr dirty="0" sz="1200" spc="-120" i="1">
                <a:latin typeface="Times New Roman"/>
                <a:cs typeface="Times New Roman"/>
              </a:rPr>
              <a:t>providing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Adequate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Drainage-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involves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removal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moisture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well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preventing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moisture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approach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susceptible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slide.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achieved </a:t>
            </a:r>
            <a:r>
              <a:rPr dirty="0" sz="1200">
                <a:latin typeface="Times New Roman"/>
                <a:cs typeface="Times New Roman"/>
              </a:rPr>
              <a:t>either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drainage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subsurface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drainage.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interception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ditches,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waterways, </a:t>
            </a:r>
            <a:r>
              <a:rPr dirty="0" sz="1200" spc="-20">
                <a:latin typeface="Times New Roman"/>
                <a:cs typeface="Times New Roman"/>
              </a:rPr>
              <a:t>trenches,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drainage</a:t>
            </a:r>
            <a:r>
              <a:rPr dirty="0" sz="1200" spc="-20">
                <a:latin typeface="Times New Roman"/>
                <a:cs typeface="Times New Roman"/>
              </a:rPr>
              <a:t> tunnels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necessary.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-635">
              <a:lnSpc>
                <a:spcPct val="107500"/>
              </a:lnSpc>
              <a:buFont typeface="Times New Roman"/>
              <a:buAutoNum type="arabicParenR"/>
              <a:tabLst>
                <a:tab pos="12700" algn="l"/>
                <a:tab pos="240029" algn="l"/>
              </a:tabLst>
            </a:pPr>
            <a:r>
              <a:rPr dirty="0" sz="1200" spc="-90" i="1">
                <a:latin typeface="Times New Roman"/>
                <a:cs typeface="Times New Roman"/>
              </a:rPr>
              <a:t>	</a:t>
            </a:r>
            <a:r>
              <a:rPr dirty="0" sz="1200" spc="-90" i="1">
                <a:latin typeface="Times New Roman"/>
                <a:cs typeface="Times New Roman"/>
              </a:rPr>
              <a:t>Constructing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Retaining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Walls-</a:t>
            </a:r>
            <a:r>
              <a:rPr dirty="0" sz="1200" spc="8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devices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retaining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walls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aimed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 </a:t>
            </a:r>
            <a:r>
              <a:rPr dirty="0" sz="1200">
                <a:latin typeface="Times New Roman"/>
                <a:cs typeface="Times New Roman"/>
              </a:rPr>
              <a:t>stopping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moving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force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success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always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doubtful.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successful</a:t>
            </a:r>
            <a:endParaRPr sz="1200">
              <a:latin typeface="Times New Roman"/>
              <a:cs typeface="Times New Roman"/>
            </a:endParaRPr>
          </a:p>
          <a:p>
            <a:pPr algn="just" marL="12700" marR="7620" indent="-635">
              <a:lnSpc>
                <a:spcPct val="107900"/>
              </a:lnSpc>
              <a:spcBef>
                <a:spcPts val="5"/>
              </a:spcBef>
            </a:pPr>
            <a:r>
              <a:rPr dirty="0" sz="1200" spc="-25">
                <a:latin typeface="Times New Roman"/>
                <a:cs typeface="Times New Roman"/>
              </a:rPr>
              <a:t>retaining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walls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accurate</a:t>
            </a:r>
            <a:r>
              <a:rPr dirty="0" sz="1200" spc="-20">
                <a:latin typeface="Times New Roman"/>
                <a:cs typeface="Times New Roman"/>
              </a:rPr>
              <a:t> assessment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forced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withstand.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retaining </a:t>
            </a:r>
            <a:r>
              <a:rPr dirty="0" sz="1200" spc="-50">
                <a:latin typeface="Times New Roman"/>
                <a:cs typeface="Times New Roman"/>
              </a:rPr>
              <a:t>walls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successful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where-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neither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</a:t>
            </a:r>
            <a:r>
              <a:rPr dirty="0" sz="1200" spc="-10">
                <a:latin typeface="Times New Roman"/>
                <a:cs typeface="Times New Roman"/>
              </a:rPr>
              <a:t> fine</a:t>
            </a:r>
            <a:r>
              <a:rPr dirty="0" sz="1200">
                <a:latin typeface="Times New Roman"/>
                <a:cs typeface="Times New Roman"/>
              </a:rPr>
              <a:t> nor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plastics,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sliding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likely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remain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dry,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movement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shallow</a:t>
            </a:r>
            <a:r>
              <a:rPr dirty="0" sz="1200" spc="-10">
                <a:latin typeface="Times New Roman"/>
                <a:cs typeface="Times New Roman"/>
              </a:rPr>
              <a:t> nature.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118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6665" cy="2151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5715" indent="3810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retaining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walls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failure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20">
                <a:latin typeface="Times New Roman"/>
                <a:cs typeface="Times New Roman"/>
              </a:rPr>
              <a:t> they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designed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slides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great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thickness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long </a:t>
            </a:r>
            <a:r>
              <a:rPr dirty="0" sz="1200" spc="-25">
                <a:latin typeface="Times New Roman"/>
                <a:cs typeface="Times New Roman"/>
              </a:rPr>
              <a:t>rising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slopes.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Oiling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sliding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cases.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usefulness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reducing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absorption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sliding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3)</a:t>
            </a:r>
            <a:r>
              <a:rPr dirty="0" sz="1200" spc="365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Stabilizing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the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Slopes-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Slopes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stabilized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by: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(i)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Flattening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it, </a:t>
            </a:r>
            <a:r>
              <a:rPr dirty="0" sz="1200" spc="-50">
                <a:latin typeface="Times New Roman"/>
                <a:cs typeface="Times New Roman"/>
              </a:rPr>
              <a:t>(ii)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decreasing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load,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(iii)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shearing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resistance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decreasing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content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drains,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(iv)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obtaining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additional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shearing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resistance</a:t>
            </a:r>
            <a:r>
              <a:rPr dirty="0" sz="1200">
                <a:latin typeface="Times New Roman"/>
                <a:cs typeface="Times New Roman"/>
              </a:rPr>
              <a:t> 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piles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vegetation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useful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slope </a:t>
            </a:r>
            <a:r>
              <a:rPr dirty="0" sz="1200" spc="-30">
                <a:latin typeface="Times New Roman"/>
                <a:cs typeface="Times New Roman"/>
              </a:rPr>
              <a:t>stabilization</a:t>
            </a:r>
            <a:r>
              <a:rPr dirty="0" sz="1200" spc="-20">
                <a:latin typeface="Times New Roman"/>
                <a:cs typeface="Times New Roman"/>
              </a:rPr>
              <a:t> (barren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slopes).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methods in </a:t>
            </a:r>
            <a:r>
              <a:rPr dirty="0" sz="1200" spc="-10">
                <a:latin typeface="Times New Roman"/>
                <a:cs typeface="Times New Roman"/>
              </a:rPr>
              <a:t>combination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utilized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stabilizing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slopes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achieve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desired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13225" y="1229874"/>
            <a:ext cx="6346190" cy="9525"/>
          </a:xfrm>
          <a:custGeom>
            <a:avLst/>
            <a:gdLst/>
            <a:ahLst/>
            <a:cxnLst/>
            <a:rect l="l" t="t" r="r" b="b"/>
            <a:pathLst>
              <a:path w="6346190" h="9525">
                <a:moveTo>
                  <a:pt x="6345935" y="0"/>
                </a:moveTo>
                <a:lnTo>
                  <a:pt x="0" y="0"/>
                </a:lnTo>
                <a:lnTo>
                  <a:pt x="0" y="9138"/>
                </a:lnTo>
                <a:lnTo>
                  <a:pt x="6345935" y="9138"/>
                </a:lnTo>
                <a:lnTo>
                  <a:pt x="6345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18791" y="423167"/>
            <a:ext cx="6337300" cy="3159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325"/>
              </a:spcBef>
            </a:pPr>
            <a:r>
              <a:rPr dirty="0" sz="1200" spc="-20">
                <a:latin typeface="Georgia"/>
                <a:cs typeface="Georgia"/>
              </a:rPr>
              <a:t>Unit</a:t>
            </a:r>
            <a:r>
              <a:rPr dirty="0" sz="1200" spc="-50">
                <a:latin typeface="Georgia"/>
                <a:cs typeface="Georgia"/>
              </a:rPr>
              <a:t> 6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-10">
                <a:latin typeface="Georgia"/>
                <a:cs typeface="Georgia"/>
              </a:rPr>
              <a:t> Policies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10">
                <a:latin typeface="Georgia"/>
                <a:cs typeface="Georgia"/>
              </a:rPr>
              <a:t> Practices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Climate </a:t>
            </a:r>
            <a:r>
              <a:rPr dirty="0" sz="1200" spc="-10">
                <a:latin typeface="Georgia"/>
                <a:cs typeface="Georgia"/>
              </a:rPr>
              <a:t>Change</a:t>
            </a:r>
            <a:endParaRPr sz="1200">
              <a:latin typeface="Georgia"/>
              <a:cs typeface="Georgia"/>
            </a:endParaRPr>
          </a:p>
          <a:p>
            <a:pPr marL="12700" marR="50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variability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associated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ocean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climate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climate </a:t>
            </a:r>
            <a:r>
              <a:rPr dirty="0" sz="1200">
                <a:latin typeface="Times New Roman"/>
                <a:cs typeface="Times New Roman"/>
              </a:rPr>
              <a:t>change.</a:t>
            </a:r>
            <a:r>
              <a:rPr dirty="0" sz="1200" spc="4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Global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climatic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changes,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continuous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great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diverse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Earth’s</a:t>
            </a:r>
            <a:endParaRPr sz="1200">
              <a:latin typeface="Times New Roman"/>
              <a:cs typeface="Times New Roman"/>
            </a:endParaRPr>
          </a:p>
          <a:p>
            <a:pPr marL="12700" marR="7620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history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4.6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billion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years.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theories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postulated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climate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earth.</a:t>
            </a:r>
            <a:endParaRPr sz="1200">
              <a:latin typeface="Times New Roman"/>
              <a:cs typeface="Times New Roman"/>
            </a:endParaRPr>
          </a:p>
          <a:p>
            <a:pPr marL="12700" marR="635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considered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largely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responsible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climate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enhancing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effect: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sunlight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reaches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earth’s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surface,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observed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warms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earth,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radiated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back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atmosphere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wavelength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sunlight.</a:t>
            </a:r>
            <a:r>
              <a:rPr dirty="0" sz="1200" spc="3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longer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wavelengths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absorbed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gases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atmosphere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before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space.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absorption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long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wave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radiant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energy</a:t>
            </a:r>
            <a:r>
              <a:rPr dirty="0" sz="1200" spc="-30">
                <a:latin typeface="Times New Roman"/>
                <a:cs typeface="Times New Roman"/>
              </a:rPr>
              <a:t> warms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4372" y="3604259"/>
            <a:ext cx="3572255" cy="21046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68021" y="5688585"/>
            <a:ext cx="6438265" cy="140462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200" spc="-10">
                <a:latin typeface="Georgia"/>
                <a:cs typeface="Georgia"/>
              </a:rPr>
              <a:t>Fig.1:</a:t>
            </a:r>
            <a:r>
              <a:rPr dirty="0" sz="1200" spc="-30">
                <a:latin typeface="Georgia"/>
                <a:cs typeface="Georgia"/>
              </a:rPr>
              <a:t> Green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house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effect</a:t>
            </a:r>
            <a:endParaRPr sz="1200">
              <a:latin typeface="Georgia"/>
              <a:cs typeface="Georgia"/>
            </a:endParaRPr>
          </a:p>
          <a:p>
            <a:pPr algn="just" marL="63500" marR="558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active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gases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vapor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2(H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0),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carbondioxide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(Co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),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Nitrous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oxide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(N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0)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methane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capable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absorbing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wavelength </a:t>
            </a:r>
            <a:r>
              <a:rPr dirty="0" sz="1200" spc="-20">
                <a:latin typeface="Times New Roman"/>
                <a:cs typeface="Times New Roman"/>
              </a:rPr>
              <a:t>longer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called </a:t>
            </a:r>
            <a:r>
              <a:rPr dirty="0" sz="1200" spc="-10">
                <a:latin typeface="Times New Roman"/>
                <a:cs typeface="Times New Roman"/>
              </a:rPr>
              <a:t>green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gases.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gases</a:t>
            </a:r>
            <a:endParaRPr sz="1200">
              <a:latin typeface="Times New Roman"/>
              <a:cs typeface="Times New Roman"/>
            </a:endParaRPr>
          </a:p>
          <a:p>
            <a:pPr algn="just" marL="63500" marR="57150">
              <a:lnSpc>
                <a:spcPct val="1079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trap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outgoing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thermal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radiation attempting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earth’s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surface.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absorption</a:t>
            </a:r>
            <a:r>
              <a:rPr dirty="0" sz="1200" spc="-10">
                <a:latin typeface="Times New Roman"/>
                <a:cs typeface="Times New Roman"/>
              </a:rPr>
              <a:t> heats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atmosphere.</a:t>
            </a:r>
            <a:r>
              <a:rPr dirty="0" sz="1200" spc="33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33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thermal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blanket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globe,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resulting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increase.</a:t>
            </a:r>
            <a:endParaRPr sz="1200">
              <a:latin typeface="Times New Roman"/>
              <a:cs typeface="Times New Roman"/>
            </a:endParaRPr>
          </a:p>
          <a:p>
            <a:pPr algn="just" marL="635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1: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Major Green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house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gases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35">
                <a:latin typeface="Georgia"/>
                <a:cs typeface="Georgia"/>
              </a:rPr>
              <a:t> their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sources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119</a:t>
            </a: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914393" y="7115561"/>
          <a:ext cx="6019800" cy="887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8025"/>
                <a:gridCol w="1979295"/>
                <a:gridCol w="1979295"/>
              </a:tblGrid>
              <a:tr h="177800">
                <a:tc>
                  <a:txBody>
                    <a:bodyPr/>
                    <a:lstStyle/>
                    <a:p>
                      <a:pPr algn="ctr" marL="63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Gas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1305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Atmospheric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concentration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6725">
                        <a:lnSpc>
                          <a:spcPts val="1305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Principal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source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Carbondioxide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Fosilfues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detorestation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CFC’s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0.00225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Aerosois,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Retrigeanh,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solvent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Methare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1.675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Rive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stock,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wetland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fossilfues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Nitrous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oxide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0.31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Fuess,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deforestation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718794" y="8158988"/>
            <a:ext cx="6336030" cy="10134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219"/>
              </a:spcBef>
            </a:pPr>
            <a:r>
              <a:rPr dirty="0" sz="1200" spc="-30">
                <a:latin typeface="Georgia"/>
                <a:cs typeface="Georgia"/>
              </a:rPr>
              <a:t>Green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house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effect</a:t>
            </a:r>
            <a:endParaRPr sz="1200">
              <a:latin typeface="Georgia"/>
              <a:cs typeface="Georgia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Climate</a:t>
            </a:r>
            <a:r>
              <a:rPr dirty="0" sz="1200" spc="1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change:</a:t>
            </a:r>
            <a:r>
              <a:rPr dirty="0" sz="1200" spc="14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since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concentration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gases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increasing,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continuously Uncertainness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global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climate.Increase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 </a:t>
            </a:r>
            <a:r>
              <a:rPr dirty="0" sz="1200" spc="-20">
                <a:latin typeface="Times New Roman"/>
                <a:cs typeface="Times New Roman"/>
              </a:rPr>
              <a:t>involving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modern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technology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comfort.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dioxide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combination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fossil </a:t>
            </a:r>
            <a:r>
              <a:rPr dirty="0" sz="1200" spc="-25">
                <a:latin typeface="Times New Roman"/>
                <a:cs typeface="Times New Roman"/>
              </a:rPr>
              <a:t>fuels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deforestation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major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reasons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increase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global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warming.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04" y="423167"/>
            <a:ext cx="6337300" cy="1362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700"/>
              </a:lnSpc>
              <a:spcBef>
                <a:spcPts val="1215"/>
              </a:spcBef>
            </a:pPr>
            <a:r>
              <a:rPr dirty="0" sz="1200" spc="-20">
                <a:latin typeface="Georgia"/>
                <a:cs typeface="Georgia"/>
              </a:rPr>
              <a:t>Global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warming: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radiation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ultraviolet,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visible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infrared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rays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ultra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violet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rays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stopped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layer,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visible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rays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photosynthesis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plants.</a:t>
            </a:r>
            <a:r>
              <a:rPr dirty="0" sz="1200" spc="114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infrared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rays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falls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dissipate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reradiate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into </a:t>
            </a:r>
            <a:r>
              <a:rPr dirty="0" sz="1200">
                <a:latin typeface="Times New Roman"/>
                <a:cs typeface="Times New Roman"/>
              </a:rPr>
              <a:t>atmosphere.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reradiated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Infrared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rays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absorbed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gases.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this Earth’s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surface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lowest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warmer.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983" y="1808988"/>
            <a:ext cx="2692908" cy="16352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80697" y="3422398"/>
            <a:ext cx="6413500" cy="55454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200" spc="-25">
                <a:latin typeface="Georgia"/>
                <a:cs typeface="Georgia"/>
              </a:rPr>
              <a:t>Fig.2: </a:t>
            </a:r>
            <a:r>
              <a:rPr dirty="0" sz="1200" spc="-20">
                <a:latin typeface="Georgia"/>
                <a:cs typeface="Georgia"/>
              </a:rPr>
              <a:t>Impact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global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warming</a:t>
            </a:r>
            <a:endParaRPr sz="1200">
              <a:latin typeface="Georgia"/>
              <a:cs typeface="Georgia"/>
            </a:endParaRPr>
          </a:p>
          <a:p>
            <a:pPr algn="just" marL="508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observed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hundred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years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overall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average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Earth’s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0.3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degree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centigrade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0.6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degree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centigrade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decade.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estimated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doubling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dioxide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2050 </a:t>
            </a:r>
            <a:r>
              <a:rPr dirty="0" sz="1200" spc="-50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bring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degree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centigrade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surface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change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climate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major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world.</a:t>
            </a: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Georgia"/>
                <a:cs typeface="Georgia"/>
              </a:rPr>
              <a:t>Impacts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Green </a:t>
            </a:r>
            <a:r>
              <a:rPr dirty="0" sz="1200" spc="-20">
                <a:latin typeface="Georgia"/>
                <a:cs typeface="Georgia"/>
              </a:rPr>
              <a:t>house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effect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global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warming</a:t>
            </a:r>
            <a:endParaRPr sz="1200">
              <a:latin typeface="Georgia"/>
              <a:cs typeface="Georgia"/>
            </a:endParaRPr>
          </a:p>
          <a:p>
            <a:pPr algn="just" marL="278130" indent="-227329">
              <a:lnSpc>
                <a:spcPct val="100000"/>
              </a:lnSpc>
              <a:spcBef>
                <a:spcPts val="105"/>
              </a:spcBef>
              <a:buAutoNum type="romanLcParenR"/>
              <a:tabLst>
                <a:tab pos="278130" algn="l"/>
                <a:tab pos="279400" algn="l"/>
              </a:tabLst>
            </a:pP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health: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climate </a:t>
            </a:r>
            <a:r>
              <a:rPr dirty="0" sz="1200" spc="-25">
                <a:latin typeface="Times New Roman"/>
                <a:cs typeface="Times New Roman"/>
              </a:rPr>
              <a:t>changes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affect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many ways.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Warmer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endParaRPr sz="1200">
              <a:latin typeface="Times New Roman"/>
              <a:cs typeface="Times New Roman"/>
            </a:endParaRPr>
          </a:p>
          <a:p>
            <a:pPr algn="just" marL="279400" marR="42545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increases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risks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mortality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stress.</a:t>
            </a:r>
            <a:r>
              <a:rPr dirty="0" sz="1200" spc="204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Increase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will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favorable conditions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Mosquitoes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disease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spread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malaria,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dengue,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yellow </a:t>
            </a:r>
            <a:r>
              <a:rPr dirty="0" sz="1200">
                <a:latin typeface="Times New Roman"/>
                <a:cs typeface="Times New Roman"/>
              </a:rPr>
              <a:t>fever,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encephalitis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cholera.</a:t>
            </a:r>
            <a:r>
              <a:rPr dirty="0" sz="1200" spc="19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could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50-</a:t>
            </a:r>
            <a:r>
              <a:rPr dirty="0" sz="1200">
                <a:latin typeface="Times New Roman"/>
                <a:cs typeface="Times New Roman"/>
              </a:rPr>
              <a:t>80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million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additional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malaria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cases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 world</a:t>
            </a:r>
            <a:r>
              <a:rPr dirty="0" sz="1200" spc="-40">
                <a:latin typeface="Times New Roman"/>
                <a:cs typeface="Times New Roman"/>
              </a:rPr>
              <a:t> wide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2100.</a:t>
            </a:r>
            <a:endParaRPr sz="1200">
              <a:latin typeface="Times New Roman"/>
              <a:cs typeface="Times New Roman"/>
            </a:endParaRPr>
          </a:p>
          <a:p>
            <a:pPr algn="just" marL="278130" indent="-227329">
              <a:lnSpc>
                <a:spcPct val="100000"/>
              </a:lnSpc>
              <a:spcBef>
                <a:spcPts val="105"/>
              </a:spcBef>
              <a:buAutoNum type="romanLcParenR" startAt="2"/>
              <a:tabLst>
                <a:tab pos="278130" algn="l"/>
                <a:tab pos="279400" algn="l"/>
              </a:tabLst>
            </a:pPr>
            <a:r>
              <a:rPr dirty="0" sz="1200" spc="-10">
                <a:latin typeface="Times New Roman"/>
                <a:cs typeface="Times New Roman"/>
              </a:rPr>
              <a:t>Rise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level: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Global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warming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raise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significantly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primarily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algn="just" marL="279400" marR="43180">
              <a:lnSpc>
                <a:spcPct val="107500"/>
              </a:lnSpc>
              <a:spcBef>
                <a:spcPts val="15"/>
              </a:spcBef>
            </a:pPr>
            <a:r>
              <a:rPr dirty="0" sz="1200" spc="-30">
                <a:latin typeface="Times New Roman"/>
                <a:cs typeface="Times New Roman"/>
              </a:rPr>
              <a:t>melting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glaciers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expansion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water,</a:t>
            </a:r>
            <a:r>
              <a:rPr dirty="0" sz="1200" spc="-25">
                <a:latin typeface="Times New Roman"/>
                <a:cs typeface="Times New Roman"/>
              </a:rPr>
              <a:t> changes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runoff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changes</a:t>
            </a:r>
            <a:r>
              <a:rPr dirty="0" sz="1200">
                <a:latin typeface="Times New Roman"/>
                <a:cs typeface="Times New Roman"/>
              </a:rPr>
              <a:t> in </a:t>
            </a:r>
            <a:r>
              <a:rPr dirty="0" sz="1200" spc="-20">
                <a:latin typeface="Times New Roman"/>
                <a:cs typeface="Times New Roman"/>
              </a:rPr>
              <a:t>precipitation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evaporation</a:t>
            </a:r>
            <a:r>
              <a:rPr dirty="0" sz="1200">
                <a:latin typeface="Times New Roman"/>
                <a:cs typeface="Times New Roman"/>
              </a:rPr>
              <a:t> into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warmer</a:t>
            </a:r>
            <a:r>
              <a:rPr dirty="0" sz="1200">
                <a:latin typeface="Times New Roman"/>
                <a:cs typeface="Times New Roman"/>
              </a:rPr>
              <a:t> atmosphere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 </a:t>
            </a:r>
            <a:r>
              <a:rPr dirty="0" sz="1200" spc="-10">
                <a:latin typeface="Times New Roman"/>
                <a:cs typeface="Times New Roman"/>
              </a:rPr>
              <a:t>responsible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 rise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sea </a:t>
            </a:r>
            <a:r>
              <a:rPr dirty="0" sz="1200" spc="-10">
                <a:latin typeface="Times New Roman"/>
                <a:cs typeface="Times New Roman"/>
              </a:rPr>
              <a:t>level</a:t>
            </a:r>
            <a:endParaRPr sz="1200">
              <a:latin typeface="Times New Roman"/>
              <a:cs typeface="Times New Roman"/>
            </a:endParaRPr>
          </a:p>
          <a:p>
            <a:pPr algn="just" marL="278130" marR="43815" indent="-227329">
              <a:lnSpc>
                <a:spcPct val="107500"/>
              </a:lnSpc>
              <a:spcBef>
                <a:spcPts val="10"/>
              </a:spcBef>
              <a:buAutoNum type="romanLcParenR" startAt="3"/>
              <a:tabLst>
                <a:tab pos="279400" algn="l"/>
              </a:tabLst>
            </a:pPr>
            <a:r>
              <a:rPr dirty="0" sz="1200" spc="-10">
                <a:latin typeface="Times New Roman"/>
                <a:cs typeface="Times New Roman"/>
              </a:rPr>
              <a:t>Change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Oceanic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climate: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Oceans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sinks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dioxide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gas.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20">
                <a:latin typeface="Times New Roman"/>
                <a:cs typeface="Times New Roman"/>
              </a:rPr>
              <a:t>increases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 	normal</a:t>
            </a:r>
            <a:r>
              <a:rPr dirty="0" sz="1200" spc="-45">
                <a:latin typeface="Times New Roman"/>
                <a:cs typeface="Times New Roman"/>
              </a:rPr>
              <a:t> level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acidity.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will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directly </a:t>
            </a:r>
            <a:r>
              <a:rPr dirty="0" sz="1200" spc="-20">
                <a:latin typeface="Times New Roman"/>
                <a:cs typeface="Times New Roman"/>
              </a:rPr>
              <a:t>affect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biological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productivity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marine</a:t>
            </a:r>
            <a:r>
              <a:rPr dirty="0" sz="1200" spc="-30">
                <a:latin typeface="Times New Roman"/>
                <a:cs typeface="Times New Roman"/>
              </a:rPr>
              <a:t> ecosystems,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changing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oceanic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climate.</a:t>
            </a: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Georgia"/>
                <a:cs typeface="Georgia"/>
              </a:rPr>
              <a:t>Ozone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layer </a:t>
            </a:r>
            <a:r>
              <a:rPr dirty="0" sz="1200" spc="-10">
                <a:latin typeface="Georgia"/>
                <a:cs typeface="Georgia"/>
              </a:rPr>
              <a:t>depletion:-</a:t>
            </a:r>
            <a:endParaRPr sz="1200">
              <a:latin typeface="Georgia"/>
              <a:cs typeface="Georgia"/>
            </a:endParaRPr>
          </a:p>
          <a:p>
            <a:pPr algn="just" marL="508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derived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Greek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meaning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pleasant </a:t>
            </a:r>
            <a:r>
              <a:rPr dirty="0" sz="1200" spc="-30">
                <a:latin typeface="Times New Roman"/>
                <a:cs typeface="Times New Roman"/>
              </a:rPr>
              <a:t>smell.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concentrations</a:t>
            </a:r>
            <a:endParaRPr sz="1200">
              <a:latin typeface="Times New Roman"/>
              <a:cs typeface="Times New Roman"/>
            </a:endParaRPr>
          </a:p>
          <a:p>
            <a:pPr algn="just" marL="50800" marR="438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layer.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sunlight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oxygen.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This </a:t>
            </a:r>
            <a:r>
              <a:rPr dirty="0" sz="1200" spc="-10">
                <a:latin typeface="Times New Roman"/>
                <a:cs typeface="Times New Roman"/>
              </a:rPr>
              <a:t>action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taking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place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millions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years.Ozone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combination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molecule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oxygen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oxygen.</a:t>
            </a: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(O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120">
                <a:latin typeface="Times New Roman"/>
                <a:cs typeface="Times New Roman"/>
              </a:rPr>
              <a:t>+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(O)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120">
                <a:latin typeface="Times New Roman"/>
                <a:cs typeface="Times New Roman"/>
              </a:rPr>
              <a:t>=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</a:t>
            </a:r>
            <a:r>
              <a:rPr dirty="0" baseline="-19841" sz="1050" spc="-37">
                <a:latin typeface="Times New Roman"/>
                <a:cs typeface="Times New Roman"/>
              </a:rPr>
              <a:t>3</a:t>
            </a:r>
            <a:endParaRPr baseline="-19841" sz="1050">
              <a:latin typeface="Times New Roman"/>
              <a:cs typeface="Times New Roman"/>
            </a:endParaRPr>
          </a:p>
          <a:p>
            <a:pPr algn="just" marL="50800" marR="431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3</a:t>
            </a:r>
            <a:r>
              <a:rPr dirty="0" baseline="-19841" sz="1050" spc="382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strong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eye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respiratory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irritant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photochemical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smog.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green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stratosphere,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10-</a:t>
            </a:r>
            <a:r>
              <a:rPr dirty="0" sz="1200" spc="-25">
                <a:latin typeface="Times New Roman"/>
                <a:cs typeface="Times New Roman"/>
              </a:rPr>
              <a:t>20kilometer</a:t>
            </a:r>
            <a:r>
              <a:rPr dirty="0" sz="1200">
                <a:latin typeface="Times New Roman"/>
                <a:cs typeface="Times New Roman"/>
              </a:rPr>
              <a:t> above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50800" marR="43815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earth’s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layer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density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300-</a:t>
            </a:r>
            <a:r>
              <a:rPr dirty="0" sz="1200">
                <a:latin typeface="Times New Roman"/>
                <a:cs typeface="Times New Roman"/>
              </a:rPr>
              <a:t>500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ppb.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Stratospheric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layer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shielding inhibits entry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harmful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solar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radiation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penetrating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unstable,</a:t>
            </a:r>
            <a:r>
              <a:rPr dirty="0" sz="1200">
                <a:latin typeface="Times New Roman"/>
                <a:cs typeface="Times New Roman"/>
              </a:rPr>
              <a:t> 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readily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120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6337300" cy="274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algn="just" marL="12700" marR="6985">
              <a:lnSpc>
                <a:spcPct val="107500"/>
              </a:lnSpc>
              <a:spcBef>
                <a:spcPts val="1215"/>
              </a:spcBef>
            </a:pPr>
            <a:r>
              <a:rPr dirty="0" sz="1200" spc="-25">
                <a:latin typeface="Times New Roman"/>
                <a:cs typeface="Times New Roman"/>
              </a:rPr>
              <a:t>dissociate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molecule</a:t>
            </a:r>
            <a:r>
              <a:rPr dirty="0" sz="1200">
                <a:latin typeface="Times New Roman"/>
                <a:cs typeface="Times New Roman"/>
              </a:rPr>
              <a:t> and </a:t>
            </a:r>
            <a:r>
              <a:rPr dirty="0" sz="1200" spc="-30">
                <a:latin typeface="Times New Roman"/>
                <a:cs typeface="Times New Roman"/>
              </a:rPr>
              <a:t>oxygen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atom.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layer</a:t>
            </a:r>
            <a:r>
              <a:rPr dirty="0" sz="1200">
                <a:latin typeface="Times New Roman"/>
                <a:cs typeface="Times New Roman"/>
              </a:rPr>
              <a:t> of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life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suns</a:t>
            </a:r>
            <a:r>
              <a:rPr dirty="0" sz="1200" spc="-25">
                <a:latin typeface="Times New Roman"/>
                <a:cs typeface="Times New Roman"/>
              </a:rPr>
              <a:t> cancer </a:t>
            </a:r>
            <a:r>
              <a:rPr dirty="0" sz="1200" spc="-35">
                <a:latin typeface="Times New Roman"/>
                <a:cs typeface="Times New Roman"/>
              </a:rPr>
              <a:t>causing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ultraviolet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radiation.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3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scientist</a:t>
            </a:r>
            <a:r>
              <a:rPr dirty="0" sz="1200" spc="3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were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concerned</a:t>
            </a:r>
            <a:r>
              <a:rPr dirty="0" sz="1200" spc="3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3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discovered</a:t>
            </a:r>
            <a:r>
              <a:rPr dirty="0" sz="1200" spc="3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1970</a:t>
            </a:r>
            <a:r>
              <a:rPr dirty="0" sz="1200" spc="3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3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chemicals</a:t>
            </a:r>
            <a:r>
              <a:rPr dirty="0" sz="1200" spc="3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called chlorofluorocarbons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CFC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refrigerants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75">
                <a:latin typeface="Times New Roman"/>
                <a:cs typeface="Times New Roman"/>
              </a:rPr>
              <a:t>  </a:t>
            </a:r>
            <a:r>
              <a:rPr dirty="0" sz="1200" spc="-10">
                <a:latin typeface="Times New Roman"/>
                <a:cs typeface="Times New Roman"/>
              </a:rPr>
              <a:t>aerosol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spray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propellants.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predicted possible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layer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released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chlorine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chemicals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broken down by </a:t>
            </a:r>
            <a:r>
              <a:rPr dirty="0" sz="1200" spc="-20">
                <a:latin typeface="Times New Roman"/>
                <a:cs typeface="Times New Roman"/>
              </a:rPr>
              <a:t>sunlight,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whereupon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chlorine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reacts</a:t>
            </a:r>
            <a:r>
              <a:rPr dirty="0" sz="1200">
                <a:latin typeface="Times New Roman"/>
                <a:cs typeface="Times New Roman"/>
              </a:rPr>
              <a:t> with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destroy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 </a:t>
            </a:r>
            <a:r>
              <a:rPr dirty="0" sz="1200" spc="-25">
                <a:latin typeface="Times New Roman"/>
                <a:cs typeface="Times New Roman"/>
              </a:rPr>
              <a:t>molecules</a:t>
            </a:r>
            <a:r>
              <a:rPr dirty="0" sz="1200">
                <a:latin typeface="Times New Roman"/>
                <a:cs typeface="Times New Roman"/>
              </a:rPr>
              <a:t> upto </a:t>
            </a:r>
            <a:r>
              <a:rPr dirty="0" sz="1200" spc="-10">
                <a:latin typeface="Times New Roman"/>
                <a:cs typeface="Times New Roman"/>
              </a:rPr>
              <a:t>100000 </a:t>
            </a:r>
            <a:r>
              <a:rPr dirty="0" sz="1200" spc="-25">
                <a:latin typeface="Times New Roman"/>
                <a:cs typeface="Times New Roman"/>
              </a:rPr>
              <a:t>molecules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CFC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molecule.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reason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CFC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aerosols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banned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United </a:t>
            </a:r>
            <a:r>
              <a:rPr dirty="0" sz="1200" spc="-20">
                <a:latin typeface="Times New Roman"/>
                <a:cs typeface="Times New Roman"/>
              </a:rPr>
              <a:t>State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America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elsewhere.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Bromine,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Halocarbons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well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Nitrous</a:t>
            </a:r>
            <a:r>
              <a:rPr dirty="0" sz="1200" spc="-10">
                <a:latin typeface="Times New Roman"/>
                <a:cs typeface="Times New Roman"/>
              </a:rPr>
              <a:t> Oxide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fertilizer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attack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layer.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20">
                <a:latin typeface="Times New Roman"/>
                <a:cs typeface="Times New Roman"/>
              </a:rPr>
              <a:t> Depletion: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layer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Antarctica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umbrella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having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million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square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kilometer.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depletion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ways.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1.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2.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made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588" y="3186683"/>
            <a:ext cx="2935224" cy="198881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93406" y="5155186"/>
            <a:ext cx="6387465" cy="3605529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3: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Ozone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layer</a:t>
            </a:r>
            <a:r>
              <a:rPr dirty="0" sz="1200" spc="-10">
                <a:latin typeface="Georgia"/>
                <a:cs typeface="Georgia"/>
              </a:rPr>
              <a:t> depletion</a:t>
            </a:r>
            <a:endParaRPr sz="1200">
              <a:latin typeface="Georgia"/>
              <a:cs typeface="Georgia"/>
            </a:endParaRPr>
          </a:p>
          <a:p>
            <a:pPr marL="38100" marR="30480" indent="146685">
              <a:lnSpc>
                <a:spcPts val="1560"/>
              </a:lnSpc>
              <a:spcBef>
                <a:spcPts val="60"/>
              </a:spcBef>
              <a:buAutoNum type="arabicPeriod"/>
              <a:tabLst>
                <a:tab pos="184785" algn="l"/>
              </a:tabLst>
            </a:pPr>
            <a:r>
              <a:rPr dirty="0" sz="1200" spc="-10">
                <a:latin typeface="Times New Roman"/>
                <a:cs typeface="Times New Roman"/>
              </a:rPr>
              <a:t>Natural process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depletion: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20">
                <a:latin typeface="Times New Roman"/>
                <a:cs typeface="Times New Roman"/>
              </a:rPr>
              <a:t> depleted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naturally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absorbs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UV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undergoes </a:t>
            </a:r>
            <a:r>
              <a:rPr dirty="0" sz="1200" spc="-25">
                <a:latin typeface="Times New Roman"/>
                <a:cs typeface="Times New Roman"/>
              </a:rPr>
              <a:t>photochemical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reaction.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dissociated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molecular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oxygen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oxygen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atom.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Times New Roman"/>
                <a:cs typeface="Times New Roman"/>
              </a:rPr>
              <a:t>(O</a:t>
            </a:r>
            <a:r>
              <a:rPr dirty="0" baseline="-19841" sz="1050" spc="-15">
                <a:latin typeface="Times New Roman"/>
                <a:cs typeface="Times New Roman"/>
              </a:rPr>
              <a:t>3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UV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rays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)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120">
                <a:latin typeface="Times New Roman"/>
                <a:cs typeface="Times New Roman"/>
              </a:rPr>
              <a:t>+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(O)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40">
                <a:latin typeface="Times New Roman"/>
                <a:cs typeface="Times New Roman"/>
              </a:rPr>
              <a:t>automatically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compensated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atmosphere.</a:t>
            </a:r>
            <a:endParaRPr sz="1200">
              <a:latin typeface="Times New Roman"/>
              <a:cs typeface="Times New Roman"/>
            </a:endParaRPr>
          </a:p>
          <a:p>
            <a:pPr algn="just" marL="38100">
              <a:lnSpc>
                <a:spcPct val="100000"/>
              </a:lnSpc>
              <a:spcBef>
                <a:spcPts val="280"/>
              </a:spcBef>
            </a:pPr>
            <a:r>
              <a:rPr dirty="0" sz="1200" spc="-10">
                <a:latin typeface="Times New Roman"/>
                <a:cs typeface="Times New Roman"/>
              </a:rPr>
              <a:t>(O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120">
                <a:latin typeface="Times New Roman"/>
                <a:cs typeface="Times New Roman"/>
              </a:rPr>
              <a:t>+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(O)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---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5">
                <a:latin typeface="Times New Roman"/>
                <a:cs typeface="Times New Roman"/>
              </a:rPr>
              <a:t>-</a:t>
            </a:r>
            <a:r>
              <a:rPr dirty="0" sz="1200">
                <a:latin typeface="Symbol"/>
                <a:cs typeface="Symbol"/>
              </a:rPr>
              <a:t>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(O</a:t>
            </a:r>
            <a:r>
              <a:rPr dirty="0" baseline="-19841" sz="1050" spc="-30">
                <a:latin typeface="Times New Roman"/>
                <a:cs typeface="Times New Roman"/>
              </a:rPr>
              <a:t>3</a:t>
            </a:r>
            <a:r>
              <a:rPr dirty="0" sz="1200" spc="-2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algn="just" marL="180340" indent="-142240">
              <a:lnSpc>
                <a:spcPct val="100000"/>
              </a:lnSpc>
              <a:spcBef>
                <a:spcPts val="190"/>
              </a:spcBef>
              <a:buAutoNum type="arabicPeriod" startAt="2"/>
              <a:tabLst>
                <a:tab pos="180340" algn="l"/>
              </a:tabLst>
            </a:pPr>
            <a:r>
              <a:rPr dirty="0" sz="1200" spc="-30">
                <a:latin typeface="Times New Roman"/>
                <a:cs typeface="Times New Roman"/>
              </a:rPr>
              <a:t>Manmade</a:t>
            </a:r>
            <a:r>
              <a:rPr dirty="0" sz="1200" spc="-20">
                <a:latin typeface="Times New Roman"/>
                <a:cs typeface="Times New Roman"/>
              </a:rPr>
              <a:t> process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depletion</a:t>
            </a:r>
            <a:endParaRPr sz="1200">
              <a:latin typeface="Times New Roman"/>
              <a:cs typeface="Times New Roman"/>
            </a:endParaRPr>
          </a:p>
          <a:p>
            <a:pPr algn="just" marL="381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modern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ways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depletion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layer.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called</a:t>
            </a:r>
            <a:endParaRPr sz="1200">
              <a:latin typeface="Times New Roman"/>
              <a:cs typeface="Times New Roman"/>
            </a:endParaRPr>
          </a:p>
          <a:p>
            <a:pPr algn="just" marL="38100" marR="3175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anthropogenic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pollutants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released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oxide- </a:t>
            </a:r>
            <a:r>
              <a:rPr dirty="0" sz="1200">
                <a:latin typeface="Times New Roman"/>
                <a:cs typeface="Times New Roman"/>
              </a:rPr>
              <a:t>emitted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supersonic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aircrafts.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Sulphate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aerosols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volcanic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eruption, </a:t>
            </a:r>
            <a:r>
              <a:rPr dirty="0" sz="1200">
                <a:latin typeface="Times New Roman"/>
                <a:cs typeface="Times New Roman"/>
              </a:rPr>
              <a:t>stacks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catalyze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transformation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3</a:t>
            </a:r>
            <a:r>
              <a:rPr dirty="0" baseline="-19841" sz="105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Oxygen.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Chlorofluorocarbons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synthetic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chemicals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refrigerators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conditioners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eaters.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CFCs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available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CF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difluoro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chloro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methane.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CFCL</a:t>
            </a:r>
            <a:r>
              <a:rPr dirty="0" baseline="-19841" sz="1050" spc="-60">
                <a:latin typeface="Times New Roman"/>
                <a:cs typeface="Times New Roman"/>
              </a:rPr>
              <a:t>3</a:t>
            </a:r>
            <a:r>
              <a:rPr dirty="0" sz="1200" spc="-40">
                <a:latin typeface="Times New Roman"/>
                <a:cs typeface="Times New Roman"/>
              </a:rPr>
              <a:t>-</a:t>
            </a:r>
            <a:r>
              <a:rPr dirty="0" sz="1200" spc="-25">
                <a:latin typeface="Times New Roman"/>
                <a:cs typeface="Times New Roman"/>
              </a:rPr>
              <a:t>Fluoro-</a:t>
            </a:r>
            <a:r>
              <a:rPr dirty="0" sz="1200" spc="-10">
                <a:latin typeface="Times New Roman"/>
                <a:cs typeface="Times New Roman"/>
              </a:rPr>
              <a:t>chloro- </a:t>
            </a:r>
            <a:r>
              <a:rPr dirty="0" sz="1200" spc="-30">
                <a:latin typeface="Times New Roman"/>
                <a:cs typeface="Times New Roman"/>
              </a:rPr>
              <a:t>Methane.These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 spc="-30">
                <a:latin typeface="Times New Roman"/>
                <a:cs typeface="Times New Roman"/>
              </a:rPr>
              <a:t>residence</a:t>
            </a:r>
            <a:r>
              <a:rPr dirty="0" sz="1200" spc="-20">
                <a:latin typeface="Times New Roman"/>
                <a:cs typeface="Times New Roman"/>
              </a:rPr>
              <a:t> time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approximately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30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years.</a:t>
            </a:r>
            <a:endParaRPr sz="1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Effects</a:t>
            </a:r>
            <a:endParaRPr sz="1200">
              <a:latin typeface="Georgia"/>
              <a:cs typeface="Georgia"/>
            </a:endParaRPr>
          </a:p>
          <a:p>
            <a:pPr algn="just" marL="381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ultraviolet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rays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harmful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beings.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UV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rays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skin</a:t>
            </a:r>
            <a:endParaRPr sz="1200">
              <a:latin typeface="Times New Roman"/>
              <a:cs typeface="Times New Roman"/>
            </a:endParaRPr>
          </a:p>
          <a:p>
            <a:pPr algn="just" marL="38100" marR="32384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cancer,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damage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35">
                <a:latin typeface="Times New Roman"/>
                <a:cs typeface="Times New Roman"/>
              </a:rPr>
              <a:t>eyes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</a:t>
            </a:r>
            <a:r>
              <a:rPr dirty="0" sz="1200">
                <a:latin typeface="Times New Roman"/>
                <a:cs typeface="Times New Roman"/>
              </a:rPr>
              <a:t> the </a:t>
            </a:r>
            <a:r>
              <a:rPr dirty="0" sz="1200" spc="-10">
                <a:latin typeface="Times New Roman"/>
                <a:cs typeface="Times New Roman"/>
              </a:rPr>
              <a:t>immune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system.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(DNA) 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destroyed,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 </a:t>
            </a:r>
            <a:r>
              <a:rPr dirty="0" sz="1200" spc="-25">
                <a:latin typeface="Times New Roman"/>
                <a:cs typeface="Times New Roman"/>
              </a:rPr>
              <a:t>phytoplankton’s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50">
                <a:latin typeface="Times New Roman"/>
                <a:cs typeface="Times New Roman"/>
              </a:rPr>
              <a:t>killed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121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774" y="423167"/>
            <a:ext cx="6337935" cy="3137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algn="just" marL="12700" marR="5715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 </a:t>
            </a:r>
            <a:r>
              <a:rPr dirty="0" sz="1200" spc="-20">
                <a:latin typeface="Times New Roman"/>
                <a:cs typeface="Times New Roman"/>
              </a:rPr>
              <a:t>depletion</a:t>
            </a:r>
            <a:r>
              <a:rPr dirty="0" sz="1200">
                <a:latin typeface="Times New Roman"/>
                <a:cs typeface="Times New Roman"/>
              </a:rPr>
              <a:t> –The </a:t>
            </a:r>
            <a:r>
              <a:rPr dirty="0" sz="1200" spc="-20">
                <a:latin typeface="Times New Roman"/>
                <a:cs typeface="Times New Roman"/>
              </a:rPr>
              <a:t>chlorofluorocarbons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 be </a:t>
            </a:r>
            <a:r>
              <a:rPr dirty="0" sz="1200" spc="-10">
                <a:latin typeface="Times New Roman"/>
                <a:cs typeface="Times New Roman"/>
              </a:rPr>
              <a:t>substituted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harmless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 </a:t>
            </a:r>
            <a:r>
              <a:rPr dirty="0" sz="1200" spc="-30">
                <a:latin typeface="Times New Roman"/>
                <a:cs typeface="Times New Roman"/>
              </a:rPr>
              <a:t>hydro-</a:t>
            </a:r>
            <a:r>
              <a:rPr dirty="0" sz="1200">
                <a:latin typeface="Times New Roman"/>
                <a:cs typeface="Times New Roman"/>
              </a:rPr>
              <a:t>chloro-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fluoro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HCF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-</a:t>
            </a:r>
            <a:r>
              <a:rPr dirty="0" sz="1200">
                <a:latin typeface="Times New Roman"/>
                <a:cs typeface="Times New Roman"/>
              </a:rPr>
              <a:t>134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Freon.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September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16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celebrated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 spc="-20">
                <a:latin typeface="Times New Roman"/>
                <a:cs typeface="Times New Roman"/>
              </a:rPr>
              <a:t>International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day.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awareness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world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Georgia"/>
                <a:cs typeface="Georgia"/>
              </a:rPr>
              <a:t>Acid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rain: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Times New Roman"/>
                <a:cs typeface="Times New Roman"/>
              </a:rPr>
              <a:t>Acid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turning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chemically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acidic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.e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value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lower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5.7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called </a:t>
            </a:r>
            <a:r>
              <a:rPr dirty="0" sz="1200" spc="-20">
                <a:latin typeface="Times New Roman"/>
                <a:cs typeface="Times New Roman"/>
              </a:rPr>
              <a:t>acid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rain.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begins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sulfur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dioxide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oxide.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burning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fossil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fuels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coal, </a:t>
            </a:r>
            <a:r>
              <a:rPr dirty="0" sz="1200" spc="-25">
                <a:latin typeface="Times New Roman"/>
                <a:cs typeface="Times New Roman"/>
              </a:rPr>
              <a:t>natural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oil,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certain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kind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manufacturing.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process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acid</a:t>
            </a:r>
            <a:r>
              <a:rPr dirty="0" sz="1200">
                <a:latin typeface="Times New Roman"/>
                <a:cs typeface="Times New Roman"/>
              </a:rPr>
              <a:t> rain </a:t>
            </a:r>
            <a:r>
              <a:rPr dirty="0" sz="1200" spc="-20">
                <a:latin typeface="Times New Roman"/>
                <a:cs typeface="Times New Roman"/>
              </a:rPr>
              <a:t>begins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 the</a:t>
            </a:r>
            <a:r>
              <a:rPr dirty="0" sz="1200" spc="-10">
                <a:latin typeface="Times New Roman"/>
                <a:cs typeface="Times New Roman"/>
              </a:rPr>
              <a:t> burning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fossil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fuels.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Burning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combustion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chemical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reaction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oxygen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combines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sulfur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 </a:t>
            </a:r>
            <a:r>
              <a:rPr dirty="0" sz="1200" spc="-20">
                <a:latin typeface="Times New Roman"/>
                <a:cs typeface="Times New Roman"/>
              </a:rPr>
              <a:t>elements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 being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burned.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 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called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oxide.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10">
                <a:latin typeface="Times New Roman"/>
                <a:cs typeface="Times New Roman"/>
              </a:rPr>
              <a:t> sulfur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nitrogen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fuel.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oxygen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yield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sulfur</a:t>
            </a:r>
            <a:r>
              <a:rPr dirty="0" sz="1200" spc="-20">
                <a:latin typeface="Times New Roman"/>
                <a:cs typeface="Times New Roman"/>
              </a:rPr>
              <a:t> dioxide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nitrogen dioxide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 plants,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especially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burn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coal.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Later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refineries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smelting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contributors.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oxides </a:t>
            </a:r>
            <a:r>
              <a:rPr dirty="0" sz="1200">
                <a:latin typeface="Times New Roman"/>
                <a:cs typeface="Times New Roman"/>
              </a:rPr>
              <a:t>enter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many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sources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motor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vehicles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emitting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largest </a:t>
            </a:r>
            <a:r>
              <a:rPr dirty="0" sz="1200" spc="-10">
                <a:latin typeface="Times New Roman"/>
                <a:cs typeface="Times New Roman"/>
              </a:rPr>
              <a:t>share.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360" y="3581400"/>
            <a:ext cx="2773680" cy="184708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06114" y="5408169"/>
            <a:ext cx="6362700" cy="247459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4: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Acid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rain</a:t>
            </a:r>
            <a:endParaRPr sz="1200">
              <a:latin typeface="Georgia"/>
              <a:cs typeface="Georgia"/>
            </a:endParaRPr>
          </a:p>
          <a:p>
            <a:pPr algn="just" marL="25400" indent="456565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Once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 sulfur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dioxide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nitrogen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oxide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undergoes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complex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reaction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endParaRPr sz="120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vapor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chemicals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yield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sulfuric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nitric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pollutants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called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nitrate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sulphates.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carried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current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sometimes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distance.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clouds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laden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acidic,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snow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falls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 </a:t>
            </a:r>
            <a:r>
              <a:rPr dirty="0" sz="1200" spc="-10">
                <a:latin typeface="Times New Roman"/>
                <a:cs typeface="Times New Roman"/>
              </a:rPr>
              <a:t>them.</a:t>
            </a:r>
            <a:endParaRPr sz="1200">
              <a:latin typeface="Times New Roman"/>
              <a:cs typeface="Times New Roman"/>
            </a:endParaRPr>
          </a:p>
          <a:p>
            <a:pPr algn="just" marL="25400" marR="177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2.7.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sequence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emitted </a:t>
            </a:r>
            <a:r>
              <a:rPr dirty="0" sz="1200" spc="-40">
                <a:latin typeface="Times New Roman"/>
                <a:cs typeface="Times New Roman"/>
              </a:rPr>
              <a:t>gas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as</a:t>
            </a:r>
            <a:endParaRPr sz="1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90"/>
              </a:spcBef>
            </a:pPr>
            <a:r>
              <a:rPr dirty="0" sz="1200">
                <a:latin typeface="Times New Roman"/>
                <a:cs typeface="Times New Roman"/>
              </a:rPr>
              <a:t>2SO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+O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--</a:t>
            </a:r>
            <a:r>
              <a:rPr dirty="0" sz="1200" spc="-45">
                <a:latin typeface="Times New Roman"/>
                <a:cs typeface="Times New Roman"/>
              </a:rPr>
              <a:t>-</a:t>
            </a:r>
            <a:r>
              <a:rPr dirty="0" sz="1200">
                <a:latin typeface="Symbol"/>
                <a:cs typeface="Symbol"/>
              </a:rPr>
              <a:t>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2SO</a:t>
            </a:r>
            <a:r>
              <a:rPr dirty="0" baseline="-19841" sz="1050" spc="-30">
                <a:latin typeface="Times New Roman"/>
                <a:cs typeface="Times New Roman"/>
              </a:rPr>
              <a:t>3</a:t>
            </a:r>
            <a:endParaRPr baseline="-19841" sz="10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3</a:t>
            </a:r>
            <a:r>
              <a:rPr dirty="0" baseline="-19841" sz="1050" spc="187">
                <a:latin typeface="Times New Roman"/>
                <a:cs typeface="Times New Roman"/>
              </a:rPr>
              <a:t> </a:t>
            </a:r>
            <a:r>
              <a:rPr dirty="0" sz="1200" spc="50">
                <a:latin typeface="Times New Roman"/>
                <a:cs typeface="Times New Roman"/>
              </a:rPr>
              <a:t>+H</a:t>
            </a:r>
            <a:r>
              <a:rPr dirty="0" baseline="-19841" sz="1050" spc="75">
                <a:latin typeface="Times New Roman"/>
                <a:cs typeface="Times New Roman"/>
              </a:rPr>
              <a:t>2</a:t>
            </a:r>
            <a:r>
              <a:rPr dirty="0" sz="1200" spc="50">
                <a:latin typeface="Times New Roman"/>
                <a:cs typeface="Times New Roman"/>
              </a:rPr>
              <a:t>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--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---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5">
                <a:latin typeface="Times New Roman"/>
                <a:cs typeface="Times New Roman"/>
              </a:rPr>
              <a:t>-</a:t>
            </a:r>
            <a:r>
              <a:rPr dirty="0" sz="1200" spc="-10">
                <a:latin typeface="Symbol"/>
                <a:cs typeface="Symbol"/>
              </a:rPr>
              <a:t></a:t>
            </a:r>
            <a:r>
              <a:rPr dirty="0" sz="1200" spc="-10">
                <a:latin typeface="Times New Roman"/>
                <a:cs typeface="Times New Roman"/>
              </a:rPr>
              <a:t>H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sz="1200" spc="-10">
                <a:latin typeface="Times New Roman"/>
                <a:cs typeface="Times New Roman"/>
              </a:rPr>
              <a:t>SO</a:t>
            </a:r>
            <a:r>
              <a:rPr dirty="0" baseline="-19841" sz="1050" spc="-15">
                <a:latin typeface="Times New Roman"/>
                <a:cs typeface="Times New Roman"/>
              </a:rPr>
              <a:t>4</a:t>
            </a:r>
            <a:endParaRPr baseline="-19841" sz="1050">
              <a:latin typeface="Times New Roman"/>
              <a:cs typeface="Times New Roman"/>
            </a:endParaRPr>
          </a:p>
          <a:p>
            <a:pPr marL="25400" marR="2577465">
              <a:lnSpc>
                <a:spcPts val="1720"/>
              </a:lnSpc>
              <a:spcBef>
                <a:spcPts val="10"/>
              </a:spcBef>
            </a:pPr>
            <a:r>
              <a:rPr dirty="0" sz="1200" spc="-35">
                <a:latin typeface="Times New Roman"/>
                <a:cs typeface="Times New Roman"/>
              </a:rPr>
              <a:t>Besides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sulfuric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acid,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sulfurous</a:t>
            </a:r>
            <a:r>
              <a:rPr dirty="0" sz="1200" spc="-30">
                <a:latin typeface="Times New Roman"/>
                <a:cs typeface="Times New Roman"/>
              </a:rPr>
              <a:t> acid is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formed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+H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O-</a:t>
            </a:r>
            <a:r>
              <a:rPr dirty="0" sz="1200" spc="-40">
                <a:latin typeface="Times New Roman"/>
                <a:cs typeface="Times New Roman"/>
              </a:rPr>
              <a:t>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---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5">
                <a:latin typeface="Times New Roman"/>
                <a:cs typeface="Times New Roman"/>
              </a:rPr>
              <a:t>-</a:t>
            </a:r>
            <a:r>
              <a:rPr dirty="0" sz="1200">
                <a:latin typeface="Symbol"/>
                <a:cs typeface="Symbol"/>
              </a:rPr>
              <a:t></a:t>
            </a:r>
            <a:r>
              <a:rPr dirty="0" sz="1200">
                <a:latin typeface="Times New Roman"/>
                <a:cs typeface="Times New Roman"/>
              </a:rPr>
              <a:t>H</a:t>
            </a:r>
            <a:r>
              <a:rPr dirty="0" baseline="39682" sz="1050">
                <a:latin typeface="Times New Roman"/>
                <a:cs typeface="Times New Roman"/>
              </a:rPr>
              <a:t>+</a:t>
            </a:r>
            <a:r>
              <a:rPr dirty="0" baseline="39682" sz="1050" spc="165">
                <a:latin typeface="Times New Roman"/>
                <a:cs typeface="Times New Roman"/>
              </a:rPr>
              <a:t> </a:t>
            </a:r>
            <a:r>
              <a:rPr dirty="0" baseline="39682" sz="1050" spc="89">
                <a:latin typeface="Times New Roman"/>
                <a:cs typeface="Times New Roman"/>
              </a:rPr>
              <a:t>+</a:t>
            </a:r>
            <a:r>
              <a:rPr dirty="0" baseline="39682" sz="1050" spc="43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HSO</a:t>
            </a:r>
            <a:r>
              <a:rPr dirty="0" baseline="-19841" sz="1050" spc="-30">
                <a:latin typeface="Times New Roman"/>
                <a:cs typeface="Times New Roman"/>
              </a:rPr>
              <a:t>3</a:t>
            </a:r>
            <a:endParaRPr baseline="-19841" sz="10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122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452115" y="7674357"/>
            <a:ext cx="279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75">
                <a:latin typeface="Times New Roman"/>
                <a:cs typeface="Times New Roman"/>
              </a:rPr>
              <a:t>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6113" y="7846569"/>
            <a:ext cx="6362700" cy="1292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1051560">
              <a:lnSpc>
                <a:spcPct val="1192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case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Nitrogen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Oxides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released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vehicle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sources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formed. </a:t>
            </a:r>
            <a:r>
              <a:rPr dirty="0" sz="1200">
                <a:latin typeface="Times New Roman"/>
                <a:cs typeface="Times New Roman"/>
              </a:rPr>
              <a:t>2NO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120">
                <a:latin typeface="Times New Roman"/>
                <a:cs typeface="Times New Roman"/>
              </a:rPr>
              <a:t>+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---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---</a:t>
            </a:r>
            <a:r>
              <a:rPr dirty="0" sz="1200" spc="-45">
                <a:latin typeface="Times New Roman"/>
                <a:cs typeface="Times New Roman"/>
              </a:rPr>
              <a:t>-</a:t>
            </a:r>
            <a:r>
              <a:rPr dirty="0" sz="1200" spc="-20">
                <a:latin typeface="Symbol"/>
                <a:cs typeface="Symbol"/>
              </a:rPr>
              <a:t></a:t>
            </a:r>
            <a:r>
              <a:rPr dirty="0" sz="1200" spc="-20">
                <a:latin typeface="Times New Roman"/>
                <a:cs typeface="Times New Roman"/>
              </a:rPr>
              <a:t>2NO</a:t>
            </a:r>
            <a:r>
              <a:rPr dirty="0" baseline="-19841" sz="1050" spc="-30">
                <a:latin typeface="Times New Roman"/>
                <a:cs typeface="Times New Roman"/>
              </a:rPr>
              <a:t>2</a:t>
            </a:r>
            <a:endParaRPr baseline="-19841" sz="10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59"/>
              </a:spcBef>
            </a:pPr>
            <a:r>
              <a:rPr dirty="0" sz="1200">
                <a:latin typeface="Times New Roman"/>
                <a:cs typeface="Times New Roman"/>
              </a:rPr>
              <a:t>4NO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4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+2H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+O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</a:t>
            </a:r>
            <a:r>
              <a:rPr dirty="0" sz="1200" spc="-25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---</a:t>
            </a:r>
            <a:r>
              <a:rPr dirty="0" sz="1200" spc="-45">
                <a:latin typeface="Times New Roman"/>
                <a:cs typeface="Times New Roman"/>
              </a:rPr>
              <a:t>-</a:t>
            </a:r>
            <a:r>
              <a:rPr dirty="0" sz="1200" spc="-10">
                <a:latin typeface="Symbol"/>
                <a:cs typeface="Symbol"/>
              </a:rPr>
              <a:t></a:t>
            </a:r>
            <a:r>
              <a:rPr dirty="0" sz="1200" spc="-10">
                <a:latin typeface="Times New Roman"/>
                <a:cs typeface="Times New Roman"/>
              </a:rPr>
              <a:t>4HNO</a:t>
            </a:r>
            <a:r>
              <a:rPr dirty="0" baseline="-19841" sz="1050" spc="-15">
                <a:latin typeface="Times New Roman"/>
                <a:cs typeface="Times New Roman"/>
              </a:rPr>
              <a:t>3</a:t>
            </a:r>
            <a:endParaRPr baseline="-19841" sz="105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7900"/>
              </a:lnSpc>
              <a:spcBef>
                <a:spcPts val="75"/>
              </a:spcBef>
            </a:pPr>
            <a:r>
              <a:rPr dirty="0" sz="1200">
                <a:latin typeface="Georgia"/>
                <a:cs typeface="Georgia"/>
              </a:rPr>
              <a:t>Effects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Acid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rain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acidic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kills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bacteria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algae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killed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10">
                <a:latin typeface="Times New Roman"/>
                <a:cs typeface="Times New Roman"/>
              </a:rPr>
              <a:t>acidified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damages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leaves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ultimately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Photosynthesis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reduced.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rain leaches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nutrients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calcium,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potassium,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iron,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magnesium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washed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away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1" y="423167"/>
            <a:ext cx="63373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affected.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activity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nitrogen </a:t>
            </a:r>
            <a:r>
              <a:rPr dirty="0" sz="1200" spc="-25">
                <a:latin typeface="Times New Roman"/>
                <a:cs typeface="Times New Roman"/>
              </a:rPr>
              <a:t>fixing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bacteria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nodule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inhibited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fertility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reduced.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corrodes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monuments</a:t>
            </a:r>
            <a:r>
              <a:rPr dirty="0" sz="1200" spc="-20">
                <a:latin typeface="Times New Roman"/>
                <a:cs typeface="Times New Roman"/>
              </a:rPr>
              <a:t> like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Taj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mahal,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statues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Laws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The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Air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(Prevention</a:t>
            </a:r>
            <a:r>
              <a:rPr dirty="0" sz="1200" spc="-20">
                <a:latin typeface="Georgia"/>
                <a:cs typeface="Georgia"/>
              </a:rPr>
              <a:t> and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Control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 </a:t>
            </a:r>
            <a:r>
              <a:rPr dirty="0" sz="1200" spc="-30">
                <a:latin typeface="Georgia"/>
                <a:cs typeface="Georgia"/>
              </a:rPr>
              <a:t>Pollution)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Act</a:t>
            </a:r>
            <a:endParaRPr sz="1200">
              <a:latin typeface="Georgia"/>
              <a:cs typeface="Georgia"/>
            </a:endParaRPr>
          </a:p>
          <a:p>
            <a:pPr marL="12700" marR="8255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implemented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prevention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abetment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helpful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0">
                <a:latin typeface="Times New Roman"/>
                <a:cs typeface="Times New Roman"/>
              </a:rPr>
              <a:t>protecting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quality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air, </a:t>
            </a:r>
            <a:r>
              <a:rPr dirty="0" sz="1200" spc="-20">
                <a:latin typeface="Times New Roman"/>
                <a:cs typeface="Times New Roman"/>
              </a:rPr>
              <a:t>enacted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1981.</a:t>
            </a:r>
            <a:endParaRPr sz="1200">
              <a:latin typeface="Times New Roman"/>
              <a:cs typeface="Times New Roman"/>
            </a:endParaRPr>
          </a:p>
          <a:p>
            <a:pPr marL="12700" marR="415226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seven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chapters. </a:t>
            </a:r>
            <a:r>
              <a:rPr dirty="0" sz="1200" spc="-25">
                <a:latin typeface="Times New Roman"/>
                <a:cs typeface="Times New Roman"/>
              </a:rPr>
              <a:t>Chapter-</a:t>
            </a:r>
            <a:r>
              <a:rPr dirty="0" sz="1200" spc="-10">
                <a:latin typeface="Times New Roman"/>
                <a:cs typeface="Times New Roman"/>
              </a:rPr>
              <a:t>I-Preliminary</a:t>
            </a:r>
            <a:endParaRPr sz="1200">
              <a:latin typeface="Times New Roman"/>
              <a:cs typeface="Times New Roman"/>
            </a:endParaRPr>
          </a:p>
          <a:p>
            <a:pPr marL="12700" marR="8255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Air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(prevention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pollution)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1981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applicable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India.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came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published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official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Gazette.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25">
                <a:latin typeface="Times New Roman"/>
                <a:cs typeface="Times New Roman"/>
              </a:rPr>
              <a:t>Chapter-</a:t>
            </a:r>
            <a:r>
              <a:rPr dirty="0" sz="1200" spc="-10">
                <a:latin typeface="Times New Roman"/>
                <a:cs typeface="Times New Roman"/>
              </a:rPr>
              <a:t>II-</a:t>
            </a:r>
            <a:r>
              <a:rPr dirty="0" sz="1200" spc="-25">
                <a:latin typeface="Times New Roman"/>
                <a:cs typeface="Times New Roman"/>
              </a:rPr>
              <a:t>Central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State</a:t>
            </a:r>
            <a:r>
              <a:rPr dirty="0" sz="1200" spc="-20">
                <a:latin typeface="Times New Roman"/>
                <a:cs typeface="Times New Roman"/>
              </a:rPr>
              <a:t> Boards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endParaRPr sz="1200">
              <a:latin typeface="Times New Roman"/>
              <a:cs typeface="Times New Roman"/>
            </a:endParaRPr>
          </a:p>
          <a:p>
            <a:pPr marL="12700" marR="333375">
              <a:lnSpc>
                <a:spcPts val="1560"/>
              </a:lnSpc>
              <a:spcBef>
                <a:spcPts val="60"/>
              </a:spcBef>
            </a:pP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Central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Board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seventeen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members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Chairman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secretary. Chapter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–III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related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Powers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Functions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central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boards.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Times New Roman"/>
                <a:cs typeface="Times New Roman"/>
              </a:rPr>
              <a:t>Chapter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–IV-</a:t>
            </a:r>
            <a:r>
              <a:rPr dirty="0" sz="1200" spc="-10">
                <a:latin typeface="Times New Roman"/>
                <a:cs typeface="Times New Roman"/>
              </a:rPr>
              <a:t>Prevention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declaration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declare</a:t>
            </a:r>
            <a:r>
              <a:rPr dirty="0" sz="1200" spc="-10">
                <a:latin typeface="Times New Roman"/>
                <a:cs typeface="Times New Roman"/>
              </a:rPr>
              <a:t> polluted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polluted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Times New Roman"/>
                <a:cs typeface="Times New Roman"/>
              </a:rPr>
              <a:t>area.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obstructing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treated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offence.</a:t>
            </a:r>
            <a:endParaRPr sz="1200">
              <a:latin typeface="Times New Roman"/>
              <a:cs typeface="Times New Roman"/>
            </a:endParaRPr>
          </a:p>
          <a:p>
            <a:pPr marL="12700" marR="1549400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Chapter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–V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Funds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availability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central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government. </a:t>
            </a:r>
            <a:r>
              <a:rPr dirty="0" sz="1200" spc="-25">
                <a:latin typeface="Times New Roman"/>
                <a:cs typeface="Times New Roman"/>
              </a:rPr>
              <a:t>Chapter-</a:t>
            </a:r>
            <a:r>
              <a:rPr dirty="0" sz="1200" spc="-30">
                <a:latin typeface="Times New Roman"/>
                <a:cs typeface="Times New Roman"/>
              </a:rPr>
              <a:t>VI-Penalties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Procedure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Anyone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fails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comply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months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imprisonment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5000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both.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Anyone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will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court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relating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shall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punishable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imprisonment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six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months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Rs.5000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both.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violates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shall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9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punishable</a:t>
            </a:r>
            <a:r>
              <a:rPr dirty="0" sz="1200" spc="-10">
                <a:latin typeface="Times New Roman"/>
                <a:cs typeface="Times New Roman"/>
              </a:rPr>
              <a:t> with imprisonment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months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Rs.10000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both.</a:t>
            </a:r>
            <a:r>
              <a:rPr dirty="0" sz="1200" spc="-20">
                <a:latin typeface="Times New Roman"/>
                <a:cs typeface="Times New Roman"/>
              </a:rPr>
              <a:t> Any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contravenes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shall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punishable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imprisonment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six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month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repeats </a:t>
            </a:r>
            <a:r>
              <a:rPr dirty="0" sz="1200" spc="-25">
                <a:latin typeface="Times New Roman"/>
                <a:cs typeface="Times New Roman"/>
              </a:rPr>
              <a:t>same </a:t>
            </a:r>
            <a:r>
              <a:rPr dirty="0" sz="1200" spc="-20">
                <a:latin typeface="Times New Roman"/>
                <a:cs typeface="Times New Roman"/>
              </a:rPr>
              <a:t>offence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40">
                <a:latin typeface="Times New Roman"/>
                <a:cs typeface="Times New Roman"/>
              </a:rPr>
              <a:t>liable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punishment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seven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years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imprisonment.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Times New Roman"/>
                <a:cs typeface="Times New Roman"/>
              </a:rPr>
              <a:t>Chapter</a:t>
            </a:r>
            <a:r>
              <a:rPr dirty="0" sz="1200" spc="-20">
                <a:latin typeface="Times New Roman"/>
                <a:cs typeface="Times New Roman"/>
              </a:rPr>
              <a:t> –VII-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miscellaneous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55">
                <a:latin typeface="Georgia"/>
                <a:cs typeface="Georgia"/>
              </a:rPr>
              <a:t>Water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(prevention</a:t>
            </a:r>
            <a:r>
              <a:rPr dirty="0" sz="1200" spc="-30">
                <a:latin typeface="Georgia"/>
                <a:cs typeface="Georgia"/>
              </a:rPr>
              <a:t> 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control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pollution)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act,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1974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5"/>
              </a:spcBef>
            </a:pPr>
            <a:r>
              <a:rPr dirty="0" sz="1200" spc="-10">
                <a:latin typeface="Times New Roman"/>
                <a:cs typeface="Times New Roman"/>
              </a:rPr>
              <a:t>India’s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streams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suffer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municipal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wastes,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effluents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run-</a:t>
            </a:r>
            <a:r>
              <a:rPr dirty="0" sz="1200">
                <a:latin typeface="Times New Roman"/>
                <a:cs typeface="Times New Roman"/>
              </a:rPr>
              <a:t>off.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According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clean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standards,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India's surface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polluted.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cities,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Sewage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collection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treatment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services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quite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inadequate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meet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demand.A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consequence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depletion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-10">
                <a:latin typeface="Times New Roman"/>
                <a:cs typeface="Times New Roman"/>
              </a:rPr>
              <a:t> 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water-</a:t>
            </a:r>
            <a:r>
              <a:rPr dirty="0" sz="1200">
                <a:latin typeface="Times New Roman"/>
                <a:cs typeface="Times New Roman"/>
              </a:rPr>
              <a:t>borne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diseases.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India,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scarcity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started affecting </a:t>
            </a:r>
            <a:r>
              <a:rPr dirty="0" sz="1200" spc="-20">
                <a:latin typeface="Times New Roman"/>
                <a:cs typeface="Times New Roman"/>
              </a:rPr>
              <a:t>economic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social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adversely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increasingly.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visible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trends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establish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exploitation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rapidly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 </a:t>
            </a:r>
            <a:r>
              <a:rPr dirty="0" sz="1200" spc="-30">
                <a:latin typeface="Times New Roman"/>
                <a:cs typeface="Times New Roman"/>
              </a:rPr>
              <a:t>quality</a:t>
            </a:r>
            <a:r>
              <a:rPr dirty="0" sz="1200">
                <a:latin typeface="Times New Roman"/>
                <a:cs typeface="Times New Roman"/>
              </a:rPr>
              <a:t> 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quantity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reasons.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Resulting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20">
                <a:latin typeface="Times New Roman"/>
                <a:cs typeface="Times New Roman"/>
              </a:rPr>
              <a:t>decline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cases.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-10">
                <a:latin typeface="Times New Roman"/>
                <a:cs typeface="Times New Roman"/>
              </a:rPr>
              <a:t> (prevention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pollution) </a:t>
            </a:r>
            <a:r>
              <a:rPr dirty="0" sz="1200">
                <a:latin typeface="Times New Roman"/>
                <a:cs typeface="Times New Roman"/>
              </a:rPr>
              <a:t>act,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1974 </a:t>
            </a:r>
            <a:r>
              <a:rPr dirty="0" sz="1200" spc="-25">
                <a:latin typeface="Times New Roman"/>
                <a:cs typeface="Times New Roman"/>
              </a:rPr>
              <a:t>developed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provide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maintaining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restoring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wholesomeness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establishment,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view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carrying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aforesaid,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Boards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conferring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assigning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Boards </a:t>
            </a:r>
            <a:r>
              <a:rPr dirty="0" sz="1200" spc="-20">
                <a:latin typeface="Times New Roman"/>
                <a:cs typeface="Times New Roman"/>
              </a:rPr>
              <a:t>Powers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functions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relating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matters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connected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therewith.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(Prevention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Pollution)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1974.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1.</a:t>
            </a:r>
            <a:r>
              <a:rPr dirty="0" sz="1200" spc="145">
                <a:latin typeface="Times New Roman"/>
                <a:cs typeface="Times New Roman"/>
              </a:rPr>
              <a:t>  </a:t>
            </a:r>
            <a:r>
              <a:rPr dirty="0" sz="1200" spc="-30">
                <a:latin typeface="Times New Roman"/>
                <a:cs typeface="Times New Roman"/>
              </a:rPr>
              <a:t>According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Definitions.</a:t>
            </a:r>
            <a:endParaRPr sz="1200">
              <a:latin typeface="Times New Roman"/>
              <a:cs typeface="Times New Roman"/>
            </a:endParaRPr>
          </a:p>
          <a:p>
            <a:pPr algn="just" marL="240665" marR="6350">
              <a:lnSpc>
                <a:spcPct val="107500"/>
              </a:lnSpc>
            </a:pPr>
            <a:r>
              <a:rPr dirty="0" sz="1200">
                <a:latin typeface="Georgia"/>
                <a:cs typeface="Georgia"/>
              </a:rPr>
              <a:t>“Sewage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effluent”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means</a:t>
            </a:r>
            <a:r>
              <a:rPr dirty="0" sz="1200" spc="-10">
                <a:latin typeface="Times New Roman"/>
                <a:cs typeface="Times New Roman"/>
              </a:rPr>
              <a:t> effluent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 </a:t>
            </a:r>
            <a:r>
              <a:rPr dirty="0" sz="1200" spc="-35">
                <a:latin typeface="Times New Roman"/>
                <a:cs typeface="Times New Roman"/>
              </a:rPr>
              <a:t>sewerage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system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sewage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disposal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works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 </a:t>
            </a:r>
            <a:r>
              <a:rPr dirty="0" sz="1200" spc="-35">
                <a:latin typeface="Times New Roman"/>
                <a:cs typeface="Times New Roman"/>
              </a:rPr>
              <a:t>sludge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drains;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9" y="423167"/>
            <a:ext cx="6336665" cy="846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325"/>
              </a:spcBef>
              <a:buFont typeface="Times New Roman"/>
              <a:buAutoNum type="arabicPeriod" startAt="2"/>
              <a:tabLst>
                <a:tab pos="240029" algn="l"/>
              </a:tabLst>
            </a:pPr>
            <a:r>
              <a:rPr dirty="0" sz="1200" spc="-30">
                <a:latin typeface="Georgia"/>
                <a:cs typeface="Georgia"/>
              </a:rPr>
              <a:t>Constitution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Central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10">
                <a:latin typeface="Georgia"/>
                <a:cs typeface="Georgia"/>
              </a:rPr>
              <a:t>&amp;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State</a:t>
            </a:r>
            <a:r>
              <a:rPr dirty="0" sz="1200" spc="-10">
                <a:latin typeface="Georgia"/>
                <a:cs typeface="Georgia"/>
              </a:rPr>
              <a:t> Boards</a:t>
            </a:r>
            <a:endParaRPr sz="1200">
              <a:latin typeface="Georgia"/>
              <a:cs typeface="Georgia"/>
            </a:endParaRPr>
          </a:p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Central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Board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shall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consist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following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members,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namely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full-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chairman,</a:t>
            </a:r>
            <a:endParaRPr sz="1200">
              <a:latin typeface="Times New Roman"/>
              <a:cs typeface="Times New Roman"/>
            </a:endParaRPr>
          </a:p>
          <a:p>
            <a:pPr marL="241300" marR="5080">
              <a:lnSpc>
                <a:spcPct val="107500"/>
              </a:lnSpc>
              <a:spcBef>
                <a:spcPts val="15"/>
              </a:spcBef>
              <a:tabLst>
                <a:tab pos="2161540" algn="l"/>
              </a:tabLst>
            </a:pPr>
            <a:r>
              <a:rPr dirty="0" sz="1200" spc="-20">
                <a:latin typeface="Times New Roman"/>
                <a:cs typeface="Times New Roman"/>
              </a:rPr>
              <a:t>secretary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members</a:t>
            </a:r>
            <a:r>
              <a:rPr dirty="0" sz="1200">
                <a:latin typeface="Times New Roman"/>
                <a:cs typeface="Times New Roman"/>
              </a:rPr>
              <a:t>	being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having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knowledge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practical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experience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0">
                <a:latin typeface="Times New Roman"/>
                <a:cs typeface="Times New Roman"/>
              </a:rPr>
              <a:t>respect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(matters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relating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protection),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nominated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Central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Government;</a:t>
            </a:r>
            <a:endParaRPr sz="1200">
              <a:latin typeface="Times New Roman"/>
              <a:cs typeface="Times New Roman"/>
            </a:endParaRPr>
          </a:p>
          <a:p>
            <a:pPr marL="239395" marR="59690" indent="-227329">
              <a:lnSpc>
                <a:spcPts val="1560"/>
              </a:lnSpc>
              <a:spcBef>
                <a:spcPts val="60"/>
              </a:spcBef>
              <a:buFont typeface="Georgia"/>
              <a:buAutoNum type="arabicPeriod" startAt="3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section functions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State</a:t>
            </a:r>
            <a:r>
              <a:rPr dirty="0" sz="1200" spc="-10">
                <a:latin typeface="Times New Roman"/>
                <a:cs typeface="Times New Roman"/>
              </a:rPr>
              <a:t> Board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given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controlling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25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State </a:t>
            </a:r>
            <a:r>
              <a:rPr dirty="0" sz="1200" spc="-20">
                <a:latin typeface="Times New Roman"/>
                <a:cs typeface="Times New Roman"/>
              </a:rPr>
              <a:t>Board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necessary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discharge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sewage.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35"/>
              </a:spcBef>
              <a:buAutoNum type="arabicPeriod" startAt="3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32</a:t>
            </a:r>
            <a:r>
              <a:rPr dirty="0" sz="1200" spc="-20">
                <a:latin typeface="Times New Roman"/>
                <a:cs typeface="Times New Roman"/>
              </a:rPr>
              <a:t> powers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given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take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emergency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measures.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Georgia"/>
                <a:cs typeface="Georgia"/>
              </a:rPr>
              <a:t>6.</a:t>
            </a:r>
            <a:r>
              <a:rPr dirty="0" sz="1200" spc="114">
                <a:latin typeface="Georgia"/>
                <a:cs typeface="Georgia"/>
              </a:rPr>
              <a:t>  </a:t>
            </a:r>
            <a:r>
              <a:rPr dirty="0" sz="1200" spc="-25">
                <a:latin typeface="Georgia"/>
                <a:cs typeface="Georgia"/>
              </a:rPr>
              <a:t>Penalties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 </a:t>
            </a:r>
            <a:r>
              <a:rPr dirty="0" sz="1200" spc="-20">
                <a:latin typeface="Georgia"/>
                <a:cs typeface="Georgia"/>
              </a:rPr>
              <a:t>fines</a:t>
            </a:r>
            <a:endParaRPr sz="1200">
              <a:latin typeface="Georgia"/>
              <a:cs typeface="Georgia"/>
            </a:endParaRPr>
          </a:p>
          <a:p>
            <a:pPr algn="just" marL="241300" marR="20955" indent="-635">
              <a:lnSpc>
                <a:spcPct val="107500"/>
              </a:lnSpc>
            </a:pPr>
            <a:r>
              <a:rPr dirty="0" sz="1200" spc="-25">
                <a:latin typeface="Times New Roman"/>
                <a:cs typeface="Times New Roman"/>
              </a:rPr>
              <a:t>Section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42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Water </a:t>
            </a:r>
            <a:r>
              <a:rPr dirty="0" sz="1200" spc="-20">
                <a:latin typeface="Times New Roman"/>
                <a:cs typeface="Times New Roman"/>
              </a:rPr>
              <a:t>(Prevention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Pollution)</a:t>
            </a:r>
            <a:r>
              <a:rPr dirty="0" sz="1200" spc="-20">
                <a:latin typeface="Times New Roman"/>
                <a:cs typeface="Times New Roman"/>
              </a:rPr>
              <a:t> Act,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1974</a:t>
            </a:r>
            <a:r>
              <a:rPr dirty="0" sz="1200" spc="-20">
                <a:latin typeface="Times New Roman"/>
                <a:cs typeface="Times New Roman"/>
              </a:rPr>
              <a:t> states </a:t>
            </a:r>
            <a:r>
              <a:rPr dirty="0" sz="1200" spc="-30">
                <a:latin typeface="Times New Roman"/>
                <a:cs typeface="Times New Roman"/>
              </a:rPr>
              <a:t>penalties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fines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certain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including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pulling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pillars,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Obstructs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acting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</a:t>
            </a:r>
            <a:endParaRPr sz="1200">
              <a:latin typeface="Times New Roman"/>
              <a:cs typeface="Times New Roman"/>
            </a:endParaRPr>
          </a:p>
          <a:p>
            <a:pPr algn="just" marL="241300" marR="20955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direction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Board,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Damages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works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property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belonging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Board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Failure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furnish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officer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employee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Board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information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required.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penalty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 Imprisonment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 </a:t>
            </a:r>
            <a:r>
              <a:rPr dirty="0" sz="1200" spc="-60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extend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months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fine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Rs. </a:t>
            </a:r>
            <a:r>
              <a:rPr dirty="0" sz="1200">
                <a:latin typeface="Times New Roman"/>
                <a:cs typeface="Times New Roman"/>
              </a:rPr>
              <a:t>10,000/-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both.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Georgia"/>
                <a:cs typeface="Georgia"/>
              </a:rPr>
              <a:t>The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Wildlife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(Protection)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Act,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1972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For </a:t>
            </a:r>
            <a:r>
              <a:rPr dirty="0" sz="1200" spc="-30">
                <a:latin typeface="Times New Roman"/>
                <a:cs typeface="Times New Roman"/>
              </a:rPr>
              <a:t>maintaining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healthy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ecological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balance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 earth,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marine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</a:t>
            </a:r>
            <a:endParaRPr sz="1200">
              <a:latin typeface="Times New Roman"/>
              <a:cs typeface="Times New Roman"/>
            </a:endParaRPr>
          </a:p>
          <a:p>
            <a:pPr algn="just" marL="12700" marR="34925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humans.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unique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helps </a:t>
            </a:r>
            <a:r>
              <a:rPr dirty="0" sz="1200">
                <a:latin typeface="Times New Roman"/>
                <a:cs typeface="Times New Roman"/>
              </a:rPr>
              <a:t>contribute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way.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sadly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today,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20">
                <a:latin typeface="Times New Roman"/>
                <a:cs typeface="Times New Roman"/>
              </a:rPr>
              <a:t>getting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endangered.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natural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destroyed</a:t>
            </a:r>
            <a:r>
              <a:rPr dirty="0" sz="1200">
                <a:latin typeface="Times New Roman"/>
                <a:cs typeface="Times New Roman"/>
              </a:rPr>
              <a:t> 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farming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Poaching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hunting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jewellery,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leather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 </a:t>
            </a:r>
            <a:r>
              <a:rPr dirty="0" sz="1200" spc="-25">
                <a:latin typeface="Times New Roman"/>
                <a:cs typeface="Times New Roman"/>
              </a:rPr>
              <a:t>great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factors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contributing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extinction.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habitats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Wildlife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passed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1972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Georgia"/>
                <a:cs typeface="Georgia"/>
              </a:rPr>
              <a:t>Chapter </a:t>
            </a:r>
            <a:r>
              <a:rPr dirty="0" sz="1200" spc="-20">
                <a:latin typeface="Georgia"/>
                <a:cs typeface="Georgia"/>
              </a:rPr>
              <a:t>1: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Preliminary</a:t>
            </a:r>
            <a:endParaRPr sz="1200">
              <a:latin typeface="Georgia"/>
              <a:cs typeface="Georgia"/>
            </a:endParaRPr>
          </a:p>
          <a:p>
            <a:pPr marL="227965" indent="-21526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27965" algn="l"/>
              </a:tabLst>
            </a:pP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Wildlife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(Protection)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1972.</a:t>
            </a:r>
            <a:endParaRPr sz="1200">
              <a:latin typeface="Times New Roman"/>
              <a:cs typeface="Times New Roman"/>
            </a:endParaRPr>
          </a:p>
          <a:p>
            <a:pPr marL="12700" marR="1762760" indent="215265">
              <a:lnSpc>
                <a:spcPct val="107500"/>
              </a:lnSpc>
              <a:spcBef>
                <a:spcPts val="10"/>
              </a:spcBef>
              <a:buAutoNum type="arabicPeriod"/>
              <a:tabLst>
                <a:tab pos="2279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extends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whole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India, except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Jammu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Kashmir. </a:t>
            </a:r>
            <a:r>
              <a:rPr dirty="0" sz="1200" spc="-30">
                <a:latin typeface="Georgia"/>
                <a:cs typeface="Georgia"/>
              </a:rPr>
              <a:t>Chapter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2: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Authorities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appointed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constituted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under</a:t>
            </a:r>
            <a:r>
              <a:rPr dirty="0" sz="1200" spc="-20">
                <a:latin typeface="Georgia"/>
                <a:cs typeface="Georgia"/>
              </a:rPr>
              <a:t> this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Act,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Central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appoint:-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Director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preservation.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Assistant </a:t>
            </a:r>
            <a:r>
              <a:rPr dirty="0" sz="1200" spc="-10">
                <a:latin typeface="Times New Roman"/>
                <a:cs typeface="Times New Roman"/>
              </a:rPr>
              <a:t>Directors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Life</a:t>
            </a:r>
            <a:r>
              <a:rPr dirty="0" sz="1200" spc="-10">
                <a:latin typeface="Times New Roman"/>
                <a:cs typeface="Times New Roman"/>
              </a:rPr>
              <a:t> preservation.</a:t>
            </a:r>
            <a:endParaRPr sz="1200">
              <a:latin typeface="Times New Roman"/>
              <a:cs typeface="Times New Roman"/>
            </a:endParaRPr>
          </a:p>
          <a:p>
            <a:pPr marL="12700" marR="3095625" indent="-635">
              <a:lnSpc>
                <a:spcPts val="1560"/>
              </a:lnSpc>
              <a:spcBef>
                <a:spcPts val="60"/>
              </a:spcBef>
              <a:buAutoNum type="arabicPeriod"/>
              <a:tabLst>
                <a:tab pos="12700" algn="l"/>
                <a:tab pos="239395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officers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employees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necessary.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State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appoint:-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218440" algn="l"/>
              </a:tabLst>
            </a:pPr>
            <a:r>
              <a:rPr dirty="0" sz="1200" spc="-50">
                <a:latin typeface="Times New Roman"/>
                <a:cs typeface="Times New Roman"/>
              </a:rPr>
              <a:t>I</a:t>
            </a:r>
            <a:r>
              <a:rPr dirty="0" sz="1200">
                <a:latin typeface="Times New Roman"/>
                <a:cs typeface="Times New Roman"/>
              </a:rPr>
              <a:t>	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Chief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Life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Warden.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II.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Wardens.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•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Honorary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Warden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each </a:t>
            </a:r>
            <a:r>
              <a:rPr dirty="0" sz="1200" spc="-10">
                <a:latin typeface="Times New Roman"/>
                <a:cs typeface="Times New Roman"/>
              </a:rPr>
              <a:t>district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III.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officers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employees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necessary.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Georgia"/>
                <a:cs typeface="Georgia"/>
              </a:rPr>
              <a:t>Chapter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3: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Hunting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 </a:t>
            </a:r>
            <a:r>
              <a:rPr dirty="0" sz="1200" spc="-40">
                <a:latin typeface="Georgia"/>
                <a:cs typeface="Georgia"/>
              </a:rPr>
              <a:t>Wild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Animals</a:t>
            </a:r>
            <a:endParaRPr sz="1200">
              <a:latin typeface="Georgia"/>
              <a:cs typeface="Georgia"/>
            </a:endParaRPr>
          </a:p>
          <a:p>
            <a:pPr algn="just" marL="12700" marR="72390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-10">
                <a:latin typeface="Times New Roman"/>
                <a:cs typeface="Times New Roman"/>
              </a:rPr>
              <a:t> prohibits</a:t>
            </a:r>
            <a:r>
              <a:rPr dirty="0" sz="1200">
                <a:latin typeface="Times New Roman"/>
                <a:cs typeface="Times New Roman"/>
              </a:rPr>
              <a:t> hunting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wild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shall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hunt </a:t>
            </a:r>
            <a:r>
              <a:rPr dirty="0" sz="1200" spc="-10">
                <a:latin typeface="Times New Roman"/>
                <a:cs typeface="Times New Roman"/>
              </a:rPr>
              <a:t>any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wild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specified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Schedules.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However,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certain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exceptions.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Chapter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3A.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meant for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specified plants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Georgia"/>
                <a:cs typeface="Georgia"/>
              </a:rPr>
              <a:t>Chapter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4: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Protected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areas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Times New Roman"/>
                <a:cs typeface="Times New Roman"/>
              </a:rPr>
              <a:t>Sanctuaries,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Parks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closed</a:t>
            </a:r>
            <a:r>
              <a:rPr dirty="0" sz="1200" spc="-25">
                <a:latin typeface="Times New Roman"/>
                <a:cs typeface="Times New Roman"/>
              </a:rPr>
              <a:t> areas,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State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may,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notification, </a:t>
            </a:r>
            <a:r>
              <a:rPr dirty="0" sz="1200" spc="-10">
                <a:latin typeface="Times New Roman"/>
                <a:cs typeface="Times New Roman"/>
              </a:rPr>
              <a:t>declare</a:t>
            </a:r>
            <a:endParaRPr sz="1200">
              <a:latin typeface="Times New Roman"/>
              <a:cs typeface="Times New Roman"/>
            </a:endParaRPr>
          </a:p>
          <a:p>
            <a:pPr algn="just" marL="12700" marR="60325" indent="-63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intention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constitute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comprised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within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reserve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territorial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30">
                <a:latin typeface="Times New Roman"/>
                <a:cs typeface="Times New Roman"/>
              </a:rPr>
              <a:t>sanctuary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considers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area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adequate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ecological,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faunal,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floral,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geomorphologic,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634" y="900483"/>
            <a:ext cx="4831046" cy="196631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80695" y="2902713"/>
            <a:ext cx="6413500" cy="61398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50800" marR="43815" indent="457200">
              <a:lnSpc>
                <a:spcPct val="1078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ecosystems-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existing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classified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terrestrial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aquatic.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Terrestrial ecosystem includes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desert,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rainforests.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aquatic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divided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ecosystem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marine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lentic</a:t>
            </a:r>
            <a:r>
              <a:rPr dirty="0" sz="1200" spc="-10">
                <a:latin typeface="Times New Roman"/>
                <a:cs typeface="Times New Roman"/>
              </a:rPr>
              <a:t> i.e.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standing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(e.g.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lakes,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pools,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ditch,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swamps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lotic</a:t>
            </a:r>
            <a:r>
              <a:rPr dirty="0" sz="1200" spc="-20">
                <a:latin typeface="Times New Roman"/>
                <a:cs typeface="Times New Roman"/>
              </a:rPr>
              <a:t> i.e.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flowing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(e.g.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streams,spring).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marine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estuaries,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oceans, </a:t>
            </a:r>
            <a:r>
              <a:rPr dirty="0" sz="1200" spc="-30">
                <a:latin typeface="Times New Roman"/>
                <a:cs typeface="Times New Roman"/>
              </a:rPr>
              <a:t>mangroves,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bays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deep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 indent="457200">
              <a:lnSpc>
                <a:spcPct val="107500"/>
              </a:lnSpc>
              <a:spcBef>
                <a:spcPts val="15"/>
              </a:spcBef>
            </a:pPr>
            <a:r>
              <a:rPr dirty="0" sz="1200" spc="-40">
                <a:latin typeface="Times New Roman"/>
                <a:cs typeface="Times New Roman"/>
              </a:rPr>
              <a:t>Artificial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ecosystems-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unstable, </a:t>
            </a:r>
            <a:r>
              <a:rPr dirty="0" sz="1200" spc="-25">
                <a:latin typeface="Times New Roman"/>
                <a:cs typeface="Times New Roman"/>
              </a:rPr>
              <a:t>simple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human-</a:t>
            </a:r>
            <a:r>
              <a:rPr dirty="0" sz="1200" spc="-20">
                <a:latin typeface="Times New Roman"/>
                <a:cs typeface="Times New Roman"/>
              </a:rPr>
              <a:t>made.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manipulated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different</a:t>
            </a:r>
            <a:r>
              <a:rPr dirty="0" sz="1200">
                <a:latin typeface="Times New Roman"/>
                <a:cs typeface="Times New Roman"/>
              </a:rPr>
              <a:t> purposes</a:t>
            </a:r>
            <a:r>
              <a:rPr dirty="0" sz="1200" spc="-10">
                <a:latin typeface="Times New Roman"/>
                <a:cs typeface="Times New Roman"/>
              </a:rPr>
              <a:t> e.g.</a:t>
            </a:r>
            <a:r>
              <a:rPr dirty="0" sz="1200">
                <a:latin typeface="Times New Roman"/>
                <a:cs typeface="Times New Roman"/>
              </a:rPr>
              <a:t> crop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field</a:t>
            </a:r>
            <a:r>
              <a:rPr dirty="0" sz="1200">
                <a:latin typeface="Times New Roman"/>
                <a:cs typeface="Times New Roman"/>
              </a:rPr>
              <a:t> (crops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maize,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wheat,</a:t>
            </a:r>
            <a:r>
              <a:rPr dirty="0" sz="1200">
                <a:latin typeface="Times New Roman"/>
                <a:cs typeface="Times New Roman"/>
              </a:rPr>
              <a:t> mango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etc.)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land, </a:t>
            </a:r>
            <a:r>
              <a:rPr dirty="0" sz="1200" spc="-35">
                <a:latin typeface="Times New Roman"/>
                <a:cs typeface="Times New Roman"/>
              </a:rPr>
              <a:t>artificial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lakes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reservoirs, </a:t>
            </a:r>
            <a:r>
              <a:rPr dirty="0" sz="1200" spc="-10">
                <a:latin typeface="Times New Roman"/>
                <a:cs typeface="Times New Roman"/>
              </a:rPr>
              <a:t>townships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50800" marR="42545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terrestrial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Grassland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pond </a:t>
            </a:r>
            <a:r>
              <a:rPr dirty="0" sz="1200" spc="-30">
                <a:latin typeface="Times New Roman"/>
                <a:cs typeface="Times New Roman"/>
              </a:rPr>
              <a:t>ecosystem discussed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briefly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follows-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5"/>
              </a:spcBef>
            </a:pPr>
            <a:r>
              <a:rPr dirty="0" sz="1200" spc="-30">
                <a:latin typeface="Georgia"/>
                <a:cs typeface="Georgia"/>
              </a:rPr>
              <a:t>Grassland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Ecosystem-</a:t>
            </a:r>
            <a:endParaRPr sz="1200">
              <a:latin typeface="Georgia"/>
              <a:cs typeface="Georgia"/>
            </a:endParaRPr>
          </a:p>
          <a:p>
            <a:pPr algn="just" marL="50800" marR="46990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grassland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vegetation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dominated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grasses.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35">
                <a:latin typeface="Times New Roman"/>
                <a:cs typeface="Times New Roman"/>
              </a:rPr>
              <a:t>grassland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discussed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below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Georgia"/>
                <a:cs typeface="Georgia"/>
              </a:rPr>
              <a:t>Abiotic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components: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aerial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climate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edaphic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nutrients,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water,</a:t>
            </a: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texture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abiotic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nutrients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hydrogen,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oxygen,</a:t>
            </a:r>
            <a:endParaRPr sz="1200">
              <a:latin typeface="Times New Roman"/>
              <a:cs typeface="Times New Roman"/>
            </a:endParaRPr>
          </a:p>
          <a:p>
            <a:pPr algn="just" marL="50800" marR="43815" indent="-635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nitrogen, </a:t>
            </a:r>
            <a:r>
              <a:rPr dirty="0" sz="1200">
                <a:latin typeface="Times New Roman"/>
                <a:cs typeface="Times New Roman"/>
              </a:rPr>
              <a:t>phosphorous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sulphur </a:t>
            </a:r>
            <a:r>
              <a:rPr dirty="0" sz="1200" spc="-20">
                <a:latin typeface="Times New Roman"/>
                <a:cs typeface="Times New Roman"/>
              </a:rPr>
              <a:t>required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plants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supplied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CO</a:t>
            </a:r>
            <a:r>
              <a:rPr dirty="0" baseline="-19841" sz="1050" spc="-30">
                <a:latin typeface="Times New Roman"/>
                <a:cs typeface="Times New Roman"/>
              </a:rPr>
              <a:t>2</a:t>
            </a:r>
            <a:r>
              <a:rPr dirty="0" sz="1200" spc="-20">
                <a:latin typeface="Times New Roman"/>
                <a:cs typeface="Times New Roman"/>
              </a:rPr>
              <a:t>, </a:t>
            </a:r>
            <a:r>
              <a:rPr dirty="0" sz="1200" spc="-10">
                <a:latin typeface="Times New Roman"/>
                <a:cs typeface="Times New Roman"/>
              </a:rPr>
              <a:t>water,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nitrates,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phosphates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sulphates.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climate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abiotic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grassland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25">
                <a:latin typeface="Times New Roman"/>
                <a:cs typeface="Times New Roman"/>
              </a:rPr>
              <a:t> which </a:t>
            </a:r>
            <a:r>
              <a:rPr dirty="0" sz="1200" spc="-30">
                <a:latin typeface="Times New Roman"/>
                <a:cs typeface="Times New Roman"/>
              </a:rPr>
              <a:t>includes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rainfall,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temperature,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wind</a:t>
            </a:r>
            <a:r>
              <a:rPr dirty="0" sz="1200" spc="-25">
                <a:latin typeface="Times New Roman"/>
                <a:cs typeface="Times New Roman"/>
              </a:rPr>
              <a:t> flow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area.</a:t>
            </a:r>
            <a:endParaRPr sz="1200">
              <a:latin typeface="Times New Roman"/>
              <a:cs typeface="Times New Roman"/>
            </a:endParaRPr>
          </a:p>
          <a:p>
            <a:pPr algn="just" marL="50800" marR="438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Georgia"/>
                <a:cs typeface="Georgia"/>
              </a:rPr>
              <a:t>Biotic</a:t>
            </a:r>
            <a:r>
              <a:rPr dirty="0" sz="1200" spc="43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components:</a:t>
            </a:r>
            <a:r>
              <a:rPr dirty="0" sz="1200" spc="434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4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(plants),</a:t>
            </a:r>
            <a:r>
              <a:rPr dirty="0" sz="1200" spc="4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(animals)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decomposers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(micro-</a:t>
            </a:r>
            <a:r>
              <a:rPr dirty="0" sz="1200" spc="-10">
                <a:latin typeface="Times New Roman"/>
                <a:cs typeface="Times New Roman"/>
              </a:rPr>
              <a:t>organisms).</a:t>
            </a:r>
            <a:endParaRPr sz="1200">
              <a:latin typeface="Times New Roman"/>
              <a:cs typeface="Times New Roman"/>
            </a:endParaRPr>
          </a:p>
          <a:p>
            <a:pPr algn="just" marL="50800" marR="45720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Georgia"/>
                <a:cs typeface="Georgia"/>
              </a:rPr>
              <a:t>Producers: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mainly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75" i="1">
                <a:latin typeface="Georgia"/>
                <a:cs typeface="Georgia"/>
              </a:rPr>
              <a:t>cynadon,Desmodium,Setaria,</a:t>
            </a:r>
            <a:r>
              <a:rPr dirty="0" sz="1200" spc="105" i="1">
                <a:latin typeface="Georgia"/>
                <a:cs typeface="Georgia"/>
              </a:rPr>
              <a:t> </a:t>
            </a:r>
            <a:r>
              <a:rPr dirty="0" sz="1200" spc="-140" i="1">
                <a:latin typeface="Georgia"/>
                <a:cs typeface="Georgia"/>
              </a:rPr>
              <a:t>Digitaria</a:t>
            </a:r>
            <a:r>
              <a:rPr dirty="0" sz="1200" spc="70" i="1">
                <a:latin typeface="Georgia"/>
                <a:cs typeface="Georgia"/>
              </a:rPr>
              <a:t> </a:t>
            </a:r>
            <a:r>
              <a:rPr dirty="0" sz="1200" spc="-125" i="1">
                <a:latin typeface="Georgia"/>
                <a:cs typeface="Georgia"/>
              </a:rPr>
              <a:t>etc.</a:t>
            </a:r>
            <a:r>
              <a:rPr dirty="0" sz="1200" spc="50" i="1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55">
                <a:latin typeface="Times New Roman"/>
                <a:cs typeface="Times New Roman"/>
              </a:rPr>
              <a:t>family,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Graminae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variety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herbs,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shrubs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scattered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producers.</a:t>
            </a: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Georgia"/>
                <a:cs typeface="Georgia"/>
              </a:rPr>
              <a:t>Consumers: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consumers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three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types-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primary,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secondary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tertiary.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herbivores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cow,</a:t>
            </a:r>
            <a:endParaRPr sz="1200">
              <a:latin typeface="Times New Roman"/>
              <a:cs typeface="Times New Roman"/>
            </a:endParaRPr>
          </a:p>
          <a:p>
            <a:pPr algn="just" marL="50800" marR="444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goat,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rabbit,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deer,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sheep,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buffaloes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insects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consumers.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carnivores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fox,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jackals,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lizards,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snakes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secondary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hawks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tertiary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consumers.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>
              <a:lnSpc>
                <a:spcPct val="1079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Decomposers: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5">
                <a:latin typeface="Times New Roman"/>
                <a:cs typeface="Times New Roman"/>
              </a:rPr>
              <a:t> include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bacteria </a:t>
            </a:r>
            <a:r>
              <a:rPr dirty="0" sz="1200" spc="-30">
                <a:latin typeface="Times New Roman"/>
                <a:cs typeface="Times New Roman"/>
              </a:rPr>
              <a:t>growing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decaying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 </a:t>
            </a:r>
            <a:r>
              <a:rPr dirty="0" sz="1200" spc="-10">
                <a:latin typeface="Times New Roman"/>
                <a:cs typeface="Times New Roman"/>
              </a:rPr>
              <a:t>matter,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moulds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fungi</a:t>
            </a:r>
            <a:r>
              <a:rPr dirty="0" sz="1200" spc="-25">
                <a:latin typeface="Times New Roman"/>
                <a:cs typeface="Times New Roman"/>
              </a:rPr>
              <a:t> as </a:t>
            </a:r>
            <a:r>
              <a:rPr dirty="0" sz="1200" spc="-20">
                <a:latin typeface="Times New Roman"/>
                <a:cs typeface="Times New Roman"/>
              </a:rPr>
              <a:t>saprophytes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Mucor,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Georgia"/>
                <a:cs typeface="Georgia"/>
              </a:rPr>
              <a:t>Penicillium</a:t>
            </a:r>
            <a:r>
              <a:rPr dirty="0" sz="1200" spc="-125">
                <a:latin typeface="Times New Roman"/>
                <a:cs typeface="Times New Roman"/>
              </a:rPr>
              <a:t>,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45" i="1">
                <a:latin typeface="Georgia"/>
                <a:cs typeface="Georgia"/>
              </a:rPr>
              <a:t>Aspergillus</a:t>
            </a:r>
            <a:r>
              <a:rPr dirty="0" sz="1200" spc="-145">
                <a:latin typeface="Times New Roman"/>
                <a:cs typeface="Times New Roman"/>
              </a:rPr>
              <a:t>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50" i="1">
                <a:latin typeface="Georgia"/>
                <a:cs typeface="Georgia"/>
              </a:rPr>
              <a:t>Rhizopus</a:t>
            </a:r>
            <a:r>
              <a:rPr dirty="0" sz="1200" spc="-150">
                <a:latin typeface="Times New Roman"/>
                <a:cs typeface="Times New Roman"/>
              </a:rPr>
              <a:t>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85" i="1">
                <a:latin typeface="Georgia"/>
                <a:cs typeface="Georgia"/>
              </a:rPr>
              <a:t>Fusarium</a:t>
            </a:r>
            <a:r>
              <a:rPr dirty="0" sz="1200" spc="114" i="1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minerals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back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available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again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increase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fertility.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125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1" y="423167"/>
            <a:ext cx="6334125" cy="846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algn="just" marL="12700" marR="58419">
              <a:lnSpc>
                <a:spcPct val="107500"/>
              </a:lnSpc>
              <a:spcBef>
                <a:spcPts val="1215"/>
              </a:spcBef>
            </a:pPr>
            <a:r>
              <a:rPr dirty="0" sz="1200">
                <a:latin typeface="Times New Roman"/>
                <a:cs typeface="Times New Roman"/>
              </a:rPr>
              <a:t>zoological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significance,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protecting,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propagating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developing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wild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its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Georgia"/>
                <a:cs typeface="Georgia"/>
              </a:rPr>
              <a:t>Chapter </a:t>
            </a:r>
            <a:r>
              <a:rPr dirty="0" sz="1200" spc="-20">
                <a:latin typeface="Georgia"/>
                <a:cs typeface="Georgia"/>
              </a:rPr>
              <a:t>5.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Trade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or </a:t>
            </a:r>
            <a:r>
              <a:rPr dirty="0" sz="1200" spc="-25">
                <a:latin typeface="Georgia"/>
                <a:cs typeface="Georgia"/>
              </a:rPr>
              <a:t>Commerce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Wild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Animals, </a:t>
            </a:r>
            <a:r>
              <a:rPr dirty="0" sz="1200" spc="-30">
                <a:latin typeface="Georgia"/>
                <a:cs typeface="Georgia"/>
              </a:rPr>
              <a:t>Animal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Articles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 </a:t>
            </a:r>
            <a:r>
              <a:rPr dirty="0" sz="1200" spc="-10">
                <a:latin typeface="Georgia"/>
                <a:cs typeface="Georgia"/>
              </a:rPr>
              <a:t>Trophies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No person </a:t>
            </a:r>
            <a:r>
              <a:rPr dirty="0" sz="1200" spc="-10">
                <a:latin typeface="Times New Roman"/>
                <a:cs typeface="Times New Roman"/>
              </a:rPr>
              <a:t>shall:</a:t>
            </a:r>
            <a:endParaRPr sz="1200">
              <a:latin typeface="Times New Roman"/>
              <a:cs typeface="Times New Roman"/>
            </a:endParaRPr>
          </a:p>
          <a:p>
            <a:pPr marL="240029" marR="179705" indent="-227329">
              <a:lnSpc>
                <a:spcPts val="1560"/>
              </a:lnSpc>
              <a:spcBef>
                <a:spcPts val="60"/>
              </a:spcBef>
              <a:buAutoNum type="arabicPeriod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Commence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carry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business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as: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Manufacturer,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dealer,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taxidermist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scheduled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35">
                <a:latin typeface="Times New Roman"/>
                <a:cs typeface="Times New Roman"/>
              </a:rPr>
              <a:t>animal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articles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trophies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captive</a:t>
            </a:r>
            <a:r>
              <a:rPr dirty="0" sz="1200" spc="-10">
                <a:latin typeface="Times New Roman"/>
                <a:cs typeface="Times New Roman"/>
              </a:rPr>
              <a:t> animals.</a:t>
            </a:r>
            <a:endParaRPr sz="1200">
              <a:latin typeface="Times New Roman"/>
              <a:cs typeface="Times New Roman"/>
            </a:endParaRPr>
          </a:p>
          <a:p>
            <a:pPr marL="176530" indent="-16383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176530" algn="l"/>
              </a:tabLst>
            </a:pPr>
            <a:r>
              <a:rPr dirty="0" sz="1200" spc="-20">
                <a:latin typeface="Times New Roman"/>
                <a:cs typeface="Times New Roman"/>
              </a:rPr>
              <a:t>Dealer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derived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30">
                <a:latin typeface="Times New Roman"/>
                <a:cs typeface="Times New Roman"/>
              </a:rPr>
              <a:t> schedule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eating-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5"/>
              </a:spcBef>
            </a:pPr>
            <a:r>
              <a:rPr dirty="0" sz="1200" spc="-20">
                <a:latin typeface="Georgia"/>
                <a:cs typeface="Georgia"/>
              </a:rPr>
              <a:t>Chapter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6: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Prevention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and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Detection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Offences:-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prevention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detection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offence,</a:t>
            </a:r>
            <a:r>
              <a:rPr dirty="0" sz="1200">
                <a:latin typeface="Times New Roman"/>
                <a:cs typeface="Times New Roman"/>
              </a:rPr>
              <a:t> power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entry, search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arrest,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detection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authorized officers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0">
                <a:latin typeface="Times New Roman"/>
                <a:cs typeface="Times New Roman"/>
              </a:rPr>
              <a:t> given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provision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20">
                <a:latin typeface="Times New Roman"/>
                <a:cs typeface="Times New Roman"/>
              </a:rPr>
              <a:t> been </a:t>
            </a:r>
            <a:r>
              <a:rPr dirty="0" sz="1200">
                <a:latin typeface="Times New Roman"/>
                <a:cs typeface="Times New Roman"/>
              </a:rPr>
              <a:t>made 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offences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act . </a:t>
            </a:r>
            <a:r>
              <a:rPr dirty="0" sz="1200" spc="-10">
                <a:latin typeface="Times New Roman"/>
                <a:cs typeface="Times New Roman"/>
              </a:rPr>
              <a:t>offences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wild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products)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included </a:t>
            </a:r>
            <a:r>
              <a:rPr dirty="0" sz="1200" spc="-35">
                <a:latin typeface="Times New Roman"/>
                <a:cs typeface="Times New Roman"/>
              </a:rPr>
              <a:t>schedule-</a:t>
            </a:r>
            <a:r>
              <a:rPr dirty="0" sz="1200">
                <a:latin typeface="Times New Roman"/>
                <a:cs typeface="Times New Roman"/>
              </a:rPr>
              <a:t>hunting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altering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boundaries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sanctuary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punishment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penalty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enhanced,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minimum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imprisonment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prescribed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seven </a:t>
            </a:r>
            <a:r>
              <a:rPr dirty="0" sz="1200">
                <a:latin typeface="Times New Roman"/>
                <a:cs typeface="Times New Roman"/>
              </a:rPr>
              <a:t>years,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minimum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Rs.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10,000/-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subsequent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offence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nature,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imprisonment </a:t>
            </a:r>
            <a:r>
              <a:rPr dirty="0" sz="1200" spc="-30">
                <a:latin typeface="Times New Roman"/>
                <a:cs typeface="Times New Roman"/>
              </a:rPr>
              <a:t>shall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less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years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extend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seven </a:t>
            </a:r>
            <a:r>
              <a:rPr dirty="0" sz="1200" spc="-45">
                <a:latin typeface="Times New Roman"/>
                <a:cs typeface="Times New Roman"/>
              </a:rPr>
              <a:t>years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minimum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Rs. </a:t>
            </a:r>
            <a:r>
              <a:rPr dirty="0" sz="1200">
                <a:latin typeface="Times New Roman"/>
                <a:cs typeface="Times New Roman"/>
              </a:rPr>
              <a:t>25,000.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•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Offences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pertaining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hunting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endangered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•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Offences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related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trade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commerce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articles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derived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certain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(except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chapter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section </a:t>
            </a:r>
            <a:r>
              <a:rPr dirty="0" sz="1200" spc="-50">
                <a:latin typeface="Times New Roman"/>
                <a:cs typeface="Times New Roman"/>
              </a:rPr>
              <a:t>38J)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attracts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term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imprisonment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 </a:t>
            </a:r>
            <a:r>
              <a:rPr dirty="0" sz="1200" spc="-40">
                <a:latin typeface="Times New Roman"/>
                <a:cs typeface="Times New Roman"/>
              </a:rPr>
              <a:t>years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and/or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20">
                <a:latin typeface="Times New Roman"/>
                <a:cs typeface="Times New Roman"/>
              </a:rPr>
              <a:t>fine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25,000/-</a:t>
            </a:r>
            <a:r>
              <a:rPr dirty="0" sz="1200" spc="-5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30">
                <a:latin typeface="Georgia"/>
                <a:cs typeface="Georgia"/>
              </a:rPr>
              <a:t>Chapter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7: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Miscellaneous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Times New Roman"/>
                <a:cs typeface="Times New Roman"/>
              </a:rPr>
              <a:t>Officers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public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servants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Protection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taken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faith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Rights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Scheduled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Tribes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protected.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Nothing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shall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affect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hunting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rights</a:t>
            </a:r>
            <a:endParaRPr sz="1200">
              <a:latin typeface="Times New Roman"/>
              <a:cs typeface="Times New Roman"/>
            </a:endParaRPr>
          </a:p>
          <a:p>
            <a:pPr marL="241300" marR="762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conferred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Scheduled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Tribes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Nicobar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Islands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Territory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Andaman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Nicobar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Islands.</a:t>
            </a:r>
            <a:endParaRPr sz="1200">
              <a:latin typeface="Times New Roman"/>
              <a:cs typeface="Times New Roman"/>
            </a:endParaRPr>
          </a:p>
          <a:p>
            <a:pPr algn="just" marL="240029" marR="5080" indent="-227329">
              <a:lnSpc>
                <a:spcPct val="107800"/>
              </a:lnSpc>
              <a:spcBef>
                <a:spcPts val="5"/>
              </a:spcBef>
              <a:buAutoNum type="arabicPeriod" startAt="3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entries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schedules.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(41)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Central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may,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opinion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is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expedient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 </a:t>
            </a:r>
            <a:r>
              <a:rPr dirty="0" sz="1200" spc="-20">
                <a:latin typeface="Times New Roman"/>
                <a:cs typeface="Times New Roman"/>
              </a:rPr>
              <a:t>notification,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[4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delete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entry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any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schedule]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transfer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any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entry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schedule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same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schedule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schedule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another.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4464685">
              <a:lnSpc>
                <a:spcPct val="108300"/>
              </a:lnSpc>
            </a:pPr>
            <a:r>
              <a:rPr dirty="0" sz="1200" spc="-25">
                <a:latin typeface="Georgia"/>
                <a:cs typeface="Georgia"/>
              </a:rPr>
              <a:t>Forest</a:t>
            </a:r>
            <a:r>
              <a:rPr dirty="0" sz="1200" spc="-35">
                <a:latin typeface="Georgia"/>
                <a:cs typeface="Georgia"/>
              </a:rPr>
              <a:t> conservation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act,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5">
                <a:latin typeface="Georgia"/>
                <a:cs typeface="Georgia"/>
              </a:rPr>
              <a:t>1980</a:t>
            </a:r>
            <a:r>
              <a:rPr dirty="0" sz="1200" spc="-10">
                <a:latin typeface="Georgia"/>
                <a:cs typeface="Georgia"/>
              </a:rPr>
              <a:t> Introduction</a:t>
            </a:r>
            <a:endParaRPr sz="1200">
              <a:latin typeface="Georgia"/>
              <a:cs typeface="Georgia"/>
            </a:endParaRPr>
          </a:p>
          <a:p>
            <a:pPr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biotic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community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predominantly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composed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woody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vegetation.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Approximately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earth's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covered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forests.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salient </a:t>
            </a:r>
            <a:r>
              <a:rPr dirty="0" sz="1200" spc="-20">
                <a:latin typeface="Times New Roman"/>
                <a:cs typeface="Times New Roman"/>
              </a:rPr>
              <a:t>provisions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romanUcPeriod"/>
              <a:tabLst>
                <a:tab pos="240665" algn="l"/>
              </a:tabLst>
            </a:pPr>
            <a:r>
              <a:rPr dirty="0" sz="1200" spc="-55">
                <a:latin typeface="Georgia"/>
                <a:cs typeface="Georgia"/>
              </a:rPr>
              <a:t>Short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title,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extent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commencement</a:t>
            </a:r>
            <a:r>
              <a:rPr dirty="0" sz="1200" spc="-35">
                <a:latin typeface="Times New Roman"/>
                <a:cs typeface="Times New Roman"/>
              </a:rPr>
              <a:t>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–</a:t>
            </a:r>
            <a:endParaRPr sz="12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called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(Conservation) </a:t>
            </a:r>
            <a:r>
              <a:rPr dirty="0" sz="1200" spc="-20">
                <a:latin typeface="Times New Roman"/>
                <a:cs typeface="Times New Roman"/>
              </a:rPr>
              <a:t>Act,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1980.</a:t>
            </a:r>
            <a:endParaRPr sz="12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extends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whole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20">
                <a:latin typeface="Times New Roman"/>
                <a:cs typeface="Times New Roman"/>
              </a:rPr>
              <a:t> except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State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Jammu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Kashmir.</a:t>
            </a:r>
            <a:endParaRPr sz="12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shall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deemed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have </a:t>
            </a:r>
            <a:r>
              <a:rPr dirty="0" sz="1200" spc="-10">
                <a:latin typeface="Times New Roman"/>
                <a:cs typeface="Times New Roman"/>
              </a:rPr>
              <a:t>come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25th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day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October,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1980.</a:t>
            </a:r>
            <a:endParaRPr sz="1200">
              <a:latin typeface="Times New Roman"/>
              <a:cs typeface="Times New Roman"/>
            </a:endParaRPr>
          </a:p>
          <a:p>
            <a:pPr marL="249554" indent="-236854">
              <a:lnSpc>
                <a:spcPct val="100000"/>
              </a:lnSpc>
              <a:spcBef>
                <a:spcPts val="120"/>
              </a:spcBef>
              <a:buAutoNum type="romanUcPeriod" startAt="2"/>
              <a:tabLst>
                <a:tab pos="249554" algn="l"/>
              </a:tabLst>
            </a:pPr>
            <a:r>
              <a:rPr dirty="0" sz="1200" spc="-30">
                <a:latin typeface="Georgia"/>
                <a:cs typeface="Georgia"/>
              </a:rPr>
              <a:t>Restriction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the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de-reservation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forests </a:t>
            </a:r>
            <a:r>
              <a:rPr dirty="0" sz="1200" spc="-30">
                <a:latin typeface="Georgia"/>
                <a:cs typeface="Georgia"/>
              </a:rPr>
              <a:t>or </a:t>
            </a:r>
            <a:r>
              <a:rPr dirty="0" sz="1200">
                <a:latin typeface="Georgia"/>
                <a:cs typeface="Georgia"/>
              </a:rPr>
              <a:t>use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forest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land </a:t>
            </a:r>
            <a:r>
              <a:rPr dirty="0" sz="1200" spc="-25">
                <a:latin typeface="Georgia"/>
                <a:cs typeface="Georgia"/>
              </a:rPr>
              <a:t>for </a:t>
            </a:r>
            <a:r>
              <a:rPr dirty="0" sz="1200" spc="-60">
                <a:latin typeface="Georgia"/>
                <a:cs typeface="Georgia"/>
              </a:rPr>
              <a:t>non-</a:t>
            </a:r>
            <a:r>
              <a:rPr dirty="0" sz="1200" spc="-30">
                <a:latin typeface="Georgia"/>
                <a:cs typeface="Georgia"/>
              </a:rPr>
              <a:t>forest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purpose</a:t>
            </a:r>
            <a:endParaRPr sz="1200">
              <a:latin typeface="Georgia"/>
              <a:cs typeface="Georgia"/>
            </a:endParaRPr>
          </a:p>
          <a:p>
            <a:pPr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duty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State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25">
                <a:latin typeface="Times New Roman"/>
                <a:cs typeface="Times New Roman"/>
              </a:rPr>
              <a:t> reserved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any</a:t>
            </a:r>
            <a:endParaRPr sz="1200">
              <a:latin typeface="Times New Roman"/>
              <a:cs typeface="Times New Roman"/>
            </a:endParaRPr>
          </a:p>
          <a:p>
            <a:pPr algn="just" marL="12700" marR="889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portion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thereof 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term. </a:t>
            </a:r>
            <a:r>
              <a:rPr dirty="0" sz="1200" spc="-10">
                <a:latin typeface="Times New Roman"/>
                <a:cs typeface="Times New Roman"/>
              </a:rPr>
              <a:t>'non-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purposes' means </a:t>
            </a:r>
            <a:r>
              <a:rPr dirty="0" sz="1200" spc="-10">
                <a:latin typeface="Times New Roman"/>
                <a:cs typeface="Times New Roman"/>
              </a:rPr>
              <a:t>breaking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clearing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portion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purpose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reforestation.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67986" y="423167"/>
            <a:ext cx="6438900" cy="846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marL="290830" indent="-227329">
              <a:lnSpc>
                <a:spcPct val="100000"/>
              </a:lnSpc>
              <a:spcBef>
                <a:spcPts val="1325"/>
              </a:spcBef>
              <a:buSzPct val="91666"/>
              <a:buAutoNum type="romanUcPeriod" startAt="3"/>
              <a:tabLst>
                <a:tab pos="290830" algn="l"/>
              </a:tabLst>
            </a:pPr>
            <a:r>
              <a:rPr dirty="0" sz="1200" spc="-30">
                <a:latin typeface="Georgia"/>
                <a:cs typeface="Georgia"/>
              </a:rPr>
              <a:t>Constitution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Advisory</a:t>
            </a:r>
            <a:r>
              <a:rPr dirty="0" sz="1200" spc="-10">
                <a:latin typeface="Georgia"/>
                <a:cs typeface="Georgia"/>
              </a:rPr>
              <a:t> Committee</a:t>
            </a:r>
            <a:endParaRPr sz="1200">
              <a:latin typeface="Georgia"/>
              <a:cs typeface="Georgia"/>
            </a:endParaRPr>
          </a:p>
          <a:p>
            <a:pPr algn="just" marL="63500" marR="213995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Central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empowered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constitute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committee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consisting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persons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deem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fit.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advise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Central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Government.</a:t>
            </a:r>
            <a:endParaRPr sz="1200">
              <a:latin typeface="Times New Roman"/>
              <a:cs typeface="Times New Roman"/>
            </a:endParaRPr>
          </a:p>
          <a:p>
            <a:pPr algn="just" marL="63500">
              <a:lnSpc>
                <a:spcPct val="100000"/>
              </a:lnSpc>
              <a:spcBef>
                <a:spcPts val="35"/>
              </a:spcBef>
            </a:pPr>
            <a:r>
              <a:rPr dirty="0" sz="1200" spc="-35">
                <a:latin typeface="Times New Roman"/>
                <a:cs typeface="Times New Roman"/>
              </a:rPr>
              <a:t>3A.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Penalty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contravention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provisions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Act.</a:t>
            </a:r>
            <a:endParaRPr sz="1200">
              <a:latin typeface="Times New Roman"/>
              <a:cs typeface="Times New Roman"/>
            </a:endParaRPr>
          </a:p>
          <a:p>
            <a:pPr algn="just" marL="63500" marR="100965" indent="4191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Whoever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contravenes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abets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contravention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provisions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shall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punishable</a:t>
            </a:r>
            <a:r>
              <a:rPr dirty="0" sz="1200" spc="-20">
                <a:latin typeface="Times New Roman"/>
                <a:cs typeface="Times New Roman"/>
              </a:rPr>
              <a:t> with </a:t>
            </a:r>
            <a:r>
              <a:rPr dirty="0" sz="1200" spc="-30">
                <a:latin typeface="Times New Roman"/>
                <a:cs typeface="Times New Roman"/>
              </a:rPr>
              <a:t>simple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imprisonment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</a:t>
            </a:r>
            <a:r>
              <a:rPr dirty="0" sz="1200" spc="-20">
                <a:latin typeface="Times New Roman"/>
                <a:cs typeface="Times New Roman"/>
              </a:rPr>
              <a:t> which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extend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fifteen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days.</a:t>
            </a:r>
            <a:endParaRPr sz="1200">
              <a:latin typeface="Times New Roman"/>
              <a:cs typeface="Times New Roman"/>
            </a:endParaRPr>
          </a:p>
          <a:p>
            <a:pPr algn="just" marL="635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Times New Roman"/>
                <a:cs typeface="Times New Roman"/>
              </a:rPr>
              <a:t>3B.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Offences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Authorities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Departments.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(1)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offence</a:t>
            </a:r>
            <a:r>
              <a:rPr dirty="0" sz="1200" spc="19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Act</a:t>
            </a:r>
            <a:endParaRPr sz="1200">
              <a:latin typeface="Times New Roman"/>
              <a:cs typeface="Times New Roman"/>
            </a:endParaRPr>
          </a:p>
          <a:p>
            <a:pPr algn="just" marL="63500" marR="5969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committed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-</a:t>
            </a:r>
            <a:r>
              <a:rPr dirty="0" sz="1200">
                <a:latin typeface="Times New Roman"/>
                <a:cs typeface="Times New Roman"/>
              </a:rPr>
              <a:t>(a)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department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department;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or(b)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any </a:t>
            </a:r>
            <a:r>
              <a:rPr dirty="0" sz="1200" spc="-10">
                <a:latin typeface="Times New Roman"/>
                <a:cs typeface="Times New Roman"/>
              </a:rPr>
              <a:t>authority,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every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offence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committed,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directly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charge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 responsible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authority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conduct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business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authority.</a:t>
            </a:r>
            <a:endParaRPr sz="1200">
              <a:latin typeface="Times New Roman"/>
              <a:cs typeface="Times New Roman"/>
            </a:endParaRPr>
          </a:p>
          <a:p>
            <a:pPr algn="just" marL="63500" marR="59055" indent="227329">
              <a:lnSpc>
                <a:spcPct val="107500"/>
              </a:lnSpc>
              <a:spcBef>
                <a:spcPts val="15"/>
              </a:spcBef>
              <a:buSzPct val="91666"/>
              <a:buAutoNum type="romanUcPeriod" startAt="4"/>
              <a:tabLst>
                <a:tab pos="290830" algn="l"/>
              </a:tabLst>
            </a:pPr>
            <a:r>
              <a:rPr dirty="0" sz="1200">
                <a:latin typeface="Georgia"/>
                <a:cs typeface="Georgia"/>
              </a:rPr>
              <a:t>Power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make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Rules: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also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empowered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rules 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carrying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out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provisions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publishing</a:t>
            </a:r>
            <a:r>
              <a:rPr dirty="0" sz="1200" spc="-25">
                <a:latin typeface="Times New Roman"/>
                <a:cs typeface="Times New Roman"/>
              </a:rPr>
              <a:t> notification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official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Gazette</a:t>
            </a:r>
            <a:endParaRPr sz="1200">
              <a:latin typeface="Times New Roman"/>
              <a:cs typeface="Times New Roman"/>
            </a:endParaRPr>
          </a:p>
          <a:p>
            <a:pPr algn="just" marL="290830" indent="-172720">
              <a:lnSpc>
                <a:spcPct val="100000"/>
              </a:lnSpc>
              <a:spcBef>
                <a:spcPts val="110"/>
              </a:spcBef>
              <a:buSzPct val="91666"/>
              <a:buAutoNum type="romanUcPeriod" startAt="4"/>
              <a:tabLst>
                <a:tab pos="290830" algn="l"/>
                <a:tab pos="494665" algn="l"/>
              </a:tabLst>
            </a:pPr>
            <a:r>
              <a:rPr dirty="0" sz="1200" spc="-10">
                <a:latin typeface="Georgia"/>
                <a:cs typeface="Georgia"/>
              </a:rPr>
              <a:t>Repeal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and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Saving: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promulgation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(Conservation)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I980.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done.</a:t>
            </a:r>
            <a:endParaRPr sz="1200">
              <a:latin typeface="Times New Roman"/>
              <a:cs typeface="Times New Roman"/>
            </a:endParaRPr>
          </a:p>
          <a:p>
            <a:pPr algn="just" marL="494665" marR="7239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provisions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repealed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(Conservation)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Ordinance,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I980.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deemed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corresponding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provisions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Act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imes New Roman"/>
              <a:cs typeface="Times New Roman"/>
            </a:endParaRPr>
          </a:p>
          <a:p>
            <a:pPr marL="63500" marR="4742815">
              <a:lnSpc>
                <a:spcPct val="107500"/>
              </a:lnSpc>
            </a:pPr>
            <a:r>
              <a:rPr dirty="0" sz="1200" spc="-40">
                <a:latin typeface="Georgia"/>
                <a:cs typeface="Georgia"/>
              </a:rPr>
              <a:t>International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agreements </a:t>
            </a:r>
            <a:r>
              <a:rPr dirty="0" sz="1200" spc="-35">
                <a:latin typeface="Georgia"/>
                <a:cs typeface="Georgia"/>
              </a:rPr>
              <a:t>Montreal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Protocol</a:t>
            </a:r>
            <a:endParaRPr sz="1200">
              <a:latin typeface="Georgia"/>
              <a:cs typeface="Georgia"/>
            </a:endParaRPr>
          </a:p>
          <a:p>
            <a:pPr algn="just" marL="63500" marR="55880" indent="457200">
              <a:lnSpc>
                <a:spcPct val="107700"/>
              </a:lnSpc>
              <a:spcBef>
                <a:spcPts val="10"/>
              </a:spcBef>
            </a:pPr>
            <a:r>
              <a:rPr dirty="0" sz="1200" spc="-25">
                <a:latin typeface="Times New Roman"/>
                <a:cs typeface="Times New Roman"/>
              </a:rPr>
              <a:t>Montreal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protocol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international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treaty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Vienna,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Austria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controlling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emission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depleting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substances.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opened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signature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16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September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1987.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implemented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 </a:t>
            </a:r>
            <a:r>
              <a:rPr dirty="0" sz="1200" spc="-10">
                <a:latin typeface="Times New Roman"/>
                <a:cs typeface="Times New Roman"/>
              </a:rPr>
              <a:t>January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1989.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statement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given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Kofi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Annan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is,”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perhaps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single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successful </a:t>
            </a:r>
            <a:r>
              <a:rPr dirty="0" sz="1200" spc="-20">
                <a:latin typeface="Times New Roman"/>
                <a:cs typeface="Times New Roman"/>
              </a:rPr>
              <a:t>international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agreement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date” </a:t>
            </a:r>
            <a:r>
              <a:rPr dirty="0" sz="1200" spc="-10">
                <a:latin typeface="Times New Roman"/>
                <a:cs typeface="Times New Roman"/>
              </a:rPr>
              <a:t>2017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30</a:t>
            </a:r>
            <a:r>
              <a:rPr dirty="0" baseline="39682" sz="1050">
                <a:latin typeface="Times New Roman"/>
                <a:cs typeface="Times New Roman"/>
              </a:rPr>
              <a:t>th</a:t>
            </a:r>
            <a:r>
              <a:rPr dirty="0" baseline="39682" sz="1050" spc="187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anniversary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Montreal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protocol.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treaty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centered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depleting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substances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elimination</a:t>
            </a:r>
            <a:r>
              <a:rPr dirty="0" sz="1200" spc="-10">
                <a:latin typeface="Times New Roman"/>
                <a:cs typeface="Times New Roman"/>
              </a:rPr>
              <a:t> 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</a:t>
            </a:r>
            <a:r>
              <a:rPr dirty="0" sz="1200" spc="-30">
                <a:latin typeface="Times New Roman"/>
                <a:cs typeface="Times New Roman"/>
              </a:rPr>
              <a:t>several</a:t>
            </a:r>
            <a:r>
              <a:rPr dirty="0" sz="1200" spc="-10">
                <a:latin typeface="Times New Roman"/>
                <a:cs typeface="Times New Roman"/>
              </a:rPr>
              <a:t> groups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group,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target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given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eliminate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use.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treaty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signatories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emissions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certain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substances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worldwide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deplete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modify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manner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layer</a:t>
            </a:r>
            <a:r>
              <a:rPr dirty="0" sz="1200" spc="-10">
                <a:latin typeface="Times New Roman"/>
                <a:cs typeface="Times New Roman"/>
              </a:rPr>
              <a:t> present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stratosphere, which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adverse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impact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precautionary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measures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equitably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worldwide </a:t>
            </a:r>
            <a:r>
              <a:rPr dirty="0" sz="1200">
                <a:latin typeface="Times New Roman"/>
                <a:cs typeface="Times New Roman"/>
              </a:rPr>
              <a:t>emissions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depleting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substances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scientific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knowledge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20">
                <a:latin typeface="Times New Roman"/>
                <a:cs typeface="Times New Roman"/>
              </a:rPr>
              <a:t>taken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consideration.</a:t>
            </a:r>
            <a:endParaRPr sz="1200">
              <a:latin typeface="Times New Roman"/>
              <a:cs typeface="Times New Roman"/>
            </a:endParaRPr>
          </a:p>
          <a:p>
            <a:pPr algn="just" marL="63500" marR="558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stepwise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restriction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CFC.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limit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150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1986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grouped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Annexure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exceed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1991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1992.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1994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limit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30">
                <a:latin typeface="Times New Roman"/>
                <a:cs typeface="Times New Roman"/>
              </a:rPr>
              <a:t>calculated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substances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annexure</a:t>
            </a:r>
            <a:r>
              <a:rPr dirty="0" sz="1200">
                <a:latin typeface="Times New Roman"/>
                <a:cs typeface="Times New Roman"/>
              </a:rPr>
              <a:t> should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 </a:t>
            </a:r>
            <a:r>
              <a:rPr dirty="0" sz="1200" spc="-20">
                <a:latin typeface="Times New Roman"/>
                <a:cs typeface="Times New Roman"/>
              </a:rPr>
              <a:t>exceed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twenty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percent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1986.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 </a:t>
            </a:r>
            <a:r>
              <a:rPr dirty="0" sz="1200">
                <a:latin typeface="Times New Roman"/>
                <a:cs typeface="Times New Roman"/>
              </a:rPr>
              <a:t>1996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limit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consumption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limit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zero.Total</a:t>
            </a:r>
            <a:r>
              <a:rPr dirty="0" sz="1200" spc="-35">
                <a:latin typeface="Times New Roman"/>
                <a:cs typeface="Times New Roman"/>
              </a:rPr>
              <a:t> 183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Nations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acting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Georgia"/>
                <a:cs typeface="Georgia"/>
              </a:rPr>
              <a:t>Kyoto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Protocol</a:t>
            </a:r>
            <a:endParaRPr sz="1200">
              <a:latin typeface="Georgia"/>
              <a:cs typeface="Georgia"/>
            </a:endParaRPr>
          </a:p>
          <a:p>
            <a:pPr algn="just" marL="63500" marR="558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protocol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1992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frame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work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convention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climatic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(UNFCCC)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 spc="-40">
                <a:latin typeface="Times New Roman"/>
                <a:cs typeface="Times New Roman"/>
              </a:rPr>
              <a:t>was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conference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Kyoto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(Japan)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1997.Kyoto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protocol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voluntary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treaty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signed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141</a:t>
            </a:r>
            <a:endParaRPr sz="1200">
              <a:latin typeface="Times New Roman"/>
              <a:cs typeface="Times New Roman"/>
            </a:endParaRPr>
          </a:p>
          <a:p>
            <a:pPr algn="just" marL="63500" marR="56515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European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Union,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Japan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Canada.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According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protocol,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 </a:t>
            </a:r>
            <a:r>
              <a:rPr dirty="0" sz="1200" spc="-30">
                <a:latin typeface="Times New Roman"/>
                <a:cs typeface="Times New Roman"/>
              </a:rPr>
              <a:t>industrialized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emission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gases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average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5.2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percent </a:t>
            </a:r>
            <a:r>
              <a:rPr dirty="0" sz="1200">
                <a:latin typeface="Times New Roman"/>
                <a:cs typeface="Times New Roman"/>
              </a:rPr>
              <a:t>below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2012.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intergovernmental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panel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climate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(IPCC)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predicted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average global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1.40C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5.8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0C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1990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2100.</a:t>
            </a:r>
            <a:r>
              <a:rPr dirty="0" sz="1200" spc="24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successfully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127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80703" y="423167"/>
            <a:ext cx="64135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algn="just" marL="50800" marR="43180">
              <a:lnSpc>
                <a:spcPct val="107500"/>
              </a:lnSpc>
              <a:spcBef>
                <a:spcPts val="1215"/>
              </a:spcBef>
            </a:pPr>
            <a:r>
              <a:rPr dirty="0" sz="1200" spc="-25">
                <a:latin typeface="Times New Roman"/>
                <a:cs typeface="Times New Roman"/>
              </a:rPr>
              <a:t>implemented,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Kyoto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protocol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0.02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0C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0.28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0C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 </a:t>
            </a:r>
            <a:r>
              <a:rPr dirty="0" sz="1200" spc="-10">
                <a:latin typeface="Times New Roman"/>
                <a:cs typeface="Times New Roman"/>
              </a:rPr>
              <a:t>2050.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six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-25">
                <a:latin typeface="Times New Roman"/>
                <a:cs typeface="Times New Roman"/>
              </a:rPr>
              <a:t> gases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Kyoto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protocol</a:t>
            </a:r>
            <a:r>
              <a:rPr dirty="0" sz="1200" spc="-20">
                <a:latin typeface="Times New Roman"/>
                <a:cs typeface="Times New Roman"/>
              </a:rPr>
              <a:t> are: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(i)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dioxide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(ii)</a:t>
            </a:r>
            <a:r>
              <a:rPr dirty="0" sz="1200" spc="-20">
                <a:latin typeface="Times New Roman"/>
                <a:cs typeface="Times New Roman"/>
              </a:rPr>
              <a:t> Methane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(iii) </a:t>
            </a:r>
            <a:r>
              <a:rPr dirty="0" sz="1200">
                <a:latin typeface="Times New Roman"/>
                <a:cs typeface="Times New Roman"/>
              </a:rPr>
              <a:t>Nitrous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oxide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(iv)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Per-</a:t>
            </a:r>
            <a:r>
              <a:rPr dirty="0" sz="1200">
                <a:latin typeface="Times New Roman"/>
                <a:cs typeface="Times New Roman"/>
              </a:rPr>
              <a:t>fluorocarbons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(v)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Hydro-</a:t>
            </a:r>
            <a:r>
              <a:rPr dirty="0" sz="1200">
                <a:latin typeface="Times New Roman"/>
                <a:cs typeface="Times New Roman"/>
              </a:rPr>
              <a:t>fluoro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(vi)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Sulfur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Hexa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fluoride.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second </a:t>
            </a:r>
            <a:r>
              <a:rPr dirty="0" sz="1200">
                <a:latin typeface="Times New Roman"/>
                <a:cs typeface="Times New Roman"/>
              </a:rPr>
              <a:t>commitment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Kyoto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protocol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 </a:t>
            </a:r>
            <a:r>
              <a:rPr dirty="0" sz="1200" spc="-10">
                <a:latin typeface="Times New Roman"/>
                <a:cs typeface="Times New Roman"/>
              </a:rPr>
              <a:t>agreed</a:t>
            </a:r>
            <a:r>
              <a:rPr dirty="0" sz="1200">
                <a:latin typeface="Times New Roman"/>
                <a:cs typeface="Times New Roman"/>
              </a:rPr>
              <a:t> upon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begin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January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2013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ends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2020 </a:t>
            </a:r>
            <a:r>
              <a:rPr dirty="0" sz="1200" spc="-10">
                <a:latin typeface="Times New Roman"/>
                <a:cs typeface="Times New Roman"/>
              </a:rPr>
              <a:t>December.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dirty="0" sz="1200" spc="-35">
                <a:latin typeface="Georgia"/>
                <a:cs typeface="Georgia"/>
              </a:rPr>
              <a:t>Convention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Biological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Diversity</a:t>
            </a:r>
            <a:endParaRPr sz="1200">
              <a:latin typeface="Georgia"/>
              <a:cs typeface="Georgia"/>
            </a:endParaRPr>
          </a:p>
          <a:p>
            <a:pPr algn="just" marL="50800" marR="43815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convention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prepared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 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Biological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globe.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Convention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biological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intrinsic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value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concern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kind.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confirmed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diversity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territory.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 indent="456565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Measures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undertaken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participating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scientific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research,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new </a:t>
            </a:r>
            <a:r>
              <a:rPr dirty="0" sz="1200" spc="-10">
                <a:latin typeface="Times New Roman"/>
                <a:cs typeface="Times New Roman"/>
              </a:rPr>
              <a:t>technologies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international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operation.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consideration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</a:t>
            </a:r>
            <a:endParaRPr sz="1200">
              <a:latin typeface="Times New Roman"/>
              <a:cs typeface="Times New Roman"/>
            </a:endParaRPr>
          </a:p>
          <a:p>
            <a:pPr algn="just" marL="50800" marR="44450">
              <a:lnSpc>
                <a:spcPct val="107500"/>
              </a:lnSpc>
              <a:spcBef>
                <a:spcPts val="10"/>
              </a:spcBef>
            </a:pPr>
            <a:r>
              <a:rPr dirty="0" sz="1200" spc="-35">
                <a:latin typeface="Times New Roman"/>
                <a:cs typeface="Times New Roman"/>
              </a:rPr>
              <a:t>scientific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knowledge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biological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affected. </a:t>
            </a:r>
            <a:r>
              <a:rPr dirty="0" sz="1200" spc="-20">
                <a:latin typeface="Times New Roman"/>
                <a:cs typeface="Times New Roman"/>
              </a:rPr>
              <a:t>Conservation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host</a:t>
            </a:r>
            <a:r>
              <a:rPr dirty="0" sz="1200" spc="-10">
                <a:latin typeface="Times New Roman"/>
                <a:cs typeface="Times New Roman"/>
              </a:rPr>
              <a:t> country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Ex-situ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level.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help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traditional </a:t>
            </a:r>
            <a:r>
              <a:rPr dirty="0" sz="1200" spc="-35">
                <a:latin typeface="Times New Roman"/>
                <a:cs typeface="Times New Roman"/>
              </a:rPr>
              <a:t>knowledge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taken.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operation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women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conservation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policy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making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decision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>
                <a:latin typeface="Times New Roman"/>
                <a:cs typeface="Times New Roman"/>
              </a:rPr>
              <a:t> in each </a:t>
            </a:r>
            <a:r>
              <a:rPr dirty="0" sz="1200" spc="-10">
                <a:latin typeface="Times New Roman"/>
                <a:cs typeface="Times New Roman"/>
              </a:rPr>
              <a:t>country.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 </a:t>
            </a:r>
            <a:r>
              <a:rPr dirty="0" sz="1200" spc="-10">
                <a:latin typeface="Times New Roman"/>
                <a:cs typeface="Times New Roman"/>
              </a:rPr>
              <a:t>provision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20">
                <a:latin typeface="Times New Roman"/>
                <a:cs typeface="Times New Roman"/>
              </a:rPr>
              <a:t>assist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relation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10">
                <a:latin typeface="Times New Roman"/>
                <a:cs typeface="Times New Roman"/>
              </a:rPr>
              <a:t>finance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scientific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knowledge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conservation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biological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diversity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globe.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30">
                <a:latin typeface="Times New Roman"/>
                <a:cs typeface="Times New Roman"/>
              </a:rPr>
              <a:t>growing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each </a:t>
            </a:r>
            <a:r>
              <a:rPr dirty="0" sz="1200" spc="-25">
                <a:latin typeface="Times New Roman"/>
                <a:cs typeface="Times New Roman"/>
              </a:rPr>
              <a:t>decade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meet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requirements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maintenance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health </a:t>
            </a:r>
            <a:r>
              <a:rPr dirty="0" sz="1200" spc="-35">
                <a:latin typeface="Times New Roman"/>
                <a:cs typeface="Times New Roman"/>
              </a:rPr>
              <a:t>biological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essential.</a:t>
            </a:r>
            <a:endParaRPr sz="1200">
              <a:latin typeface="Times New Roman"/>
              <a:cs typeface="Times New Roman"/>
            </a:endParaRPr>
          </a:p>
          <a:p>
            <a:pPr algn="just" marL="508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convention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articles.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Annexure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kept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identification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monitoring</a:t>
            </a:r>
            <a:endParaRPr sz="1200">
              <a:latin typeface="Times New Roman"/>
              <a:cs typeface="Times New Roman"/>
            </a:endParaRPr>
          </a:p>
          <a:p>
            <a:pPr algn="just" marL="50800" marR="438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habitats,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communities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threatened.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Lastly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description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genomes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social,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scientifically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vital.</a:t>
            </a:r>
            <a:endParaRPr sz="1200">
              <a:latin typeface="Times New Roman"/>
              <a:cs typeface="Times New Roman"/>
            </a:endParaRPr>
          </a:p>
          <a:p>
            <a:pPr algn="just" marL="50800" marR="43815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annexure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II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arbitration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II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conciliation.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arbitration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seventeen </a:t>
            </a:r>
            <a:r>
              <a:rPr dirty="0" sz="1200" spc="-25">
                <a:latin typeface="Times New Roman"/>
                <a:cs typeface="Times New Roman"/>
              </a:rPr>
              <a:t>articles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conciliation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six.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convention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signed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Janeiro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June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1992.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came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29</a:t>
            </a:r>
            <a:r>
              <a:rPr dirty="0" baseline="39682" sz="1050">
                <a:latin typeface="Times New Roman"/>
                <a:cs typeface="Times New Roman"/>
              </a:rPr>
              <a:t>th</a:t>
            </a:r>
            <a:r>
              <a:rPr dirty="0" baseline="39682" sz="105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December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1993.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2010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declared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international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year</a:t>
            </a:r>
            <a:r>
              <a:rPr dirty="0" sz="1200" spc="-20">
                <a:latin typeface="Times New Roman"/>
                <a:cs typeface="Times New Roman"/>
              </a:rPr>
              <a:t> by</a:t>
            </a:r>
            <a:r>
              <a:rPr dirty="0" sz="1200" spc="-10">
                <a:latin typeface="Times New Roman"/>
                <a:cs typeface="Times New Roman"/>
              </a:rPr>
              <a:t> United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Organization.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Georgia"/>
                <a:cs typeface="Georgia"/>
              </a:rPr>
              <a:t>Nature</a:t>
            </a:r>
            <a:r>
              <a:rPr dirty="0" sz="1200" spc="-6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Reserves</a:t>
            </a:r>
            <a:endParaRPr sz="1200">
              <a:latin typeface="Georgia"/>
              <a:cs typeface="Georgia"/>
            </a:endParaRPr>
          </a:p>
          <a:p>
            <a:pPr algn="just" marL="50800" marR="45720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reserve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living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conserving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Georgia"/>
                <a:cs typeface="Georgia"/>
              </a:rPr>
              <a:t>Biosphere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reserve: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whole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reserves.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reserve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30">
                <a:latin typeface="Times New Roman"/>
                <a:cs typeface="Times New Roman"/>
              </a:rPr>
              <a:t>generally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5670 sq.km,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boundary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20">
                <a:latin typeface="Times New Roman"/>
                <a:cs typeface="Times New Roman"/>
              </a:rPr>
              <a:t>circumscribed</a:t>
            </a:r>
            <a:r>
              <a:rPr dirty="0" sz="1200">
                <a:latin typeface="Times New Roman"/>
                <a:cs typeface="Times New Roman"/>
              </a:rPr>
              <a:t> 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wildlife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 </a:t>
            </a:r>
            <a:r>
              <a:rPr dirty="0" sz="1200" spc="-10">
                <a:latin typeface="Times New Roman"/>
                <a:cs typeface="Times New Roman"/>
              </a:rPr>
              <a:t>,1972. </a:t>
            </a:r>
            <a:r>
              <a:rPr dirty="0" sz="1200" spc="-35">
                <a:latin typeface="Times New Roman"/>
                <a:cs typeface="Times New Roman"/>
              </a:rPr>
              <a:t>Scientific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research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techniques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</a:t>
            </a:r>
            <a:r>
              <a:rPr dirty="0" sz="1200" spc="-20">
                <a:latin typeface="Times New Roman"/>
                <a:cs typeface="Times New Roman"/>
              </a:rPr>
              <a:t>applied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maintainance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</a:t>
            </a:r>
            <a:r>
              <a:rPr dirty="0" sz="1200">
                <a:latin typeface="Times New Roman"/>
                <a:cs typeface="Times New Roman"/>
              </a:rPr>
              <a:t> pool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genetic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Tourists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generally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allowed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enter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biosphere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reserve.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 interference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permitted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biosphere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reserves.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However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sometimes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limited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interference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allowed</a:t>
            </a:r>
            <a:r>
              <a:rPr dirty="0" sz="1200">
                <a:latin typeface="Times New Roman"/>
                <a:cs typeface="Times New Roman"/>
              </a:rPr>
              <a:t> 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buffer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reserves.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669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biosphere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reserves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120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 </a:t>
            </a:r>
            <a:r>
              <a:rPr dirty="0" sz="1200">
                <a:latin typeface="Times New Roman"/>
                <a:cs typeface="Times New Roman"/>
              </a:rPr>
              <a:t>including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transboundry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sites.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18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biosphere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reserves.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Nilgiris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 </a:t>
            </a:r>
            <a:r>
              <a:rPr dirty="0" sz="1200" spc="-25">
                <a:latin typeface="Times New Roman"/>
                <a:cs typeface="Times New Roman"/>
              </a:rPr>
              <a:t>reserve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declared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1986.</a:t>
            </a:r>
            <a:endParaRPr sz="1200">
              <a:latin typeface="Times New Roman"/>
              <a:cs typeface="Times New Roman"/>
            </a:endParaRPr>
          </a:p>
          <a:p>
            <a:pPr algn="just" marL="50800" indent="-635">
              <a:lnSpc>
                <a:spcPct val="100000"/>
              </a:lnSpc>
              <a:spcBef>
                <a:spcPts val="105"/>
              </a:spcBef>
            </a:pPr>
            <a:r>
              <a:rPr dirty="0" sz="1200" spc="-40">
                <a:latin typeface="Georgia"/>
                <a:cs typeface="Georgia"/>
              </a:rPr>
              <a:t>Sanctuary: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kept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sanctuary.</a:t>
            </a:r>
            <a:endParaRPr sz="1200">
              <a:latin typeface="Times New Roman"/>
              <a:cs typeface="Times New Roman"/>
            </a:endParaRPr>
          </a:p>
          <a:p>
            <a:pPr algn="just" marL="50800" marR="4508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sanctuary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zoological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associations.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size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sanctuary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vary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0.61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sq.km.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7818sq.km.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interference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allowed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certain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enough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attention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given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pool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boundaries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circumscribed.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poor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scientific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786" y="423167"/>
            <a:ext cx="6337300" cy="3532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algn="just" marL="12700" marR="7620">
              <a:lnSpc>
                <a:spcPct val="107900"/>
              </a:lnSpc>
              <a:spcBef>
                <a:spcPts val="1210"/>
              </a:spcBef>
            </a:pPr>
            <a:r>
              <a:rPr dirty="0" sz="1200" spc="-10">
                <a:latin typeface="Times New Roman"/>
                <a:cs typeface="Times New Roman"/>
              </a:rPr>
              <a:t>management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sanctuary.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enjoying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beauty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tourists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permitted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enter.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541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wildlife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sanctuaries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155980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sq-</a:t>
            </a:r>
            <a:r>
              <a:rPr dirty="0" sz="1200">
                <a:latin typeface="Times New Roman"/>
                <a:cs typeface="Times New Roman"/>
              </a:rPr>
              <a:t>km.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Indira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Gandhi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wildlife </a:t>
            </a:r>
            <a:r>
              <a:rPr dirty="0" sz="1200" spc="-30">
                <a:latin typeface="Times New Roman"/>
                <a:cs typeface="Times New Roman"/>
              </a:rPr>
              <a:t>sanctuary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first</a:t>
            </a:r>
            <a:r>
              <a:rPr dirty="0" sz="1200" spc="-30">
                <a:latin typeface="Times New Roman"/>
                <a:cs typeface="Times New Roman"/>
              </a:rPr>
              <a:t> established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1989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Tamilnadu.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-635">
              <a:lnSpc>
                <a:spcPct val="107500"/>
              </a:lnSpc>
            </a:pPr>
            <a:r>
              <a:rPr dirty="0" sz="1200" spc="-20">
                <a:latin typeface="Georgia"/>
                <a:cs typeface="Georgia"/>
              </a:rPr>
              <a:t>National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parks: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park</a:t>
            </a:r>
            <a:r>
              <a:rPr dirty="0" sz="1200" spc="-20">
                <a:latin typeface="Times New Roman"/>
                <a:cs typeface="Times New Roman"/>
              </a:rPr>
              <a:t> 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0">
                <a:latin typeface="Times New Roman"/>
                <a:cs typeface="Times New Roman"/>
              </a:rPr>
              <a:t> area </a:t>
            </a:r>
            <a:r>
              <a:rPr dirty="0" sz="1200" spc="-50">
                <a:latin typeface="Times New Roman"/>
                <a:cs typeface="Times New Roman"/>
              </a:rPr>
              <a:t>mainly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certain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animal’s </a:t>
            </a:r>
            <a:r>
              <a:rPr dirty="0" sz="1200" spc="-20">
                <a:latin typeface="Times New Roman"/>
                <a:cs typeface="Times New Roman"/>
              </a:rPr>
              <a:t>species.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habitat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conditions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properly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adjusted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maintained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meet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requirements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 spc="-30">
                <a:latin typeface="Times New Roman"/>
                <a:cs typeface="Times New Roman"/>
              </a:rPr>
              <a:t>animals. Wild animals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tiger,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lion,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hangul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rhino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parks.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size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national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parks</a:t>
            </a:r>
            <a:r>
              <a:rPr dirty="0" sz="1200" spc="-20">
                <a:latin typeface="Times New Roman"/>
                <a:cs typeface="Times New Roman"/>
              </a:rPr>
              <a:t> 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0.04sq.km.to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1000sq.km.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boundaries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limited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legislations </a:t>
            </a:r>
            <a:r>
              <a:rPr dirty="0" sz="1200">
                <a:latin typeface="Times New Roman"/>
                <a:cs typeface="Times New Roman"/>
              </a:rPr>
              <a:t>(forest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wildlife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act).</a:t>
            </a:r>
            <a:r>
              <a:rPr dirty="0" sz="1200">
                <a:latin typeface="Times New Roman"/>
                <a:cs typeface="Times New Roman"/>
              </a:rPr>
              <a:t> Human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interference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 been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allowed</a:t>
            </a:r>
            <a:r>
              <a:rPr dirty="0" sz="1200">
                <a:latin typeface="Times New Roman"/>
                <a:cs typeface="Times New Roman"/>
              </a:rPr>
              <a:t> 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buffer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only.</a:t>
            </a:r>
            <a:r>
              <a:rPr dirty="0" sz="1200">
                <a:latin typeface="Times New Roman"/>
                <a:cs typeface="Times New Roman"/>
              </a:rPr>
              <a:t> No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importance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given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pool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management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conservation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living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National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parks.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</a:t>
            </a:r>
            <a:r>
              <a:rPr dirty="0" sz="1200" spc="-30">
                <a:latin typeface="Times New Roman"/>
                <a:cs typeface="Times New Roman"/>
              </a:rPr>
              <a:t>example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Guindy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</a:t>
            </a:r>
            <a:r>
              <a:rPr dirty="0" sz="1200" spc="-25">
                <a:latin typeface="Times New Roman"/>
                <a:cs typeface="Times New Roman"/>
              </a:rPr>
              <a:t> (Chennai)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famous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snakes,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Kaziranga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(Assam)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famous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rhinoceros.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park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(Gujrat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famous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lions.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500"/>
              </a:lnSpc>
            </a:pPr>
            <a:r>
              <a:rPr dirty="0" sz="1200">
                <a:latin typeface="Georgia"/>
                <a:cs typeface="Georgia"/>
              </a:rPr>
              <a:t>Tribal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Populations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rights: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Arya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Dravid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civilization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before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that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came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foreign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settled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mountains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9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known as </a:t>
            </a:r>
            <a:r>
              <a:rPr dirty="0" sz="1200" spc="-20">
                <a:latin typeface="Times New Roman"/>
                <a:cs typeface="Times New Roman"/>
              </a:rPr>
              <a:t>tribals</a:t>
            </a:r>
            <a:r>
              <a:rPr dirty="0" sz="1200">
                <a:latin typeface="Times New Roman"/>
                <a:cs typeface="Times New Roman"/>
              </a:rPr>
              <a:t> 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adivasis.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India’s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western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land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satpuda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Bhilla,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Korku, </a:t>
            </a:r>
            <a:r>
              <a:rPr dirty="0" sz="1200" spc="-10">
                <a:latin typeface="Times New Roman"/>
                <a:cs typeface="Times New Roman"/>
              </a:rPr>
              <a:t>Gond,Khod- </a:t>
            </a:r>
            <a:r>
              <a:rPr dirty="0" sz="1200">
                <a:latin typeface="Times New Roman"/>
                <a:cs typeface="Times New Roman"/>
              </a:rPr>
              <a:t>Mund,Urao,etc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4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eastern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India’s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mountains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Maharashtra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40">
                <a:latin typeface="Times New Roman"/>
                <a:cs typeface="Times New Roman"/>
              </a:rPr>
              <a:t>geographical</a:t>
            </a:r>
            <a:r>
              <a:rPr dirty="0" sz="1200" spc="-25">
                <a:latin typeface="Times New Roman"/>
                <a:cs typeface="Times New Roman"/>
              </a:rPr>
              <a:t> occurrence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tribal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–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472" y="3977640"/>
            <a:ext cx="3267455" cy="21686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13" y="6122925"/>
            <a:ext cx="6336665" cy="23926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9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6: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Tribes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Maharashtra</a:t>
            </a:r>
            <a:endParaRPr sz="1200">
              <a:latin typeface="Georgia"/>
              <a:cs typeface="Georgia"/>
            </a:endParaRPr>
          </a:p>
          <a:p>
            <a:pPr algn="just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45">
                <a:latin typeface="Times New Roman"/>
                <a:cs typeface="Times New Roman"/>
              </a:rPr>
              <a:t>Sahaydri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–warli,koli,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thakur,katkari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etc</a:t>
            </a:r>
            <a:endParaRPr sz="1200">
              <a:latin typeface="Times New Roman"/>
              <a:cs typeface="Times New Roman"/>
            </a:endParaRPr>
          </a:p>
          <a:p>
            <a:pPr algn="just" marL="239395" marR="5080" indent="-227329">
              <a:lnSpc>
                <a:spcPct val="107500"/>
              </a:lnSpc>
              <a:buAutoNum type="arabicPeriod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Satpuda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–Bhil,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Gavit,Durbal,dhanka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andh,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apart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Chandrapur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,Nanded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bhil,rajgod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andh.</a:t>
            </a:r>
            <a:endParaRPr sz="1200">
              <a:latin typeface="Times New Roman"/>
              <a:cs typeface="Times New Roman"/>
            </a:endParaRPr>
          </a:p>
          <a:p>
            <a:pPr algn="just" marL="239395" marR="5715" indent="-227329">
              <a:lnSpc>
                <a:spcPct val="107500"/>
              </a:lnSpc>
              <a:spcBef>
                <a:spcPts val="10"/>
              </a:spcBef>
              <a:buAutoNum type="arabicPeriod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Gondavan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region-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vidharbha’forest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Amravati,Gadhchiroli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districts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Korku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,Gond,Kolam,Pradhan,Rajgoda,Madia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triabals.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According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Census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2011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Triabal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104,545,716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30">
                <a:latin typeface="Times New Roman"/>
                <a:cs typeface="Times New Roman"/>
              </a:rPr>
              <a:t>52,547,215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female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51,998,501.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sex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ratio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tribal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990.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Maharashtra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total </a:t>
            </a:r>
            <a:r>
              <a:rPr dirty="0" sz="1200" spc="-25">
                <a:latin typeface="Times New Roman"/>
                <a:cs typeface="Times New Roman"/>
              </a:rPr>
              <a:t>tribal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2,156,957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5,315,025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female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5,195,188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sex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ratio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977.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Indian </a:t>
            </a:r>
            <a:r>
              <a:rPr dirty="0" sz="1200" spc="-10">
                <a:latin typeface="Times New Roman"/>
                <a:cs typeface="Times New Roman"/>
              </a:rPr>
              <a:t>constitution</a:t>
            </a:r>
            <a:r>
              <a:rPr dirty="0" sz="1200">
                <a:latin typeface="Times New Roman"/>
                <a:cs typeface="Times New Roman"/>
              </a:rPr>
              <a:t> has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given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provision</a:t>
            </a:r>
            <a:r>
              <a:rPr dirty="0" sz="1200">
                <a:latin typeface="Times New Roman"/>
                <a:cs typeface="Times New Roman"/>
              </a:rPr>
              <a:t> to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tribal</a:t>
            </a:r>
            <a:r>
              <a:rPr dirty="0" sz="1200">
                <a:latin typeface="Times New Roman"/>
                <a:cs typeface="Times New Roman"/>
              </a:rPr>
              <a:t> people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article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15 it has been </a:t>
            </a:r>
            <a:r>
              <a:rPr dirty="0" sz="1200" spc="-10">
                <a:latin typeface="Times New Roman"/>
                <a:cs typeface="Times New Roman"/>
              </a:rPr>
              <a:t>stated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citizen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birth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Sex,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caste,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race,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religion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10">
                <a:latin typeface="Times New Roman"/>
                <a:cs typeface="Times New Roman"/>
              </a:rPr>
              <a:t>discriminated.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128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796" y="423167"/>
            <a:ext cx="6337300" cy="2939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6: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Practices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20">
                <a:latin typeface="Georgia"/>
                <a:cs typeface="Georgia"/>
              </a:rPr>
              <a:t>Human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wildlife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conflicts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40">
                <a:latin typeface="Times New Roman"/>
                <a:cs typeface="Times New Roman"/>
              </a:rPr>
              <a:t>Wildlife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refers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living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disturbance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wildlife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historic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Existence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wildlife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danger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urbanization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industrialization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encroachment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child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skull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Africa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million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1924 </a:t>
            </a:r>
            <a:r>
              <a:rPr dirty="0" sz="1200" spc="-10">
                <a:latin typeface="Times New Roman"/>
                <a:cs typeface="Times New Roman"/>
              </a:rPr>
              <a:t>named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Taung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skull.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Scientists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killed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eagle.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king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Anga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reported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destruction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 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wild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elephants.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conflict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40">
                <a:latin typeface="Times New Roman"/>
                <a:cs typeface="Times New Roman"/>
              </a:rPr>
              <a:t>classified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types.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Competition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residence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2.Crop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destruction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3.Killing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livestock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4.Attack,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Injury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Humans.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 </a:t>
            </a:r>
            <a:r>
              <a:rPr dirty="0" sz="1200" spc="-10">
                <a:latin typeface="Times New Roman"/>
                <a:cs typeface="Times New Roman"/>
              </a:rPr>
              <a:t>diet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Homosapeins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 </a:t>
            </a:r>
            <a:r>
              <a:rPr dirty="0" sz="1200" spc="-10">
                <a:latin typeface="Times New Roman"/>
                <a:cs typeface="Times New Roman"/>
              </a:rPr>
              <a:t>move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shelter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reproduction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came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contact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fear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self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attacks.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2012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database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published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data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13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percent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 </a:t>
            </a:r>
            <a:r>
              <a:rPr dirty="0" sz="1200">
                <a:latin typeface="Times New Roman"/>
                <a:cs typeface="Times New Roman"/>
              </a:rPr>
              <a:t>surfaces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last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resort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threatened </a:t>
            </a:r>
            <a:r>
              <a:rPr dirty="0" sz="1200" spc="-25">
                <a:latin typeface="Times New Roman"/>
                <a:cs typeface="Times New Roman"/>
              </a:rPr>
              <a:t>mammals.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surrounded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settlements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chances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conflict </a:t>
            </a:r>
            <a:r>
              <a:rPr dirty="0" sz="1200" spc="-25">
                <a:latin typeface="Times New Roman"/>
                <a:cs typeface="Times New Roman"/>
              </a:rPr>
              <a:t>situation.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conflict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respond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frightened manner-</a:t>
            </a:r>
            <a:r>
              <a:rPr dirty="0" sz="1200" spc="-20">
                <a:latin typeface="Times New Roman"/>
                <a:cs typeface="Times New Roman"/>
              </a:rPr>
              <a:t>they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attack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flee.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8088" y="3581400"/>
            <a:ext cx="3316224" cy="186537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22" y="5426457"/>
            <a:ext cx="6336030" cy="10115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Georgia"/>
                <a:cs typeface="Georgia"/>
              </a:rPr>
              <a:t>Fig. </a:t>
            </a:r>
            <a:r>
              <a:rPr dirty="0" sz="1200" spc="-75">
                <a:latin typeface="Georgia"/>
                <a:cs typeface="Georgia"/>
              </a:rPr>
              <a:t>12: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Tiger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Human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35">
                <a:latin typeface="Times New Roman"/>
                <a:cs typeface="Times New Roman"/>
              </a:rPr>
              <a:t>Since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1970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launched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nationwide tiger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program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crime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kill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tigers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census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evidence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given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conflicts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1,800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2,226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30">
                <a:latin typeface="Times New Roman"/>
                <a:cs typeface="Times New Roman"/>
              </a:rPr>
              <a:t>2014.These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conflicts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stopped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dumping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cleaning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20">
                <a:latin typeface="Times New Roman"/>
                <a:cs typeface="Times New Roman"/>
              </a:rPr>
              <a:t>destruction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habitat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wildlife.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129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13225" y="1263402"/>
            <a:ext cx="6346190" cy="9525"/>
          </a:xfrm>
          <a:custGeom>
            <a:avLst/>
            <a:gdLst/>
            <a:ahLst/>
            <a:cxnLst/>
            <a:rect l="l" t="t" r="r" b="b"/>
            <a:pathLst>
              <a:path w="6346190" h="9525">
                <a:moveTo>
                  <a:pt x="6345935" y="0"/>
                </a:moveTo>
                <a:lnTo>
                  <a:pt x="0" y="0"/>
                </a:lnTo>
                <a:lnTo>
                  <a:pt x="0" y="9138"/>
                </a:lnTo>
                <a:lnTo>
                  <a:pt x="6345935" y="9138"/>
                </a:lnTo>
                <a:lnTo>
                  <a:pt x="6345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18800" y="423167"/>
            <a:ext cx="6337300" cy="5952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45">
                <a:latin typeface="Georgia"/>
                <a:cs typeface="Georgia"/>
              </a:rPr>
              <a:t>7: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Human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Communities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the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Environment</a:t>
            </a:r>
            <a:endParaRPr sz="13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325"/>
              </a:spcBef>
            </a:pPr>
            <a:r>
              <a:rPr dirty="0" sz="1200" spc="-20">
                <a:latin typeface="Georgia"/>
                <a:cs typeface="Georgia"/>
              </a:rPr>
              <a:t>Unit</a:t>
            </a:r>
            <a:r>
              <a:rPr dirty="0" sz="1200" spc="-50">
                <a:latin typeface="Georgia"/>
                <a:cs typeface="Georgia"/>
              </a:rPr>
              <a:t> 7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dirty="0" sz="1400" spc="-10">
                <a:latin typeface="Georgia"/>
                <a:cs typeface="Georgia"/>
              </a:rPr>
              <a:t>Human</a:t>
            </a:r>
            <a:r>
              <a:rPr dirty="0" sz="1400" spc="-50">
                <a:latin typeface="Georgia"/>
                <a:cs typeface="Georgia"/>
              </a:rPr>
              <a:t> </a:t>
            </a:r>
            <a:r>
              <a:rPr dirty="0" sz="1400" spc="-30">
                <a:latin typeface="Georgia"/>
                <a:cs typeface="Georgia"/>
              </a:rPr>
              <a:t>Communities</a:t>
            </a:r>
            <a:r>
              <a:rPr dirty="0" sz="1400" spc="-45">
                <a:latin typeface="Georgia"/>
                <a:cs typeface="Georgia"/>
              </a:rPr>
              <a:t> </a:t>
            </a:r>
            <a:r>
              <a:rPr dirty="0" sz="1400" spc="-20">
                <a:latin typeface="Georgia"/>
                <a:cs typeface="Georgia"/>
              </a:rPr>
              <a:t>and</a:t>
            </a:r>
            <a:r>
              <a:rPr dirty="0" sz="1400" spc="-45">
                <a:latin typeface="Georgia"/>
                <a:cs typeface="Georgia"/>
              </a:rPr>
              <a:t> </a:t>
            </a:r>
            <a:r>
              <a:rPr dirty="0" sz="1400" spc="-20">
                <a:latin typeface="Georgia"/>
                <a:cs typeface="Georgia"/>
              </a:rPr>
              <a:t>the</a:t>
            </a:r>
            <a:r>
              <a:rPr dirty="0" sz="1400" spc="-50">
                <a:latin typeface="Georgia"/>
                <a:cs typeface="Georgia"/>
              </a:rPr>
              <a:t> </a:t>
            </a:r>
            <a:r>
              <a:rPr dirty="0" sz="1400" spc="-10">
                <a:latin typeface="Georgia"/>
                <a:cs typeface="Georgia"/>
              </a:rPr>
              <a:t>Environment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Human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community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Environment: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small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living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together.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together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equal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religion,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ethics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identity.Human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equal </a:t>
            </a:r>
            <a:r>
              <a:rPr dirty="0" sz="1200" spc="-30">
                <a:latin typeface="Times New Roman"/>
                <a:cs typeface="Times New Roman"/>
              </a:rPr>
              <a:t>religion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equal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culture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equal </a:t>
            </a:r>
            <a:r>
              <a:rPr dirty="0" sz="1200" spc="-20">
                <a:latin typeface="Times New Roman"/>
                <a:cs typeface="Times New Roman"/>
              </a:rPr>
              <a:t>ethics.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socially</a:t>
            </a:r>
            <a:r>
              <a:rPr dirty="0" sz="1200" spc="-20">
                <a:latin typeface="Times New Roman"/>
                <a:cs typeface="Times New Roman"/>
              </a:rPr>
              <a:t> interacted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other.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interact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member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share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values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beliefs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behaviors.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derived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French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‘environ’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surround.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Simple </a:t>
            </a:r>
            <a:r>
              <a:rPr dirty="0" sz="1200" spc="-20">
                <a:latin typeface="Times New Roman"/>
                <a:cs typeface="Times New Roman"/>
              </a:rPr>
              <a:t>definition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study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20">
                <a:latin typeface="Times New Roman"/>
                <a:cs typeface="Times New Roman"/>
              </a:rPr>
              <a:t>surroundings.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According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wolf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“Environment denotes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sum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abiotic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biotic </a:t>
            </a:r>
            <a:r>
              <a:rPr dirty="0" sz="1200" spc="-10">
                <a:latin typeface="Times New Roman"/>
                <a:cs typeface="Times New Roman"/>
              </a:rPr>
              <a:t>factors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directly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influence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survival,growth,development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reproduction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microorganism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man. </a:t>
            </a:r>
            <a:r>
              <a:rPr dirty="0" sz="1200">
                <a:latin typeface="Times New Roman"/>
                <a:cs typeface="Times New Roman"/>
              </a:rPr>
              <a:t>Abiotic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physical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location,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physiography,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weather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climate,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mineral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solar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9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agent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 resources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surrounding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region. </a:t>
            </a:r>
            <a:r>
              <a:rPr dirty="0" sz="1200">
                <a:latin typeface="Times New Roman"/>
                <a:cs typeface="Times New Roman"/>
              </a:rPr>
              <a:t>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culture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made.it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interrelationship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between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evolution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interaction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study.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Agriculture,</a:t>
            </a:r>
            <a:r>
              <a:rPr dirty="0" sz="1200" spc="4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industrialization,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technology,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revolution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urbanization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negatively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environment.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0">
                <a:latin typeface="Times New Roman"/>
                <a:cs typeface="Times New Roman"/>
              </a:rPr>
              <a:t> pollution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creative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latin typeface="Georgia"/>
                <a:cs typeface="Georgia"/>
              </a:rPr>
              <a:t>Population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Growth </a:t>
            </a:r>
            <a:r>
              <a:rPr dirty="0" sz="1200" spc="-1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its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impact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on</a:t>
            </a:r>
            <a:r>
              <a:rPr dirty="0" sz="1200" spc="-35">
                <a:latin typeface="Georgia"/>
                <a:cs typeface="Georgia"/>
              </a:rPr>
              <a:t> Environment, human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health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welfare: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calculated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differences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in-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decades.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growth of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</a:t>
            </a:r>
            <a:r>
              <a:rPr dirty="0" sz="1200">
                <a:latin typeface="Times New Roman"/>
                <a:cs typeface="Times New Roman"/>
              </a:rPr>
              <a:t> is not </a:t>
            </a:r>
            <a:r>
              <a:rPr dirty="0" sz="1200" spc="-20">
                <a:latin typeface="Times New Roman"/>
                <a:cs typeface="Times New Roman"/>
              </a:rPr>
              <a:t>equal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unequal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distribution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equal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decades.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increasing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between </a:t>
            </a:r>
            <a:r>
              <a:rPr dirty="0" sz="1200" spc="-40">
                <a:latin typeface="Times New Roman"/>
                <a:cs typeface="Times New Roman"/>
              </a:rPr>
              <a:t>fertility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30">
                <a:latin typeface="Times New Roman"/>
                <a:cs typeface="Times New Roman"/>
              </a:rPr>
              <a:t>mortality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happen.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table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shows</a:t>
            </a:r>
            <a:r>
              <a:rPr dirty="0" sz="1200" spc="-35">
                <a:latin typeface="Times New Roman"/>
                <a:cs typeface="Times New Roman"/>
              </a:rPr>
              <a:t> decadal </a:t>
            </a:r>
            <a:r>
              <a:rPr dirty="0" sz="1200" spc="-10">
                <a:latin typeface="Times New Roman"/>
                <a:cs typeface="Times New Roman"/>
              </a:rPr>
              <a:t>growth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world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130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859529" y="6399281"/>
          <a:ext cx="6129655" cy="354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6505"/>
                <a:gridCol w="539115"/>
                <a:gridCol w="488950"/>
                <a:gridCol w="513080"/>
                <a:gridCol w="456565"/>
                <a:gridCol w="456564"/>
                <a:gridCol w="456564"/>
                <a:gridCol w="450214"/>
                <a:gridCol w="520064"/>
                <a:gridCol w="455929"/>
                <a:gridCol w="455929"/>
              </a:tblGrid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Year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1650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1850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1971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1990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2017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Population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lakh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251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363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444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607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645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751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718800" y="6907785"/>
            <a:ext cx="6337300" cy="2195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457200">
              <a:lnSpc>
                <a:spcPct val="1078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10">
                <a:latin typeface="Times New Roman"/>
                <a:cs typeface="Times New Roman"/>
              </a:rPr>
              <a:t> decade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double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years.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became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double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two decade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within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100 </a:t>
            </a:r>
            <a:r>
              <a:rPr dirty="0" sz="1200" spc="-40">
                <a:latin typeface="Times New Roman"/>
                <a:cs typeface="Times New Roman"/>
              </a:rPr>
              <a:t>years.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1971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world population </a:t>
            </a:r>
            <a:r>
              <a:rPr dirty="0" sz="1200" spc="-40">
                <a:latin typeface="Times New Roman"/>
                <a:cs typeface="Times New Roman"/>
              </a:rPr>
              <a:t>was</a:t>
            </a:r>
            <a:r>
              <a:rPr dirty="0" sz="1200" spc="-30">
                <a:latin typeface="Times New Roman"/>
                <a:cs typeface="Times New Roman"/>
              </a:rPr>
              <a:t> 363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lakh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became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751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lakh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2017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means double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only </a:t>
            </a:r>
            <a:r>
              <a:rPr dirty="0" sz="1200">
                <a:latin typeface="Times New Roman"/>
                <a:cs typeface="Times New Roman"/>
              </a:rPr>
              <a:t>40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years.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indicate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increase</a:t>
            </a:r>
            <a:r>
              <a:rPr dirty="0" sz="1200" spc="-20">
                <a:latin typeface="Times New Roman"/>
                <a:cs typeface="Times New Roman"/>
              </a:rPr>
              <a:t> during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course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decade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decade.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form </a:t>
            </a:r>
            <a:r>
              <a:rPr dirty="0" sz="1200">
                <a:latin typeface="Times New Roman"/>
                <a:cs typeface="Times New Roman"/>
              </a:rPr>
              <a:t>developed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undeveloped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countries.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underdeveloped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 spc="-20">
                <a:latin typeface="Times New Roman"/>
                <a:cs typeface="Times New Roman"/>
              </a:rPr>
              <a:t>compare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25">
                <a:latin typeface="Times New Roman"/>
                <a:cs typeface="Times New Roman"/>
              </a:rPr>
              <a:t>developed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Impact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population</a:t>
            </a:r>
            <a:r>
              <a:rPr dirty="0" sz="1200" spc="-35">
                <a:latin typeface="Georgia"/>
                <a:cs typeface="Georgia"/>
              </a:rPr>
              <a:t> Growth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Environment: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unequal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impact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endParaRPr sz="1200">
              <a:latin typeface="Times New Roman"/>
              <a:cs typeface="Times New Roman"/>
            </a:endParaRPr>
          </a:p>
          <a:p>
            <a:pPr marL="12700" marR="571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sub-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industrialization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western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central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Europe,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USA,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California,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Canada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Janpan.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excessive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utilization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49" y="423167"/>
            <a:ext cx="6337300" cy="8726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45">
                <a:latin typeface="Georgia"/>
                <a:cs typeface="Georgia"/>
              </a:rPr>
              <a:t>7: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Human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Communities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the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Environment</a:t>
            </a:r>
            <a:endParaRPr sz="1300">
              <a:latin typeface="Georgia"/>
              <a:cs typeface="Georgia"/>
            </a:endParaRPr>
          </a:p>
          <a:p>
            <a:pPr marL="12700" marR="5715">
              <a:lnSpc>
                <a:spcPct val="107800"/>
              </a:lnSpc>
              <a:spcBef>
                <a:spcPts val="1210"/>
              </a:spcBef>
            </a:pPr>
            <a:r>
              <a:rPr dirty="0" sz="1200" spc="-20">
                <a:latin typeface="Times New Roman"/>
                <a:cs typeface="Times New Roman"/>
              </a:rPr>
              <a:t>resources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fact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exhausted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 rare.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hand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tropical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agriculture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high.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India.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China,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Pakistan, </a:t>
            </a:r>
            <a:r>
              <a:rPr dirty="0" sz="1200" spc="-30">
                <a:latin typeface="Times New Roman"/>
                <a:cs typeface="Times New Roman"/>
              </a:rPr>
              <a:t>Shrilanka,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Koria,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Taiwan,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Africa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Indonesia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 </a:t>
            </a:r>
            <a:r>
              <a:rPr dirty="0" sz="1200" spc="-20">
                <a:latin typeface="Times New Roman"/>
                <a:cs typeface="Times New Roman"/>
              </a:rPr>
              <a:t>countries.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leads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 </a:t>
            </a:r>
            <a:r>
              <a:rPr dirty="0" sz="1200" spc="-30">
                <a:latin typeface="Times New Roman"/>
                <a:cs typeface="Times New Roman"/>
              </a:rPr>
              <a:t>agriculture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production, </a:t>
            </a:r>
            <a:r>
              <a:rPr dirty="0" sz="1200" spc="-30">
                <a:latin typeface="Times New Roman"/>
                <a:cs typeface="Times New Roman"/>
              </a:rPr>
              <a:t>irrigation,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chemical</a:t>
            </a:r>
            <a:r>
              <a:rPr dirty="0" sz="1200" spc="-35">
                <a:latin typeface="Times New Roman"/>
                <a:cs typeface="Times New Roman"/>
              </a:rPr>
              <a:t> fertilizer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pesticides </a:t>
            </a:r>
            <a:r>
              <a:rPr dirty="0" sz="1200" spc="-45">
                <a:latin typeface="Times New Roman"/>
                <a:cs typeface="Times New Roman"/>
              </a:rPr>
              <a:t>adversely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 </a:t>
            </a:r>
            <a:r>
              <a:rPr dirty="0" sz="1200" spc="-3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create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populated.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adverse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Polar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rain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desert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mountain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sparsely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distributed.In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this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</a:t>
            </a:r>
            <a:r>
              <a:rPr dirty="0" sz="1200" spc="-20">
                <a:latin typeface="Times New Roman"/>
                <a:cs typeface="Times New Roman"/>
              </a:rPr>
              <a:t> inhabited.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treble.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engaged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 </a:t>
            </a:r>
            <a:r>
              <a:rPr dirty="0" sz="1200" spc="-35">
                <a:latin typeface="Times New Roman"/>
                <a:cs typeface="Times New Roman"/>
              </a:rPr>
              <a:t>activities.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closely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related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apart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(II)</a:t>
            </a:r>
            <a:r>
              <a:rPr dirty="0" sz="1200" spc="-30">
                <a:latin typeface="Georgia"/>
                <a:cs typeface="Georgia"/>
              </a:rPr>
              <a:t> Population </a:t>
            </a:r>
            <a:r>
              <a:rPr dirty="0" sz="1200" spc="-25">
                <a:latin typeface="Georgia"/>
                <a:cs typeface="Georgia"/>
              </a:rPr>
              <a:t>growth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 </a:t>
            </a:r>
            <a:r>
              <a:rPr dirty="0" sz="1200" spc="-35">
                <a:latin typeface="Georgia"/>
                <a:cs typeface="Georgia"/>
              </a:rPr>
              <a:t>human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health </a:t>
            </a:r>
            <a:r>
              <a:rPr dirty="0" sz="1200" spc="-20">
                <a:latin typeface="Georgia"/>
                <a:cs typeface="Georgia"/>
              </a:rPr>
              <a:t>and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welfare: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negatively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welfare.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populated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9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utilization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Globle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warming,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defalcation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ozone these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environmental </a:t>
            </a:r>
            <a:r>
              <a:rPr dirty="0" sz="1200" spc="-20">
                <a:latin typeface="Times New Roman"/>
                <a:cs typeface="Times New Roman"/>
              </a:rPr>
              <a:t>problem.</a:t>
            </a:r>
            <a:r>
              <a:rPr dirty="0" sz="1200" spc="-25">
                <a:latin typeface="Times New Roman"/>
                <a:cs typeface="Times New Roman"/>
              </a:rPr>
              <a:t> They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negatively</a:t>
            </a:r>
            <a:r>
              <a:rPr dirty="0" sz="1200" spc="-20">
                <a:latin typeface="Times New Roman"/>
                <a:cs typeface="Times New Roman"/>
              </a:rPr>
              <a:t> effect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health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welfare.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</a:t>
            </a:r>
            <a:r>
              <a:rPr dirty="0" sz="1200" spc="-30">
                <a:latin typeface="Times New Roman"/>
                <a:cs typeface="Times New Roman"/>
              </a:rPr>
              <a:t> many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food,</a:t>
            </a:r>
            <a:r>
              <a:rPr dirty="0" sz="1200" spc="-30">
                <a:latin typeface="Times New Roman"/>
                <a:cs typeface="Times New Roman"/>
              </a:rPr>
              <a:t> water,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health,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 indent="-228600">
              <a:lnSpc>
                <a:spcPct val="108300"/>
              </a:lnSpc>
              <a:spcBef>
                <a:spcPts val="17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Increase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20">
                <a:latin typeface="Times New Roman"/>
                <a:cs typeface="Times New Roman"/>
              </a:rPr>
              <a:t>industries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facilities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 to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leads</a:t>
            </a:r>
            <a:r>
              <a:rPr dirty="0" sz="1200">
                <a:latin typeface="Times New Roman"/>
                <a:cs typeface="Times New Roman"/>
              </a:rPr>
              <a:t> high </a:t>
            </a:r>
            <a:r>
              <a:rPr dirty="0" sz="1200" spc="-25">
                <a:latin typeface="Times New Roman"/>
                <a:cs typeface="Times New Roman"/>
              </a:rPr>
              <a:t>utilization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mineral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resource.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release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CO²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atmosphere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adversely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health.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 indent="-228600">
              <a:lnSpc>
                <a:spcPct val="107500"/>
              </a:lnSpc>
              <a:spcBef>
                <a:spcPts val="18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irrigation,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utilization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chemical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fertilizer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pesticides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insecticides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agriculture </a:t>
            </a:r>
            <a:r>
              <a:rPr dirty="0" sz="1200">
                <a:latin typeface="Times New Roman"/>
                <a:cs typeface="Times New Roman"/>
              </a:rPr>
              <a:t>sector</a:t>
            </a:r>
            <a:r>
              <a:rPr dirty="0" sz="1200" spc="-20">
                <a:latin typeface="Times New Roman"/>
                <a:cs typeface="Times New Roman"/>
              </a:rPr>
              <a:t> leads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adversely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quality</a:t>
            </a:r>
            <a:r>
              <a:rPr dirty="0" sz="1200" spc="-10">
                <a:latin typeface="Times New Roman"/>
                <a:cs typeface="Times New Roman"/>
              </a:rPr>
              <a:t> 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create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diseases.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 indent="-228600">
              <a:lnSpc>
                <a:spcPct val="107800"/>
              </a:lnSpc>
              <a:spcBef>
                <a:spcPts val="1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population </a:t>
            </a:r>
            <a:r>
              <a:rPr dirty="0" sz="1200" spc="-25">
                <a:latin typeface="Times New Roman"/>
                <a:cs typeface="Times New Roman"/>
              </a:rPr>
              <a:t>leads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 population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 spc="-20">
                <a:latin typeface="Times New Roman"/>
                <a:cs typeface="Times New Roman"/>
              </a:rPr>
              <a:t>resulted</a:t>
            </a:r>
            <a:r>
              <a:rPr dirty="0" sz="1200" spc="-10">
                <a:latin typeface="Times New Roman"/>
                <a:cs typeface="Times New Roman"/>
              </a:rPr>
              <a:t> high</a:t>
            </a:r>
            <a:r>
              <a:rPr dirty="0" sz="1200" spc="-20">
                <a:latin typeface="Times New Roman"/>
                <a:cs typeface="Times New Roman"/>
              </a:rPr>
              <a:t> urbanization.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Due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urbanization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cleanness,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slum,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unemployment,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crime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Headache,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fatigue,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repeated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interference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sleep,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mental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physical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illness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reducing </a:t>
            </a:r>
            <a:r>
              <a:rPr dirty="0" sz="1200" spc="-30">
                <a:latin typeface="Times New Roman"/>
                <a:cs typeface="Times New Roman"/>
              </a:rPr>
              <a:t>working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efficiency,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hyperacidity,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reduces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supply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heart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destroys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peaceful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life.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(II)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Resettlement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Re-</a:t>
            </a:r>
            <a:r>
              <a:rPr dirty="0" sz="1200" spc="-35">
                <a:latin typeface="Georgia"/>
                <a:cs typeface="Georgia"/>
              </a:rPr>
              <a:t>habitation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Project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Affected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Persons: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Unequal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distribution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rainfall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disparities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irrigation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facilities.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assure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agriculture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cannels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disparities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irrigation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facilities.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major,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minor project on </a:t>
            </a:r>
            <a:r>
              <a:rPr dirty="0" sz="1200" spc="-10">
                <a:latin typeface="Times New Roman"/>
                <a:cs typeface="Times New Roman"/>
              </a:rPr>
              <a:t>river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disrupts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lives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 </a:t>
            </a:r>
            <a:r>
              <a:rPr dirty="0" sz="1200" spc="-25">
                <a:latin typeface="Times New Roman"/>
                <a:cs typeface="Times New Roman"/>
              </a:rPr>
              <a:t>live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 area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 </a:t>
            </a:r>
            <a:r>
              <a:rPr dirty="0" sz="1200" spc="-10">
                <a:latin typeface="Times New Roman"/>
                <a:cs typeface="Times New Roman"/>
              </a:rPr>
              <a:t>requires </a:t>
            </a:r>
            <a:r>
              <a:rPr dirty="0" sz="1200" spc="-25">
                <a:latin typeface="Times New Roman"/>
                <a:cs typeface="Times New Roman"/>
              </a:rPr>
              <a:t>relocating</a:t>
            </a:r>
            <a:r>
              <a:rPr dirty="0" sz="1200">
                <a:latin typeface="Times New Roman"/>
                <a:cs typeface="Times New Roman"/>
              </a:rPr>
              <a:t> them 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alternative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site.</a:t>
            </a:r>
            <a:r>
              <a:rPr dirty="0" sz="1200">
                <a:latin typeface="Times New Roman"/>
                <a:cs typeface="Times New Roman"/>
              </a:rPr>
              <a:t> None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would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30">
                <a:latin typeface="Times New Roman"/>
                <a:cs typeface="Times New Roman"/>
              </a:rPr>
              <a:t>give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 homes. Uprooting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20">
                <a:latin typeface="Times New Roman"/>
                <a:cs typeface="Times New Roman"/>
              </a:rPr>
              <a:t>serious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issue.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ability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subsist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25">
                <a:latin typeface="Times New Roman"/>
                <a:cs typeface="Times New Roman"/>
              </a:rPr>
              <a:t> traditional</a:t>
            </a:r>
            <a:r>
              <a:rPr dirty="0" sz="1200" spc="-20">
                <a:latin typeface="Times New Roman"/>
                <a:cs typeface="Times New Roman"/>
              </a:rPr>
              <a:t> natural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 </a:t>
            </a:r>
            <a:r>
              <a:rPr dirty="0" sz="1200" spc="-10">
                <a:latin typeface="Times New Roman"/>
                <a:cs typeface="Times New Roman"/>
              </a:rPr>
              <a:t>base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crate </a:t>
            </a:r>
            <a:r>
              <a:rPr dirty="0" sz="1200" spc="-10">
                <a:latin typeface="Times New Roman"/>
                <a:cs typeface="Times New Roman"/>
              </a:rPr>
              <a:t>great </a:t>
            </a:r>
            <a:r>
              <a:rPr dirty="0" sz="1200" spc="-25">
                <a:latin typeface="Times New Roman"/>
                <a:cs typeface="Times New Roman"/>
              </a:rPr>
              <a:t>psychological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Specially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treble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solely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woven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</a:t>
            </a:r>
            <a:r>
              <a:rPr dirty="0" sz="1200" spc="-25">
                <a:latin typeface="Times New Roman"/>
                <a:cs typeface="Times New Roman"/>
              </a:rPr>
              <a:t>resources,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adapt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80">
                <a:latin typeface="Times New Roman"/>
                <a:cs typeface="Times New Roman"/>
              </a:rPr>
              <a:t>way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life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 sites </a:t>
            </a:r>
            <a:r>
              <a:rPr dirty="0" sz="1200" spc="-10">
                <a:latin typeface="Times New Roman"/>
                <a:cs typeface="Times New Roman"/>
              </a:rPr>
              <a:t>like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Narmada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Hirakud,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Bhakranangal,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Silent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valley,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Ujania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 many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affected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original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habitat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animal,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submergence.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30">
                <a:latin typeface="Georgia"/>
                <a:cs typeface="Georgia"/>
              </a:rPr>
              <a:t>Problems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re-</a:t>
            </a:r>
            <a:r>
              <a:rPr dirty="0" sz="1200" spc="-30">
                <a:latin typeface="Georgia"/>
                <a:cs typeface="Georgia"/>
              </a:rPr>
              <a:t>habitation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due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dam:-</a:t>
            </a:r>
            <a:endParaRPr sz="12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Their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resettlement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r>
              <a:rPr dirty="0" sz="1200" spc="-10">
                <a:latin typeface="Georgia"/>
                <a:cs typeface="Georgia"/>
              </a:rPr>
              <a:t>-</a:t>
            </a:r>
            <a:endParaRPr sz="12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Habitation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Deforestation-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6" y="423167"/>
            <a:ext cx="63373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45">
                <a:latin typeface="Georgia"/>
                <a:cs typeface="Georgia"/>
              </a:rPr>
              <a:t>7: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Human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Communities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the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Environment</a:t>
            </a:r>
            <a:endParaRPr sz="13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325"/>
              </a:spcBef>
              <a:buAutoNum type="arabicPeriod" startAt="4"/>
              <a:tabLst>
                <a:tab pos="240029" algn="l"/>
              </a:tabLst>
            </a:pPr>
            <a:r>
              <a:rPr dirty="0" sz="1200" spc="-30">
                <a:latin typeface="Times New Roman"/>
                <a:cs typeface="Times New Roman"/>
              </a:rPr>
              <a:t>Reduce soil </a:t>
            </a:r>
            <a:r>
              <a:rPr dirty="0" sz="1200" spc="-10">
                <a:latin typeface="Times New Roman"/>
                <a:cs typeface="Times New Roman"/>
              </a:rPr>
              <a:t>fertility-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 startAt="4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 startAt="4"/>
              <a:tabLst>
                <a:tab pos="240029" algn="l"/>
              </a:tabLst>
            </a:pPr>
            <a:r>
              <a:rPr dirty="0" sz="1200" spc="-35">
                <a:latin typeface="Times New Roman"/>
                <a:cs typeface="Times New Roman"/>
              </a:rPr>
              <a:t>Migration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Health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education </a:t>
            </a:r>
            <a:r>
              <a:rPr dirty="0" sz="1200" spc="-10">
                <a:latin typeface="Times New Roman"/>
                <a:cs typeface="Times New Roman"/>
              </a:rPr>
              <a:t>facilities-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 startAt="4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Problems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food-</a:t>
            </a:r>
            <a:endParaRPr sz="12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10"/>
              </a:spcBef>
              <a:buAutoNum type="arabicPeriod" startAt="4"/>
              <a:tabLst>
                <a:tab pos="239395" algn="l"/>
              </a:tabLst>
            </a:pPr>
            <a:r>
              <a:rPr dirty="0" sz="1200" spc="-35">
                <a:latin typeface="Times New Roman"/>
                <a:cs typeface="Times New Roman"/>
              </a:rPr>
              <a:t>Migration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tribal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people-</a:t>
            </a:r>
            <a:endParaRPr sz="12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20"/>
              </a:spcBef>
              <a:buAutoNum type="arabicPeriod" startAt="4"/>
              <a:tabLst>
                <a:tab pos="239395" algn="l"/>
              </a:tabLst>
            </a:pPr>
            <a:r>
              <a:rPr dirty="0" sz="1200" spc="-10">
                <a:latin typeface="Times New Roman"/>
                <a:cs typeface="Times New Roman"/>
              </a:rPr>
              <a:t>Employment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problem-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Case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study-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Georgia"/>
                <a:cs typeface="Georgia"/>
              </a:rPr>
              <a:t>The </a:t>
            </a:r>
            <a:r>
              <a:rPr dirty="0" sz="1200" spc="-10">
                <a:latin typeface="Georgia"/>
                <a:cs typeface="Georgia"/>
              </a:rPr>
              <a:t>Tehri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Project-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tehri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Himalayas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Utter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Predesh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completed,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submerge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Tehri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town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nearly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villages.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since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sanctioned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1972,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local</a:t>
            </a:r>
            <a:r>
              <a:rPr dirty="0" sz="1200" spc="-10">
                <a:latin typeface="Times New Roman"/>
                <a:cs typeface="Times New Roman"/>
              </a:rPr>
              <a:t> people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10">
                <a:latin typeface="Times New Roman"/>
                <a:cs typeface="Times New Roman"/>
              </a:rPr>
              <a:t> opposing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resisting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Scientists,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environmentalist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groups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 also </a:t>
            </a:r>
            <a:r>
              <a:rPr dirty="0" sz="1200">
                <a:latin typeface="Times New Roman"/>
                <a:cs typeface="Times New Roman"/>
              </a:rPr>
              <a:t>opposed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this dam.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Little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ensure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re-</a:t>
            </a:r>
            <a:r>
              <a:rPr dirty="0" sz="1200">
                <a:latin typeface="Times New Roman"/>
                <a:cs typeface="Times New Roman"/>
              </a:rPr>
              <a:t>habitation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compensation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nearly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lack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uprooted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alternative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available.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emotional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psychological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trauma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forcibly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removing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family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35">
                <a:latin typeface="Times New Roman"/>
                <a:cs typeface="Times New Roman"/>
              </a:rPr>
              <a:t> lived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century.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(III)</a:t>
            </a:r>
            <a:r>
              <a:rPr dirty="0" sz="1200" spc="-20">
                <a:latin typeface="Georgia"/>
                <a:cs typeface="Georgia"/>
              </a:rPr>
              <a:t> Disaster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Management:-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endogenic</a:t>
            </a:r>
            <a:r>
              <a:rPr dirty="0" sz="1200" spc="-20">
                <a:latin typeface="Times New Roman"/>
                <a:cs typeface="Times New Roman"/>
              </a:rPr>
              <a:t> movements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Men’sinterfere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rules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creates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imbalances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35">
                <a:latin typeface="Georgia"/>
                <a:cs typeface="Georgia"/>
              </a:rPr>
              <a:t>Disaster-</a:t>
            </a:r>
            <a:r>
              <a:rPr dirty="0" sz="1200" spc="-10">
                <a:latin typeface="Georgia"/>
                <a:cs typeface="Georgia"/>
              </a:rPr>
              <a:t>Definition-</a:t>
            </a:r>
            <a:endParaRPr sz="1200">
              <a:latin typeface="Georgia"/>
              <a:cs typeface="Georgia"/>
            </a:endParaRPr>
          </a:p>
          <a:p>
            <a:pPr algn="just" marL="12700" marR="635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“Natural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disaster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instantaneous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damage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scale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</a:t>
            </a:r>
            <a:r>
              <a:rPr dirty="0" sz="1200" spc="-20">
                <a:latin typeface="Times New Roman"/>
                <a:cs typeface="Times New Roman"/>
              </a:rPr>
              <a:t>catastrophes”.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sudden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damage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scale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community.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examples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disasters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earthquakes,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floods, </a:t>
            </a:r>
            <a:r>
              <a:rPr dirty="0" sz="1200" spc="-35">
                <a:latin typeface="Times New Roman"/>
                <a:cs typeface="Times New Roman"/>
              </a:rPr>
              <a:t>cyclones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landslides.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Georgia"/>
                <a:cs typeface="Georgia"/>
              </a:rPr>
              <a:t>Disaster </a:t>
            </a:r>
            <a:r>
              <a:rPr dirty="0" sz="1200" spc="-10">
                <a:latin typeface="Georgia"/>
                <a:cs typeface="Georgia"/>
              </a:rPr>
              <a:t>Management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approach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dealing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post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disaster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management.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involve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evacuation,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warnings,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communications,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search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rescue,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fighting,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medical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psychiatric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assistance,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Times New Roman"/>
                <a:cs typeface="Times New Roman"/>
              </a:rPr>
              <a:t>provision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relief,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shelter </a:t>
            </a:r>
            <a:r>
              <a:rPr dirty="0" sz="1200">
                <a:latin typeface="Times New Roman"/>
                <a:cs typeface="Times New Roman"/>
              </a:rPr>
              <a:t>etc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affected </a:t>
            </a:r>
            <a:r>
              <a:rPr dirty="0" sz="1200" spc="-10">
                <a:latin typeface="Times New Roman"/>
                <a:cs typeface="Times New Roman"/>
              </a:rPr>
              <a:t>people.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responsible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accelerating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frequency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severity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 </a:t>
            </a:r>
            <a:r>
              <a:rPr dirty="0" sz="1200" spc="-10">
                <a:latin typeface="Times New Roman"/>
                <a:cs typeface="Times New Roman"/>
              </a:rPr>
              <a:t>disaster.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occurrence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as </a:t>
            </a:r>
            <a:r>
              <a:rPr dirty="0" sz="1200" spc="-10">
                <a:latin typeface="Times New Roman"/>
                <a:cs typeface="Times New Roman"/>
              </a:rPr>
              <a:t>flood,</a:t>
            </a:r>
            <a:r>
              <a:rPr dirty="0" sz="1200" spc="-25">
                <a:latin typeface="Times New Roman"/>
                <a:cs typeface="Times New Roman"/>
              </a:rPr>
              <a:t> earthquake, </a:t>
            </a:r>
            <a:r>
              <a:rPr dirty="0" sz="1200" spc="-40">
                <a:latin typeface="Times New Roman"/>
                <a:cs typeface="Times New Roman"/>
              </a:rPr>
              <a:t>cyclone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slide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will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always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accrued.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1)</a:t>
            </a:r>
            <a:r>
              <a:rPr dirty="0" sz="1200" spc="105">
                <a:latin typeface="Georgia"/>
                <a:cs typeface="Georgia"/>
              </a:rPr>
              <a:t>  </a:t>
            </a:r>
            <a:r>
              <a:rPr dirty="0" sz="1200" spc="-10">
                <a:latin typeface="Georgia"/>
                <a:cs typeface="Georgia"/>
              </a:rPr>
              <a:t>Flood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Management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rainfall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perennial.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its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overflow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spread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side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wohole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over controlled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spread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side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river.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lower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plain region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india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Bihar,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Uttar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Pradesh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Bengal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respect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Ganga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Assam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respect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Brahmputra,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suffer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adverse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every year.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flood-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caused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ecological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anthropogenic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either </a:t>
            </a:r>
            <a:r>
              <a:rPr dirty="0" sz="1200" spc="-45">
                <a:latin typeface="Times New Roman"/>
                <a:cs typeface="Times New Roman"/>
              </a:rPr>
              <a:t>individually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combined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Anthropogenic </a:t>
            </a:r>
            <a:r>
              <a:rPr dirty="0" sz="1200" spc="-35">
                <a:latin typeface="Times New Roman"/>
                <a:cs typeface="Times New Roman"/>
              </a:rPr>
              <a:t>activities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deforestation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shifting</a:t>
            </a:r>
            <a:r>
              <a:rPr dirty="0" sz="1200" spc="-10">
                <a:latin typeface="Times New Roman"/>
                <a:cs typeface="Times New Roman"/>
              </a:rPr>
              <a:t> cultivation 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contributes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68" y="423167"/>
            <a:ext cx="63373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45">
                <a:latin typeface="Georgia"/>
                <a:cs typeface="Georgia"/>
              </a:rPr>
              <a:t>7: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Human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Communities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the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Environment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10">
                <a:latin typeface="Georgia"/>
                <a:cs typeface="Georgia"/>
              </a:rPr>
              <a:t>Flood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management-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way-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constructing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dam.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build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river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dykes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property.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50">
                <a:latin typeface="Times New Roman"/>
                <a:cs typeface="Times New Roman"/>
              </a:rPr>
              <a:t>Make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</a:t>
            </a:r>
            <a:r>
              <a:rPr dirty="0" sz="1200" spc="-20">
                <a:latin typeface="Times New Roman"/>
                <a:cs typeface="Times New Roman"/>
              </a:rPr>
              <a:t> plantation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25">
                <a:latin typeface="Times New Roman"/>
                <a:cs typeface="Times New Roman"/>
              </a:rPr>
              <a:t> side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river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warning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Fact</a:t>
            </a:r>
            <a:r>
              <a:rPr dirty="0" sz="1200" spc="-25">
                <a:latin typeface="Times New Roman"/>
                <a:cs typeface="Times New Roman"/>
              </a:rPr>
              <a:t> communication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system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developed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Help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line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could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2)</a:t>
            </a:r>
            <a:r>
              <a:rPr dirty="0" sz="1200" spc="3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Earthquake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Management-</a:t>
            </a:r>
            <a:endParaRPr sz="1200">
              <a:latin typeface="Georgia"/>
              <a:cs typeface="Georgia"/>
            </a:endParaRPr>
          </a:p>
          <a:p>
            <a:pPr algn="just" marL="12700" marR="5715" indent="456565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sudden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occurred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distribution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world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divided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around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Pacific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Ocean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coast.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Tasmania,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Austrelia, Indonesia,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Japan,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Kamchatka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peninsula,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Rockey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Andies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Mountain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started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Caneryisland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Atlantic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ocean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region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25">
                <a:latin typeface="Times New Roman"/>
                <a:cs typeface="Times New Roman"/>
              </a:rPr>
              <a:t> mediteranien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regionAreb </a:t>
            </a:r>
            <a:r>
              <a:rPr dirty="0" sz="1200" spc="-20">
                <a:latin typeface="Times New Roman"/>
                <a:cs typeface="Times New Roman"/>
              </a:rPr>
              <a:t>countries,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Hindukush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Himalayan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mountain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Mayanmar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meet</a:t>
            </a:r>
            <a:r>
              <a:rPr dirty="0" sz="1200" spc="-35">
                <a:latin typeface="Times New Roman"/>
                <a:cs typeface="Times New Roman"/>
              </a:rPr>
              <a:t> pacific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belt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Indonesia.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Georgia"/>
                <a:cs typeface="Georgia"/>
              </a:rPr>
              <a:t>Causes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earthquake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6565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Earthquake</a:t>
            </a:r>
            <a:r>
              <a:rPr dirty="0" sz="1200" spc="-30">
                <a:latin typeface="Times New Roman"/>
                <a:cs typeface="Times New Roman"/>
              </a:rPr>
              <a:t> arecaused </a:t>
            </a:r>
            <a:r>
              <a:rPr dirty="0" sz="1200" spc="-50">
                <a:latin typeface="Times New Roman"/>
                <a:cs typeface="Times New Roman"/>
              </a:rPr>
              <a:t>basically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disequilibrium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30">
                <a:latin typeface="Times New Roman"/>
                <a:cs typeface="Times New Roman"/>
              </a:rPr>
              <a:t>varies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disequilibrium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volcanic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eruption,</a:t>
            </a:r>
            <a:r>
              <a:rPr dirty="0" sz="1200" spc="-30">
                <a:latin typeface="Times New Roman"/>
                <a:cs typeface="Times New Roman"/>
              </a:rPr>
              <a:t> faulting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folding,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upwarping</a:t>
            </a:r>
            <a:endParaRPr sz="1200">
              <a:latin typeface="Times New Roman"/>
              <a:cs typeface="Times New Roman"/>
            </a:endParaRPr>
          </a:p>
          <a:p>
            <a:pPr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downwarping,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hydrostatic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bodies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like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reservoirs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lakes,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plate movement.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Georgia"/>
                <a:cs typeface="Georgia"/>
              </a:rPr>
              <a:t>Earthquake</a:t>
            </a:r>
            <a:r>
              <a:rPr dirty="0" sz="1200" spc="-10">
                <a:latin typeface="Georgia"/>
                <a:cs typeface="Georgia"/>
              </a:rPr>
              <a:t> Management-</a:t>
            </a:r>
            <a:endParaRPr sz="1200">
              <a:latin typeface="Georgia"/>
              <a:cs typeface="Georgia"/>
            </a:endParaRPr>
          </a:p>
          <a:p>
            <a:pPr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organized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operational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warning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system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prediction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  <a:p>
            <a:pPr marL="12700" marR="7620">
              <a:lnSpc>
                <a:spcPct val="107500"/>
              </a:lnSpc>
              <a:spcBef>
                <a:spcPts val="10"/>
              </a:spcBef>
            </a:pPr>
            <a:r>
              <a:rPr dirty="0" sz="1200" spc="-25">
                <a:latin typeface="Times New Roman"/>
                <a:cs typeface="Times New Roman"/>
              </a:rPr>
              <a:t>still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research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stage.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Furthermore 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valied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earthquake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prediction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 </a:t>
            </a:r>
            <a:r>
              <a:rPr dirty="0" sz="1200" spc="-20">
                <a:latin typeface="Times New Roman"/>
                <a:cs typeface="Times New Roman"/>
              </a:rPr>
              <a:t>precursor.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precautions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taken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during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panic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30">
                <a:latin typeface="Times New Roman"/>
                <a:cs typeface="Times New Roman"/>
              </a:rPr>
              <a:t>Remain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building </a:t>
            </a:r>
            <a:r>
              <a:rPr dirty="0" sz="1200" spc="-25">
                <a:latin typeface="Times New Roman"/>
                <a:cs typeface="Times New Roman"/>
              </a:rPr>
              <a:t>until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tremor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stops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20">
                <a:latin typeface="Times New Roman"/>
                <a:cs typeface="Times New Roman"/>
              </a:rPr>
              <a:t> table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wall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Stand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against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wall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Fire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resistant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Earthquake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resistant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building.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3)</a:t>
            </a:r>
            <a:r>
              <a:rPr dirty="0" sz="1200" spc="38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Cyclone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Management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 pressure</a:t>
            </a:r>
            <a:r>
              <a:rPr dirty="0" sz="1200" spc="-10">
                <a:latin typeface="Times New Roman"/>
                <a:cs typeface="Times New Roman"/>
              </a:rPr>
              <a:t> centers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developed.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high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endParaRPr sz="1200">
              <a:latin typeface="Times New Roman"/>
              <a:cs typeface="Times New Roman"/>
            </a:endParaRPr>
          </a:p>
          <a:p>
            <a:pPr marL="12700" marR="7620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create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winds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blowing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 high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cyclone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winds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30">
                <a:latin typeface="Times New Roman"/>
                <a:cs typeface="Times New Roman"/>
              </a:rPr>
              <a:t>blowing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circular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Definition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Times New Roman"/>
                <a:cs typeface="Times New Roman"/>
              </a:rPr>
              <a:t>Cyclone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worst</a:t>
            </a:r>
            <a:r>
              <a:rPr dirty="0" sz="1200" spc="-10">
                <a:latin typeface="Times New Roman"/>
                <a:cs typeface="Times New Roman"/>
              </a:rPr>
              <a:t> natural hazards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tropical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largely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revolving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vortices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extending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horizontally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150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1000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circular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nearly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circular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blowing </a:t>
            </a:r>
            <a:r>
              <a:rPr dirty="0" sz="1200" spc="-25">
                <a:latin typeface="Times New Roman"/>
                <a:cs typeface="Times New Roman"/>
              </a:rPr>
              <a:t>system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low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depression.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very</a:t>
            </a:r>
            <a:r>
              <a:rPr dirty="0" sz="1200" spc="-25">
                <a:latin typeface="Times New Roman"/>
                <a:cs typeface="Times New Roman"/>
              </a:rPr>
              <a:t> strongly </a:t>
            </a:r>
            <a:r>
              <a:rPr dirty="0" sz="1200" spc="-30">
                <a:latin typeface="Times New Roman"/>
                <a:cs typeface="Times New Roman"/>
              </a:rPr>
              <a:t>blowing.</a:t>
            </a:r>
            <a:r>
              <a:rPr dirty="0" sz="1200" spc="-25">
                <a:latin typeface="Times New Roman"/>
                <a:cs typeface="Times New Roman"/>
              </a:rPr>
              <a:t> They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destroyed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because their</a:t>
            </a:r>
            <a:r>
              <a:rPr dirty="0" sz="1200" spc="-30">
                <a:latin typeface="Times New Roman"/>
                <a:cs typeface="Times New Roman"/>
              </a:rPr>
              <a:t> intensity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45">
                <a:latin typeface="Times New Roman"/>
                <a:cs typeface="Times New Roman"/>
              </a:rPr>
              <a:t>very</a:t>
            </a:r>
            <a:r>
              <a:rPr dirty="0" sz="1200" spc="-20">
                <a:latin typeface="Times New Roman"/>
                <a:cs typeface="Times New Roman"/>
              </a:rPr>
              <a:t> high.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80714" y="423167"/>
            <a:ext cx="6409690" cy="8066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45">
                <a:latin typeface="Georgia"/>
                <a:cs typeface="Georgia"/>
              </a:rPr>
              <a:t>7: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Human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Communities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the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Environment</a:t>
            </a:r>
            <a:endParaRPr sz="1300">
              <a:latin typeface="Georgia"/>
              <a:cs typeface="Georgia"/>
            </a:endParaRPr>
          </a:p>
          <a:p>
            <a:pPr algn="just" marL="50165" marR="40640" indent="45720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originated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August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September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month.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 </a:t>
            </a:r>
            <a:r>
              <a:rPr dirty="0" sz="1200" spc="-40">
                <a:latin typeface="Times New Roman"/>
                <a:cs typeface="Times New Roman"/>
              </a:rPr>
              <a:t>average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5-</a:t>
            </a:r>
            <a:r>
              <a:rPr dirty="0" sz="1200">
                <a:latin typeface="Times New Roman"/>
                <a:cs typeface="Times New Roman"/>
              </a:rPr>
              <a:t>6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tropical </a:t>
            </a:r>
            <a:r>
              <a:rPr dirty="0" sz="1200" spc="-35">
                <a:latin typeface="Times New Roman"/>
                <a:cs typeface="Times New Roman"/>
              </a:rPr>
              <a:t>cyclone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Bay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Bengal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Arabian </a:t>
            </a:r>
            <a:r>
              <a:rPr dirty="0" sz="1200" spc="-30">
                <a:latin typeface="Times New Roman"/>
                <a:cs typeface="Times New Roman"/>
              </a:rPr>
              <a:t>sea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every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year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 </a:t>
            </a:r>
            <a:r>
              <a:rPr dirty="0" sz="1200" spc="-45">
                <a:latin typeface="Times New Roman"/>
                <a:cs typeface="Times New Roman"/>
              </a:rPr>
              <a:t>2-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10">
                <a:latin typeface="Times New Roman"/>
                <a:cs typeface="Times New Roman"/>
              </a:rPr>
              <a:t>severe.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Causes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cyclone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algn="just" marL="50165" marR="41275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depression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cyclones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originated.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rotation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direction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cyclone.</a:t>
            </a:r>
            <a:endParaRPr sz="12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Cyclone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Management-</a:t>
            </a:r>
            <a:endParaRPr sz="1200">
              <a:latin typeface="Georgia"/>
              <a:cs typeface="Georgia"/>
            </a:endParaRPr>
          </a:p>
          <a:p>
            <a:pPr marL="50165" marR="39370" indent="457200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Although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cyclone.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effect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cyclone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mitigated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30">
                <a:latin typeface="Times New Roman"/>
                <a:cs typeface="Times New Roman"/>
              </a:rPr>
              <a:t> effective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30">
                <a:latin typeface="Times New Roman"/>
                <a:cs typeface="Times New Roman"/>
              </a:rPr>
              <a:t>efficient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policies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strategies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given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below-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77495" algn="l"/>
              </a:tabLst>
            </a:pPr>
            <a:r>
              <a:rPr dirty="0" sz="1200" spc="-25">
                <a:latin typeface="Times New Roman"/>
                <a:cs typeface="Times New Roman"/>
              </a:rPr>
              <a:t>Installation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55">
                <a:latin typeface="Times New Roman"/>
                <a:cs typeface="Times New Roman"/>
              </a:rPr>
              <a:t>early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warning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77495" algn="l"/>
              </a:tabLst>
            </a:pPr>
            <a:r>
              <a:rPr dirty="0" sz="1200" spc="-25">
                <a:latin typeface="Times New Roman"/>
                <a:cs typeface="Times New Roman"/>
              </a:rPr>
              <a:t>Developing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communication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infrastructure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facilities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77495" algn="l"/>
              </a:tabLst>
            </a:pPr>
            <a:r>
              <a:rPr dirty="0" sz="1200" spc="-25">
                <a:latin typeface="Times New Roman"/>
                <a:cs typeface="Times New Roman"/>
              </a:rPr>
              <a:t>Developing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centers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belt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cylone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77495" algn="l"/>
              </a:tabLst>
            </a:pPr>
            <a:r>
              <a:rPr dirty="0" sz="1200" spc="-25">
                <a:latin typeface="Times New Roman"/>
                <a:cs typeface="Times New Roman"/>
              </a:rPr>
              <a:t>Developing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community </a:t>
            </a:r>
            <a:r>
              <a:rPr dirty="0" sz="1200" spc="-35">
                <a:latin typeface="Times New Roman"/>
                <a:cs typeface="Times New Roman"/>
              </a:rPr>
              <a:t>cyclone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shelters-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77495" algn="l"/>
              </a:tabLst>
            </a:pP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permanent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houses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77495" algn="l"/>
              </a:tabLst>
            </a:pPr>
            <a:r>
              <a:rPr dirty="0" sz="1200" spc="-10">
                <a:latin typeface="Times New Roman"/>
                <a:cs typeface="Times New Roman"/>
              </a:rPr>
              <a:t>Develop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facilities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77495" algn="l"/>
              </a:tabLst>
            </a:pPr>
            <a:r>
              <a:rPr dirty="0" sz="1200" spc="-25">
                <a:latin typeface="Times New Roman"/>
                <a:cs typeface="Times New Roman"/>
              </a:rPr>
              <a:t>Public </a:t>
            </a:r>
            <a:r>
              <a:rPr dirty="0" sz="1200" spc="-35">
                <a:latin typeface="Times New Roman"/>
                <a:cs typeface="Times New Roman"/>
              </a:rPr>
              <a:t>awareness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training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education.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4)</a:t>
            </a:r>
            <a:r>
              <a:rPr dirty="0" sz="1200" spc="37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Land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slide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Management-</a:t>
            </a:r>
            <a:endParaRPr sz="1200">
              <a:latin typeface="Georgia"/>
              <a:cs typeface="Georgia"/>
            </a:endParaRPr>
          </a:p>
          <a:p>
            <a:pPr marL="50165" marR="4000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disaster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mountain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altitude.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Steep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slope,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rainfall, </a:t>
            </a:r>
            <a:r>
              <a:rPr dirty="0" sz="1200" spc="-20">
                <a:latin typeface="Times New Roman"/>
                <a:cs typeface="Times New Roman"/>
              </a:rPr>
              <a:t>earthquake region,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Deforestation,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mining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slide.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induced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endParaRPr sz="12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Times New Roman"/>
                <a:cs typeface="Times New Roman"/>
              </a:rPr>
              <a:t>agencies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caused </a:t>
            </a:r>
            <a:r>
              <a:rPr dirty="0" sz="1200" spc="-20">
                <a:latin typeface="Times New Roman"/>
                <a:cs typeface="Times New Roman"/>
              </a:rPr>
              <a:t>by </a:t>
            </a:r>
            <a:r>
              <a:rPr dirty="0" sz="1200" spc="-1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interference</a:t>
            </a:r>
            <a:r>
              <a:rPr dirty="0" sz="1200" spc="-20">
                <a:latin typeface="Times New Roman"/>
                <a:cs typeface="Times New Roman"/>
              </a:rPr>
              <a:t> 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slope </a:t>
            </a:r>
            <a:r>
              <a:rPr dirty="0" sz="1200" spc="-10">
                <a:latin typeface="Times New Roman"/>
                <a:cs typeface="Times New Roman"/>
              </a:rPr>
              <a:t>stability.</a:t>
            </a:r>
            <a:endParaRPr sz="12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Georgia"/>
                <a:cs typeface="Georgia"/>
              </a:rPr>
              <a:t>Definition-</a:t>
            </a:r>
            <a:endParaRPr sz="1200">
              <a:latin typeface="Georgia"/>
              <a:cs typeface="Georgia"/>
            </a:endParaRPr>
          </a:p>
          <a:p>
            <a:pPr marL="50165" marR="40005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slide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slope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gravitational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unit, </a:t>
            </a:r>
            <a:r>
              <a:rPr dirty="0" sz="1200" spc="-30">
                <a:latin typeface="Times New Roman"/>
                <a:cs typeface="Times New Roman"/>
              </a:rPr>
              <a:t>owing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failure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hold.</a:t>
            </a:r>
            <a:endParaRPr sz="12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Causes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land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slide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algn="just" marL="50165" marR="40005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altitude.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Steep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slope,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rainfall,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Deforestation,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mining</a:t>
            </a:r>
            <a:r>
              <a:rPr dirty="0" sz="1200">
                <a:latin typeface="Times New Roman"/>
                <a:cs typeface="Times New Roman"/>
              </a:rPr>
              <a:t> 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 </a:t>
            </a:r>
            <a:r>
              <a:rPr dirty="0" sz="1200" spc="-20">
                <a:latin typeface="Times New Roman"/>
                <a:cs typeface="Times New Roman"/>
              </a:rPr>
              <a:t>slide.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 </a:t>
            </a:r>
            <a:r>
              <a:rPr dirty="0" sz="1200" spc="-10">
                <a:latin typeface="Times New Roman"/>
                <a:cs typeface="Times New Roman"/>
              </a:rPr>
              <a:t>induced</a:t>
            </a:r>
            <a:r>
              <a:rPr dirty="0" sz="1200">
                <a:latin typeface="Times New Roman"/>
                <a:cs typeface="Times New Roman"/>
              </a:rPr>
              <a:t> 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agencies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 </a:t>
            </a:r>
            <a:r>
              <a:rPr dirty="0" sz="1200" spc="-10">
                <a:latin typeface="Times New Roman"/>
                <a:cs typeface="Times New Roman"/>
              </a:rPr>
              <a:t>caused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interference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slope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stability.</a:t>
            </a:r>
            <a:endParaRPr sz="12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Land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slide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Management-</a:t>
            </a:r>
            <a:endParaRPr sz="1200">
              <a:latin typeface="Georgia"/>
              <a:cs typeface="Georgia"/>
            </a:endParaRPr>
          </a:p>
          <a:p>
            <a:pPr marL="277495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77495" algn="l"/>
              </a:tabLst>
            </a:pP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concrete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foothills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mountain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region.</a:t>
            </a:r>
            <a:endParaRPr sz="1200">
              <a:latin typeface="Times New Roman"/>
              <a:cs typeface="Times New Roman"/>
            </a:endParaRPr>
          </a:p>
          <a:p>
            <a:pPr marL="278130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78130" algn="l"/>
              </a:tabLst>
            </a:pPr>
            <a:r>
              <a:rPr dirty="0" sz="1200" spc="-50">
                <a:latin typeface="Times New Roman"/>
                <a:cs typeface="Times New Roman"/>
              </a:rPr>
              <a:t>Re-</a:t>
            </a:r>
            <a:r>
              <a:rPr dirty="0" sz="1200" spc="-10">
                <a:latin typeface="Times New Roman"/>
                <a:cs typeface="Times New Roman"/>
              </a:rPr>
              <a:t>Habitation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settlement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rainy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season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77495" algn="l"/>
              </a:tabLst>
            </a:pPr>
            <a:r>
              <a:rPr dirty="0" sz="1200" spc="-10">
                <a:latin typeface="Times New Roman"/>
                <a:cs typeface="Times New Roman"/>
              </a:rPr>
              <a:t>Develop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facilities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77495" algn="l"/>
              </a:tabLst>
            </a:pPr>
            <a:r>
              <a:rPr dirty="0" sz="1200" spc="-35">
                <a:latin typeface="Times New Roman"/>
                <a:cs typeface="Times New Roman"/>
              </a:rPr>
              <a:t>Avoiding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unauthorized constructions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mountain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endParaRPr sz="1200">
              <a:latin typeface="Times New Roman"/>
              <a:cs typeface="Times New Roman"/>
            </a:endParaRPr>
          </a:p>
          <a:p>
            <a:pPr marL="277495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77495" algn="l"/>
              </a:tabLst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communication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(IV) </a:t>
            </a: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Movements:-</a:t>
            </a:r>
            <a:endParaRPr sz="1200">
              <a:latin typeface="Georgia"/>
              <a:cs typeface="Georgia"/>
            </a:endParaRPr>
          </a:p>
          <a:p>
            <a:pPr marL="50800" marR="43180" indent="456565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Generally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</a:t>
            </a:r>
            <a:r>
              <a:rPr dirty="0" baseline="39682" sz="1050">
                <a:latin typeface="Times New Roman"/>
                <a:cs typeface="Times New Roman"/>
              </a:rPr>
              <a:t>th</a:t>
            </a:r>
            <a:r>
              <a:rPr dirty="0" baseline="39682" sz="1050" spc="322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century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IInd world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scientific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307" y="822960"/>
            <a:ext cx="4367783" cy="231952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776" y="3134362"/>
            <a:ext cx="6337300" cy="4545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 </a:t>
            </a:r>
            <a:r>
              <a:rPr dirty="0" sz="1200" spc="-75">
                <a:latin typeface="Georgia"/>
                <a:cs typeface="Georgia"/>
              </a:rPr>
              <a:t>2.3: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Grassland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200">
              <a:latin typeface="Georgia"/>
              <a:cs typeface="Georgia"/>
            </a:endParaRPr>
          </a:p>
          <a:p>
            <a:pPr algn="just" marL="12700" marR="6350">
              <a:lnSpc>
                <a:spcPct val="107500"/>
              </a:lnSpc>
            </a:pPr>
            <a:r>
              <a:rPr dirty="0" sz="1200">
                <a:latin typeface="Georgia"/>
                <a:cs typeface="Georgia"/>
              </a:rPr>
              <a:t>Fresh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Water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Pond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Ecosystem: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best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example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self </a:t>
            </a:r>
            <a:r>
              <a:rPr dirty="0" sz="1200" spc="-35">
                <a:latin typeface="Times New Roman"/>
                <a:cs typeface="Times New Roman"/>
              </a:rPr>
              <a:t>regulating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fresh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ecosystem.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abiotic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biotic </a:t>
            </a:r>
            <a:r>
              <a:rPr dirty="0" sz="1200" spc="-10">
                <a:latin typeface="Times New Roman"/>
                <a:cs typeface="Times New Roman"/>
              </a:rPr>
              <a:t>components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follows-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Georgia"/>
                <a:cs typeface="Georgia"/>
              </a:rPr>
              <a:t>Abiotic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components: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sunlight,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value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basic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organic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inorganic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components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-10">
                <a:latin typeface="Times New Roman"/>
                <a:cs typeface="Times New Roman"/>
              </a:rPr>
              <a:t> iron, </a:t>
            </a:r>
            <a:r>
              <a:rPr dirty="0" sz="1200" spc="-35">
                <a:latin typeface="Times New Roman"/>
                <a:cs typeface="Times New Roman"/>
              </a:rPr>
              <a:t>magnesium,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calcium,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chlorides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comprises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Colloidal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suspensions,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phosphate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nitrogen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contents.</a:t>
            </a:r>
            <a:endParaRPr sz="1200">
              <a:latin typeface="Times New Roman"/>
              <a:cs typeface="Times New Roman"/>
            </a:endParaRPr>
          </a:p>
          <a:p>
            <a:pPr algn="just" marL="12700" marR="762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Georgia"/>
                <a:cs typeface="Georgia"/>
              </a:rPr>
              <a:t>Biotic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components: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(plants),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 </a:t>
            </a:r>
            <a:r>
              <a:rPr dirty="0" sz="1200" spc="-40">
                <a:latin typeface="Times New Roman"/>
                <a:cs typeface="Times New Roman"/>
              </a:rPr>
              <a:t>(animals)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decomposers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(micro-</a:t>
            </a:r>
            <a:r>
              <a:rPr dirty="0" sz="1200" spc="-10">
                <a:latin typeface="Times New Roman"/>
                <a:cs typeface="Times New Roman"/>
              </a:rPr>
              <a:t>organisms).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Georgia"/>
                <a:cs typeface="Georgia"/>
              </a:rPr>
              <a:t>Producers: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The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primary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producers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are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the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phytoplanktons.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majority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however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filamentous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algae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float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Georgia"/>
                <a:cs typeface="Georgia"/>
              </a:rPr>
              <a:t>Closterium,</a:t>
            </a:r>
            <a:r>
              <a:rPr dirty="0" sz="1200" spc="170" i="1">
                <a:latin typeface="Georgia"/>
                <a:cs typeface="Georgia"/>
              </a:rPr>
              <a:t> </a:t>
            </a:r>
            <a:r>
              <a:rPr dirty="0" sz="1200" spc="-150" i="1">
                <a:latin typeface="Georgia"/>
                <a:cs typeface="Georgia"/>
              </a:rPr>
              <a:t>Cosmarium,</a:t>
            </a:r>
            <a:r>
              <a:rPr dirty="0" sz="1200" spc="175" i="1">
                <a:latin typeface="Georgia"/>
                <a:cs typeface="Georgia"/>
              </a:rPr>
              <a:t> </a:t>
            </a:r>
            <a:r>
              <a:rPr dirty="0" sz="1200" spc="-114" i="1">
                <a:latin typeface="Georgia"/>
                <a:cs typeface="Georgia"/>
              </a:rPr>
              <a:t>Eudorina,</a:t>
            </a:r>
            <a:r>
              <a:rPr dirty="0" sz="1200" spc="175" i="1">
                <a:latin typeface="Georgia"/>
                <a:cs typeface="Georgia"/>
              </a:rPr>
              <a:t> </a:t>
            </a:r>
            <a:r>
              <a:rPr dirty="0" sz="1200" spc="-40" i="1">
                <a:latin typeface="Georgia"/>
                <a:cs typeface="Georgia"/>
              </a:rPr>
              <a:t>Volvox,</a:t>
            </a:r>
            <a:r>
              <a:rPr dirty="0" sz="1200" spc="175" i="1">
                <a:latin typeface="Georgia"/>
                <a:cs typeface="Georgia"/>
              </a:rPr>
              <a:t> </a:t>
            </a:r>
            <a:r>
              <a:rPr dirty="0" sz="1200" spc="-135" i="1">
                <a:latin typeface="Georgia"/>
                <a:cs typeface="Georgia"/>
              </a:rPr>
              <a:t>Spirogyra,Ulothrix,</a:t>
            </a:r>
            <a:r>
              <a:rPr dirty="0" sz="1200" spc="500" i="1">
                <a:latin typeface="Georgia"/>
                <a:cs typeface="Georgia"/>
              </a:rPr>
              <a:t> </a:t>
            </a:r>
            <a:r>
              <a:rPr dirty="0" sz="1200" spc="-120" i="1">
                <a:latin typeface="Georgia"/>
                <a:cs typeface="Georgia"/>
              </a:rPr>
              <a:t>Oscillatria,</a:t>
            </a:r>
            <a:r>
              <a:rPr dirty="0" sz="1200" spc="114" i="1">
                <a:latin typeface="Georgia"/>
                <a:cs typeface="Georgia"/>
              </a:rPr>
              <a:t> </a:t>
            </a:r>
            <a:r>
              <a:rPr dirty="0" sz="1200" spc="-145" i="1">
                <a:latin typeface="Georgia"/>
                <a:cs typeface="Georgia"/>
              </a:rPr>
              <a:t>Anabaena</a:t>
            </a:r>
            <a:r>
              <a:rPr dirty="0" sz="1200" spc="114" i="1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macrophytes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mainly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rooted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submerged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floating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hydrophytes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producers.These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Georgia"/>
                <a:cs typeface="Georgia"/>
              </a:rPr>
              <a:t>Trapa,</a:t>
            </a:r>
            <a:r>
              <a:rPr dirty="0" sz="1200" spc="180" i="1">
                <a:latin typeface="Georgia"/>
                <a:cs typeface="Georgia"/>
              </a:rPr>
              <a:t> </a:t>
            </a:r>
            <a:r>
              <a:rPr dirty="0" sz="1200" spc="-110" i="1">
                <a:latin typeface="Georgia"/>
                <a:cs typeface="Georgia"/>
              </a:rPr>
              <a:t>Typha,</a:t>
            </a:r>
            <a:r>
              <a:rPr dirty="0" sz="1200" spc="500" i="1">
                <a:latin typeface="Georgia"/>
                <a:cs typeface="Georgia"/>
              </a:rPr>
              <a:t> </a:t>
            </a:r>
            <a:r>
              <a:rPr dirty="0" sz="1200" spc="-145" i="1">
                <a:latin typeface="Georgia"/>
                <a:cs typeface="Georgia"/>
              </a:rPr>
              <a:t>Hydrilla,</a:t>
            </a:r>
            <a:r>
              <a:rPr dirty="0" sz="1200" spc="70" i="1">
                <a:latin typeface="Georgia"/>
                <a:cs typeface="Georgia"/>
              </a:rPr>
              <a:t> </a:t>
            </a:r>
            <a:r>
              <a:rPr dirty="0" sz="1200" spc="-175" i="1">
                <a:latin typeface="Georgia"/>
                <a:cs typeface="Georgia"/>
              </a:rPr>
              <a:t>Lemna,</a:t>
            </a:r>
            <a:r>
              <a:rPr dirty="0" sz="1200" spc="105" i="1">
                <a:latin typeface="Georgia"/>
                <a:cs typeface="Georgia"/>
              </a:rPr>
              <a:t> </a:t>
            </a:r>
            <a:r>
              <a:rPr dirty="0" sz="1200" spc="-85" i="1">
                <a:latin typeface="Georgia"/>
                <a:cs typeface="Georgia"/>
              </a:rPr>
              <a:t>Azolla,</a:t>
            </a:r>
            <a:r>
              <a:rPr dirty="0" sz="1200" spc="10" i="1">
                <a:latin typeface="Georgia"/>
                <a:cs typeface="Georgia"/>
              </a:rPr>
              <a:t> </a:t>
            </a:r>
            <a:r>
              <a:rPr dirty="0" sz="1200" spc="-165" i="1">
                <a:latin typeface="Georgia"/>
                <a:cs typeface="Georgia"/>
              </a:rPr>
              <a:t>Sagittaria,</a:t>
            </a:r>
            <a:r>
              <a:rPr dirty="0" sz="1200" spc="95" i="1">
                <a:latin typeface="Georgia"/>
                <a:cs typeface="Georgia"/>
              </a:rPr>
              <a:t> </a:t>
            </a:r>
            <a:r>
              <a:rPr dirty="0" sz="1200" spc="-200" i="1">
                <a:latin typeface="Georgia"/>
                <a:cs typeface="Georgia"/>
              </a:rPr>
              <a:t>Nymphaea,</a:t>
            </a:r>
            <a:r>
              <a:rPr dirty="0" sz="1200" spc="130" i="1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Some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photosynthetic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bacteria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pond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10"/>
              </a:spcBef>
            </a:pPr>
            <a:r>
              <a:rPr dirty="0" sz="1200" spc="-30">
                <a:latin typeface="Georgia"/>
                <a:cs typeface="Georgia"/>
              </a:rPr>
              <a:t>Consumers: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Zooplanktons</a:t>
            </a:r>
            <a:r>
              <a:rPr dirty="0" sz="1200" spc="-30">
                <a:latin typeface="Times New Roman"/>
                <a:cs typeface="Times New Roman"/>
              </a:rPr>
              <a:t> like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80" i="1">
                <a:latin typeface="Georgia"/>
                <a:cs typeface="Georgia"/>
              </a:rPr>
              <a:t>Brachionus,</a:t>
            </a:r>
            <a:r>
              <a:rPr dirty="0" sz="1200" spc="105" i="1">
                <a:latin typeface="Georgia"/>
                <a:cs typeface="Georgia"/>
              </a:rPr>
              <a:t> </a:t>
            </a:r>
            <a:r>
              <a:rPr dirty="0" sz="1200" spc="-160" i="1">
                <a:latin typeface="Georgia"/>
                <a:cs typeface="Georgia"/>
              </a:rPr>
              <a:t>Asplanchna,</a:t>
            </a:r>
            <a:r>
              <a:rPr dirty="0" sz="1200" spc="90" i="1">
                <a:latin typeface="Georgia"/>
                <a:cs typeface="Georgia"/>
              </a:rPr>
              <a:t> </a:t>
            </a:r>
            <a:r>
              <a:rPr dirty="0" sz="1200" spc="-185" i="1">
                <a:latin typeface="Georgia"/>
                <a:cs typeface="Georgia"/>
              </a:rPr>
              <a:t>Lacane</a:t>
            </a:r>
            <a:r>
              <a:rPr dirty="0" sz="1200" spc="114" i="1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protozoans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like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Georgia"/>
                <a:cs typeface="Georgia"/>
              </a:rPr>
              <a:t>Dileptus</a:t>
            </a:r>
            <a:r>
              <a:rPr dirty="0" sz="1200" spc="-130">
                <a:latin typeface="Times New Roman"/>
                <a:cs typeface="Times New Roman"/>
              </a:rPr>
              <a:t>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65" i="1">
                <a:latin typeface="Georgia"/>
                <a:cs typeface="Georgia"/>
              </a:rPr>
              <a:t>Coleps</a:t>
            </a:r>
            <a:r>
              <a:rPr dirty="0" sz="1200" spc="95" i="1">
                <a:latin typeface="Georgia"/>
                <a:cs typeface="Georgia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crustaceans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75" i="1">
                <a:latin typeface="Georgia"/>
                <a:cs typeface="Georgia"/>
              </a:rPr>
              <a:t>Cyclops,</a:t>
            </a:r>
            <a:r>
              <a:rPr dirty="0" sz="1200" spc="100" i="1">
                <a:latin typeface="Georgia"/>
                <a:cs typeface="Georgia"/>
              </a:rPr>
              <a:t> </a:t>
            </a:r>
            <a:r>
              <a:rPr dirty="0" sz="1200" spc="-195" i="1">
                <a:latin typeface="Georgia"/>
                <a:cs typeface="Georgia"/>
              </a:rPr>
              <a:t>Stenocypris</a:t>
            </a:r>
            <a:r>
              <a:rPr dirty="0" sz="1200" spc="125" i="1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primary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secondary consumers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like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small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fish,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insect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larvae, </a:t>
            </a:r>
            <a:r>
              <a:rPr dirty="0" sz="1200" spc="-30">
                <a:latin typeface="Times New Roman"/>
                <a:cs typeface="Times New Roman"/>
              </a:rPr>
              <a:t>mollusks,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mites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secondary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30">
                <a:latin typeface="Times New Roman"/>
                <a:cs typeface="Times New Roman"/>
              </a:rPr>
              <a:t>tertiary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5">
                <a:latin typeface="Times New Roman"/>
                <a:cs typeface="Times New Roman"/>
              </a:rPr>
              <a:t> fishes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birds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Herron,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Cranes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</a:pPr>
            <a:r>
              <a:rPr dirty="0" sz="1200">
                <a:latin typeface="Georgia"/>
                <a:cs typeface="Georgia"/>
              </a:rPr>
              <a:t>Decomposers: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micro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playing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decomposition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complex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simple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returns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minerals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again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producers.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bacteria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fungal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40" i="1">
                <a:latin typeface="Georgia"/>
                <a:cs typeface="Georgia"/>
              </a:rPr>
              <a:t>Aspergillus,</a:t>
            </a:r>
            <a:r>
              <a:rPr dirty="0" sz="1200" spc="65" i="1">
                <a:latin typeface="Georgia"/>
                <a:cs typeface="Georgia"/>
              </a:rPr>
              <a:t> </a:t>
            </a:r>
            <a:r>
              <a:rPr dirty="0" sz="1200" spc="-175" i="1">
                <a:latin typeface="Georgia"/>
                <a:cs typeface="Georgia"/>
              </a:rPr>
              <a:t>Cephalosporium,</a:t>
            </a:r>
            <a:r>
              <a:rPr dirty="0" sz="1200" spc="55" i="1">
                <a:latin typeface="Georgia"/>
                <a:cs typeface="Georgia"/>
              </a:rPr>
              <a:t> </a:t>
            </a:r>
            <a:r>
              <a:rPr dirty="0" sz="1200" spc="-170" i="1">
                <a:latin typeface="Georgia"/>
                <a:cs typeface="Georgia"/>
              </a:rPr>
              <a:t>Cladosporium,</a:t>
            </a:r>
            <a:r>
              <a:rPr dirty="0" sz="1200" spc="65" i="1">
                <a:latin typeface="Georgia"/>
                <a:cs typeface="Georgia"/>
              </a:rPr>
              <a:t> </a:t>
            </a:r>
            <a:r>
              <a:rPr dirty="0" sz="1200" spc="-170" i="1">
                <a:latin typeface="Georgia"/>
                <a:cs typeface="Georgia"/>
              </a:rPr>
              <a:t>Pythium,</a:t>
            </a:r>
            <a:r>
              <a:rPr dirty="0" sz="1200" spc="70" i="1">
                <a:latin typeface="Georgia"/>
                <a:cs typeface="Georgia"/>
              </a:rPr>
              <a:t> </a:t>
            </a:r>
            <a:r>
              <a:rPr dirty="0" sz="1200" spc="-155" i="1">
                <a:latin typeface="Georgia"/>
                <a:cs typeface="Georgia"/>
              </a:rPr>
              <a:t>Penicillium,</a:t>
            </a:r>
            <a:r>
              <a:rPr dirty="0" sz="1200" spc="65" i="1">
                <a:latin typeface="Georgia"/>
                <a:cs typeface="Georgia"/>
              </a:rPr>
              <a:t> </a:t>
            </a:r>
            <a:r>
              <a:rPr dirty="0" sz="1200" spc="-150" i="1">
                <a:latin typeface="Georgia"/>
                <a:cs typeface="Georgia"/>
              </a:rPr>
              <a:t>Fusarium,Alternaria,</a:t>
            </a:r>
            <a:r>
              <a:rPr dirty="0" sz="1200" spc="55" i="1">
                <a:latin typeface="Georgia"/>
                <a:cs typeface="Georgia"/>
              </a:rPr>
              <a:t> </a:t>
            </a:r>
            <a:r>
              <a:rPr dirty="0" sz="1200" spc="-175" i="1">
                <a:latin typeface="Georgia"/>
                <a:cs typeface="Georgia"/>
              </a:rPr>
              <a:t>Rhizophora</a:t>
            </a:r>
            <a:r>
              <a:rPr dirty="0" sz="1200" spc="65" i="1">
                <a:latin typeface="Georgia"/>
                <a:cs typeface="Georgia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135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0" y="423167"/>
            <a:ext cx="6337935" cy="7869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45">
                <a:latin typeface="Georgia"/>
                <a:cs typeface="Georgia"/>
              </a:rPr>
              <a:t>7: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Human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Communities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the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Environment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10">
                <a:latin typeface="Georgia"/>
                <a:cs typeface="Georgia"/>
              </a:rPr>
              <a:t>Definition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personal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together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scarce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prevents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deforestation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prevent 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continuous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 come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together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Causes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movement-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industrialization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urbanization,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utilization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leads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problems.</a:t>
            </a:r>
            <a:r>
              <a:rPr dirty="0" sz="1200" spc="-10">
                <a:latin typeface="Times New Roman"/>
                <a:cs typeface="Times New Roman"/>
              </a:rPr>
              <a:t> After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IInd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relationship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between </a:t>
            </a:r>
            <a:r>
              <a:rPr dirty="0" sz="1200" spc="-10">
                <a:latin typeface="Times New Roman"/>
                <a:cs typeface="Times New Roman"/>
              </a:rPr>
              <a:t>India, </a:t>
            </a:r>
            <a:r>
              <a:rPr dirty="0" sz="1200" spc="-30">
                <a:latin typeface="Times New Roman"/>
                <a:cs typeface="Times New Roman"/>
              </a:rPr>
              <a:t>Afaganithan, </a:t>
            </a:r>
            <a:r>
              <a:rPr dirty="0" sz="1200">
                <a:latin typeface="Times New Roman"/>
                <a:cs typeface="Times New Roman"/>
              </a:rPr>
              <a:t>Iran,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Pelestain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critical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war.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local group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together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against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degradation.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Movements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India-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Initially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personal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co-</a:t>
            </a:r>
            <a:r>
              <a:rPr dirty="0" sz="1200" spc="-10">
                <a:latin typeface="Times New Roman"/>
                <a:cs typeface="Times New Roman"/>
              </a:rPr>
              <a:t>operative </a:t>
            </a:r>
            <a:r>
              <a:rPr dirty="0" sz="1200" spc="-20">
                <a:latin typeface="Times New Roman"/>
                <a:cs typeface="Times New Roman"/>
              </a:rPr>
              <a:t>movements.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fallows-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665" algn="l"/>
              </a:tabLst>
            </a:pPr>
            <a:r>
              <a:rPr dirty="0" sz="1200" spc="-10">
                <a:solidFill>
                  <a:srgbClr val="221E1F"/>
                </a:solidFill>
                <a:latin typeface="Georgia"/>
                <a:cs typeface="Georgia"/>
              </a:rPr>
              <a:t>Chipko</a:t>
            </a:r>
            <a:r>
              <a:rPr dirty="0" sz="1200" spc="-35">
                <a:solidFill>
                  <a:srgbClr val="221E1F"/>
                </a:solidFill>
                <a:latin typeface="Georgia"/>
                <a:cs typeface="Georgia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Georgia"/>
                <a:cs typeface="Georgia"/>
              </a:rPr>
              <a:t>movement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Chipko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is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movement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primarily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begun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supported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by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local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women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hills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Uttarakhand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Garhwal,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where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 women have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had to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bear the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brunt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deforestation.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SundarlalBahuguna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was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the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person who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travel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10 thousand km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area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 and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stand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this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movement.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They have not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only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realized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 that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their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fuel</a:t>
            </a:r>
            <a:r>
              <a:rPr dirty="0" sz="1200" spc="-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wood</a:t>
            </a:r>
            <a:r>
              <a:rPr dirty="0" sz="1200" spc="-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fodder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resources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have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receded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70">
                <a:solidFill>
                  <a:srgbClr val="221E1F"/>
                </a:solidFill>
                <a:latin typeface="Times New Roman"/>
                <a:cs typeface="Times New Roman"/>
              </a:rPr>
              <a:t>away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from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their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 ‘resource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use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55">
                <a:solidFill>
                  <a:srgbClr val="221E1F"/>
                </a:solidFill>
                <a:latin typeface="Times New Roman"/>
                <a:cs typeface="Times New Roman"/>
              </a:rPr>
              <a:t>areas’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around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their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settlements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due</a:t>
            </a:r>
            <a:r>
              <a:rPr dirty="0" sz="1200" spc="2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2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commercial</a:t>
            </a:r>
            <a:r>
              <a:rPr dirty="0" sz="1200" spc="2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timber</a:t>
            </a:r>
            <a:r>
              <a:rPr dirty="0" sz="1200" spc="2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extraction,</a:t>
            </a:r>
            <a:r>
              <a:rPr dirty="0" sz="1200" spc="2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but</a:t>
            </a:r>
            <a:r>
              <a:rPr dirty="0" sz="1200" spc="2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that</a:t>
            </a:r>
            <a:r>
              <a:rPr dirty="0" sz="1200" spc="2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this</a:t>
            </a:r>
            <a:r>
              <a:rPr dirty="0" sz="1200" spc="2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has</a:t>
            </a:r>
            <a:r>
              <a:rPr dirty="0" sz="1200" spc="2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led</a:t>
            </a:r>
            <a:r>
              <a:rPr dirty="0" sz="1200" spc="2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2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serious</a:t>
            </a:r>
            <a:r>
              <a:rPr dirty="0" sz="1200" spc="2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floods</a:t>
            </a:r>
            <a:r>
              <a:rPr dirty="0" sz="1200" spc="2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2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loss</a:t>
            </a:r>
            <a:r>
              <a:rPr dirty="0" sz="1200" spc="2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2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precious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soil.Chipko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activists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have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made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long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padyatrasacross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Himalayas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protesting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against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deforestation.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The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movement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has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been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highly</a:t>
            </a:r>
            <a:r>
              <a:rPr dirty="0" sz="1200" spc="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successful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has</a:t>
            </a:r>
            <a:r>
              <a:rPr dirty="0" sz="1200" spc="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been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primarily</a:t>
            </a:r>
            <a:r>
              <a:rPr dirty="0" sz="1200" spc="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supportedby</a:t>
            </a:r>
            <a:r>
              <a:rPr dirty="0" sz="1200" spc="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empowering</a:t>
            </a:r>
            <a:r>
              <a:rPr dirty="0" sz="1200" spc="6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local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women’s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groups</a:t>
            </a:r>
            <a:r>
              <a:rPr dirty="0" sz="1200" spc="114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who</a:t>
            </a:r>
            <a:r>
              <a:rPr dirty="0" sz="1200" spc="114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are</a:t>
            </a:r>
            <a:r>
              <a:rPr dirty="0" sz="1200" spc="1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1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most</a:t>
            </a:r>
            <a:r>
              <a:rPr dirty="0" sz="1200" spc="1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seriously</a:t>
            </a:r>
            <a:r>
              <a:rPr dirty="0" sz="1200" spc="1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affected</a:t>
            </a:r>
            <a:r>
              <a:rPr dirty="0" sz="1200" spc="1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segment</a:t>
            </a:r>
            <a:r>
              <a:rPr dirty="0" sz="1200" spc="1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114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society</a:t>
            </a:r>
            <a:r>
              <a:rPr dirty="0" sz="1200" spc="114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by</a:t>
            </a:r>
            <a:r>
              <a:rPr dirty="0" sz="1200" spc="114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deforestation.</a:t>
            </a:r>
            <a:r>
              <a:rPr dirty="0" sz="1200" spc="1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1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movement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has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proved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world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that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forests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9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hills</a:t>
            </a:r>
            <a:r>
              <a:rPr dirty="0" sz="1200" spc="114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are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life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support</a:t>
            </a:r>
            <a:r>
              <a:rPr dirty="0" sz="1200" spc="1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systems</a:t>
            </a:r>
            <a:r>
              <a:rPr dirty="0" sz="1200" spc="9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1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local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communities</a:t>
            </a:r>
            <a:r>
              <a:rPr dirty="0" sz="1200" spc="9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of immense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value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terms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40">
                <a:solidFill>
                  <a:srgbClr val="221E1F"/>
                </a:solidFill>
                <a:latin typeface="Times New Roman"/>
                <a:cs typeface="Times New Roman"/>
              </a:rPr>
              <a:t>local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produce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that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is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essential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for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survival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local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people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that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forest has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40">
                <a:solidFill>
                  <a:srgbClr val="221E1F"/>
                </a:solidFill>
                <a:latin typeface="Times New Roman"/>
                <a:cs typeface="Times New Roman"/>
              </a:rPr>
              <a:t>less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quantifiable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but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even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more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important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ecological</a:t>
            </a:r>
            <a:endParaRPr sz="1200">
              <a:latin typeface="Times New Roman"/>
              <a:cs typeface="Times New Roman"/>
            </a:endParaRPr>
          </a:p>
          <a:p>
            <a:pPr algn="just" marL="12700" indent="-635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services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such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as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soil</a:t>
            </a:r>
            <a:r>
              <a:rPr dirty="0" sz="1200" spc="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conservation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maintenance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natural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water</a:t>
            </a:r>
            <a:r>
              <a:rPr dirty="0" sz="1200" spc="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regime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whole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region.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40">
                <a:solidFill>
                  <a:srgbClr val="221E1F"/>
                </a:solidFill>
                <a:latin typeface="Times New Roman"/>
                <a:cs typeface="Times New Roman"/>
              </a:rPr>
              <a:t>ability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 of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local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women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band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themselves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together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foothills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 </a:t>
            </a:r>
            <a:r>
              <a:rPr dirty="0" sz="1200" spc="-40">
                <a:solidFill>
                  <a:srgbClr val="221E1F"/>
                </a:solidFill>
                <a:latin typeface="Times New Roman"/>
                <a:cs typeface="Times New Roman"/>
              </a:rPr>
              <a:t>Himalayas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goes back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the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pre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Independence</a:t>
            </a:r>
            <a:r>
              <a:rPr dirty="0" sz="1200" spc="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days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when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women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such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as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Miraben,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disciple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Gandhiji,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moved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this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region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and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understood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that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it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was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deforestation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that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led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floods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anddevastation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45">
                <a:solidFill>
                  <a:srgbClr val="221E1F"/>
                </a:solidFill>
                <a:latin typeface="Times New Roman"/>
                <a:cs typeface="Times New Roman"/>
              </a:rPr>
              <a:t>villages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45">
                <a:solidFill>
                  <a:srgbClr val="221E1F"/>
                </a:solidFill>
                <a:latin typeface="Times New Roman"/>
                <a:cs typeface="Times New Roman"/>
              </a:rPr>
              <a:t>valleys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in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Gangetic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plains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below.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240029" algn="l"/>
              </a:tabLst>
            </a:pPr>
            <a:r>
              <a:rPr dirty="0" sz="1200" spc="-35">
                <a:solidFill>
                  <a:srgbClr val="221E1F"/>
                </a:solidFill>
                <a:latin typeface="Georgia"/>
                <a:cs typeface="Georgia"/>
              </a:rPr>
              <a:t>Silent </a:t>
            </a:r>
            <a:r>
              <a:rPr dirty="0" sz="1200" spc="-25">
                <a:solidFill>
                  <a:srgbClr val="221E1F"/>
                </a:solidFill>
                <a:latin typeface="Georgia"/>
                <a:cs typeface="Georgia"/>
              </a:rPr>
              <a:t>valley </a:t>
            </a:r>
            <a:r>
              <a:rPr dirty="0" sz="1200" spc="-35">
                <a:solidFill>
                  <a:srgbClr val="221E1F"/>
                </a:solidFill>
                <a:latin typeface="Georgia"/>
                <a:cs typeface="Georgia"/>
              </a:rPr>
              <a:t>Movement </a:t>
            </a:r>
            <a:r>
              <a:rPr dirty="0" sz="1200">
                <a:solidFill>
                  <a:srgbClr val="221E1F"/>
                </a:solidFill>
                <a:latin typeface="Georgia"/>
                <a:cs typeface="Georgia"/>
              </a:rPr>
              <a:t>in</a:t>
            </a:r>
            <a:r>
              <a:rPr dirty="0" sz="1200" spc="-30">
                <a:solidFill>
                  <a:srgbClr val="221E1F"/>
                </a:solidFill>
                <a:latin typeface="Georgia"/>
                <a:cs typeface="Georgia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Georgia"/>
                <a:cs typeface="Georgia"/>
              </a:rPr>
              <a:t>Kerla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palghat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district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Kerala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State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India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is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located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3000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feet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above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sea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level.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geographical area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district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is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8950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hectare.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Due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high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altitude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very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high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rainfall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this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area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become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equatorial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dense forest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region.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 At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present this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is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remote area which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is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apart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from human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activities.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 This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movement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was</a:t>
            </a:r>
            <a:r>
              <a:rPr dirty="0" sz="1200" spc="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started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due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construction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hydroelectric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project.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Due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irrigation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electricity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this</a:t>
            </a:r>
            <a:r>
              <a:rPr dirty="0" sz="1200" spc="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project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was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started.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When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actual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construction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work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was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started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some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NGOs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come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ahead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they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start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to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oppose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project.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Because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due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dense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forest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this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is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biodiversity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region.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 Some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rare</a:t>
            </a:r>
            <a:r>
              <a:rPr dirty="0" sz="1200" spc="-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plants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animals, birds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are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there.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Theirfore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local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people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NGOs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are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come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together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-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oppose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project.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9" y="423167"/>
            <a:ext cx="6337935" cy="76714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45">
                <a:latin typeface="Georgia"/>
                <a:cs typeface="Georgia"/>
              </a:rPr>
              <a:t>7: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Human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Communities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the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Environment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>
                <a:solidFill>
                  <a:srgbClr val="221E1F"/>
                </a:solidFill>
                <a:latin typeface="Georgia"/>
                <a:cs typeface="Georgia"/>
              </a:rPr>
              <a:t>3.</a:t>
            </a:r>
            <a:r>
              <a:rPr dirty="0" sz="1200" spc="114">
                <a:solidFill>
                  <a:srgbClr val="221E1F"/>
                </a:solidFill>
                <a:latin typeface="Georgia"/>
                <a:cs typeface="Georgia"/>
              </a:rPr>
              <a:t>  </a:t>
            </a:r>
            <a:r>
              <a:rPr dirty="0" sz="1200" spc="-20">
                <a:latin typeface="Georgia"/>
                <a:cs typeface="Georgia"/>
              </a:rPr>
              <a:t>Bishnois </a:t>
            </a:r>
            <a:r>
              <a:rPr dirty="0" sz="1200" spc="-35">
                <a:latin typeface="Georgia"/>
                <a:cs typeface="Georgia"/>
              </a:rPr>
              <a:t>Movement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Rajasthan-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About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300</a:t>
            </a:r>
            <a:r>
              <a:rPr dirty="0" sz="1200" spc="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years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ago,</a:t>
            </a:r>
            <a:r>
              <a:rPr dirty="0" sz="1200" spc="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</a:t>
            </a:r>
            <a:r>
              <a:rPr dirty="0" sz="1200" spc="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ruler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Rajasthan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decided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fell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50">
                <a:solidFill>
                  <a:srgbClr val="221E1F"/>
                </a:solidFill>
                <a:latin typeface="Times New Roman"/>
                <a:cs typeface="Times New Roman"/>
              </a:rPr>
              <a:t>‘khejri’</a:t>
            </a:r>
            <a:r>
              <a:rPr dirty="0" sz="1200" spc="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trees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his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State</a:t>
            </a:r>
            <a:r>
              <a:rPr dirty="0" sz="1200" spc="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create</a:t>
            </a:r>
            <a:r>
              <a:rPr dirty="0" sz="1200" spc="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lime.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Before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1485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AD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Guru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40">
                <a:solidFill>
                  <a:srgbClr val="221E1F"/>
                </a:solidFill>
                <a:latin typeface="Times New Roman"/>
                <a:cs typeface="Times New Roman"/>
              </a:rPr>
              <a:t>MaharajJambaji</a:t>
            </a:r>
            <a:r>
              <a:rPr dirty="0" sz="1200" spc="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was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Marwari</a:t>
            </a:r>
            <a:r>
              <a:rPr dirty="0" sz="1200" spc="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person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who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was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founder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Bishnois.</a:t>
            </a:r>
            <a:r>
              <a:rPr dirty="0" sz="1200" spc="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Local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women</a:t>
            </a:r>
            <a:r>
              <a:rPr dirty="0" sz="1200" spc="7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led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by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Bishnoiwoman,Amrita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Devi,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clung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trees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to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prevent</a:t>
            </a:r>
            <a:r>
              <a:rPr dirty="0" sz="1200" spc="7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8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felling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7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9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trees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that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formed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basis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of</a:t>
            </a:r>
            <a:r>
              <a:rPr dirty="0" sz="1200" spc="9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9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scarce</a:t>
            </a:r>
            <a:r>
              <a:rPr dirty="0" sz="1200" spc="1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resources</a:t>
            </a:r>
            <a:r>
              <a:rPr dirty="0" sz="1200" spc="9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on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which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they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were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dependent.</a:t>
            </a:r>
            <a:r>
              <a:rPr dirty="0" sz="1200" spc="8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1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women</a:t>
            </a:r>
            <a:r>
              <a:rPr dirty="0" sz="1200" spc="10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were</a:t>
            </a:r>
            <a:r>
              <a:rPr dirty="0" sz="1200" spc="10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ruthlessly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massacred.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It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is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said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that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ruler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later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realised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his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mistake.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 story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however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has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been</a:t>
            </a:r>
            <a:r>
              <a:rPr dirty="0" sz="1200" spc="-1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remembered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and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was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revived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1970s</a:t>
            </a:r>
            <a:r>
              <a:rPr dirty="0" sz="1200" spc="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when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severe</a:t>
            </a:r>
            <a:r>
              <a:rPr dirty="0" sz="1200" spc="5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tree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felling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for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timber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Himalayas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prompted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local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women,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supported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by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people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such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as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SunderlaljiBahuguna</a:t>
            </a:r>
            <a:r>
              <a:rPr dirty="0" sz="1200" spc="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and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ChandiPrasad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Bhat,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led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a</a:t>
            </a:r>
            <a:r>
              <a:rPr dirty="0" sz="1200" spc="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people’s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movement</a:t>
            </a:r>
            <a:r>
              <a:rPr dirty="0" sz="1200" spc="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to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prevent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deforestation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by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timber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contractors.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movement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followed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path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the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300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30">
                <a:solidFill>
                  <a:srgbClr val="221E1F"/>
                </a:solidFill>
                <a:latin typeface="Times New Roman"/>
                <a:cs typeface="Times New Roman"/>
              </a:rPr>
              <a:t>Bishnoiwomen</a:t>
            </a:r>
            <a:r>
              <a:rPr dirty="0" sz="1200" spc="-3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had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taken</a:t>
            </a:r>
            <a:r>
              <a:rPr dirty="0" sz="1200" spc="-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three</a:t>
            </a:r>
            <a:r>
              <a:rPr dirty="0" sz="1200" spc="-4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221E1F"/>
                </a:solidFill>
                <a:latin typeface="Times New Roman"/>
                <a:cs typeface="Times New Roman"/>
              </a:rPr>
              <a:t>centuries</a:t>
            </a:r>
            <a:r>
              <a:rPr dirty="0" sz="1200" spc="-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221E1F"/>
                </a:solidFill>
                <a:latin typeface="Times New Roman"/>
                <a:cs typeface="Times New Roman"/>
              </a:rPr>
              <a:t>ago</a:t>
            </a:r>
            <a:r>
              <a:rPr dirty="0" sz="1200" spc="-45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221E1F"/>
                </a:solidFill>
                <a:latin typeface="Times New Roman"/>
                <a:cs typeface="Times New Roman"/>
              </a:rPr>
              <a:t>in</a:t>
            </a:r>
            <a:r>
              <a:rPr dirty="0" sz="1200" spc="-5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221E1F"/>
                </a:solidFill>
                <a:latin typeface="Times New Roman"/>
                <a:cs typeface="Times New Roman"/>
              </a:rPr>
              <a:t>Rajasthan.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469265" indent="-635">
              <a:lnSpc>
                <a:spcPct val="107500"/>
              </a:lnSpc>
            </a:pPr>
            <a:r>
              <a:rPr dirty="0" sz="1200">
                <a:solidFill>
                  <a:srgbClr val="221E1F"/>
                </a:solidFill>
                <a:latin typeface="Georgia"/>
                <a:cs typeface="Georgia"/>
              </a:rPr>
              <a:t>(V</a:t>
            </a:r>
            <a:r>
              <a:rPr dirty="0" sz="1200">
                <a:latin typeface="Georgia"/>
                <a:cs typeface="Georgia"/>
              </a:rPr>
              <a:t>)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-20">
                <a:latin typeface="Georgia"/>
                <a:cs typeface="Georgia"/>
              </a:rPr>
              <a:t> ethics: </a:t>
            </a:r>
            <a:r>
              <a:rPr dirty="0" sz="1200" spc="-10">
                <a:latin typeface="Georgia"/>
                <a:cs typeface="Georgia"/>
              </a:rPr>
              <a:t>Role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Indian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other</a:t>
            </a:r>
            <a:r>
              <a:rPr dirty="0" sz="1200" spc="-25">
                <a:latin typeface="Georgia"/>
                <a:cs typeface="Georgia"/>
              </a:rPr>
              <a:t> religions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cultures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environmental </a:t>
            </a:r>
            <a:r>
              <a:rPr dirty="0" sz="1200" spc="-10">
                <a:latin typeface="Georgia"/>
                <a:cs typeface="Georgia"/>
              </a:rPr>
              <a:t>Conservation:-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Introduction-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ancient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tradition,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always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valued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mountain,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several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8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animals.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associoated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name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 gods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goddesses,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hindu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religion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tribal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culture.tree goddesses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associated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specific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tulsi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every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home.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indianmythology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elephant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30">
                <a:latin typeface="Times New Roman"/>
                <a:cs typeface="Times New Roman"/>
              </a:rPr>
              <a:t>associated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25">
                <a:latin typeface="Times New Roman"/>
                <a:cs typeface="Times New Roman"/>
              </a:rPr>
              <a:t>bhangwanGanesha.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tulsi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linked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Lakshmi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krushna.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Several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associated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goddesses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laxmi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including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Amalaki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mango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tulsi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our traditional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culture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religion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give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education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 </a:t>
            </a:r>
            <a:r>
              <a:rPr dirty="0" sz="1200" spc="-10">
                <a:latin typeface="Times New Roman"/>
                <a:cs typeface="Times New Roman"/>
              </a:rPr>
              <a:t>protection.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ethics-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environmental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ethics-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interaction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diversity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quality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beauty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health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sprit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Does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distroyed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view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sustainable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Georgia"/>
                <a:cs typeface="Georgia"/>
              </a:rPr>
              <a:t>Human </a:t>
            </a:r>
            <a:r>
              <a:rPr dirty="0" sz="1200" spc="-10">
                <a:latin typeface="Georgia"/>
                <a:cs typeface="Georgia"/>
              </a:rPr>
              <a:t>ethics-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Times New Roman"/>
                <a:cs typeface="Times New Roman"/>
              </a:rPr>
              <a:t>Following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ethics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Resource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consumption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pattern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equtable </a:t>
            </a:r>
            <a:r>
              <a:rPr dirty="0" sz="1200" spc="-10">
                <a:latin typeface="Times New Roman"/>
                <a:cs typeface="Times New Roman"/>
              </a:rPr>
              <a:t>utilization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Equity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-35">
                <a:latin typeface="Times New Roman"/>
                <a:cs typeface="Times New Roman"/>
              </a:rPr>
              <a:t> disparity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northern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southern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rural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equity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issues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gender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equity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rights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ethical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basis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education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awareness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ehics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traditional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value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system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137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6" y="423167"/>
            <a:ext cx="6336665" cy="5306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45">
                <a:latin typeface="Georgia"/>
                <a:cs typeface="Georgia"/>
              </a:rPr>
              <a:t>7: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Human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Communities</a:t>
            </a:r>
            <a:r>
              <a:rPr dirty="0" sz="1300" spc="-3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the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Environment</a:t>
            </a:r>
            <a:endParaRPr sz="1300">
              <a:latin typeface="Georgia"/>
              <a:cs typeface="Georgia"/>
            </a:endParaRPr>
          </a:p>
          <a:p>
            <a:pPr marL="12700" marR="295275" indent="255904">
              <a:lnSpc>
                <a:spcPct val="107500"/>
              </a:lnSpc>
              <a:spcBef>
                <a:spcPts val="1215"/>
              </a:spcBef>
              <a:buClr>
                <a:srgbClr val="221E1F"/>
              </a:buClr>
              <a:buAutoNum type="romanLcParenBoth" startAt="6"/>
              <a:tabLst>
                <a:tab pos="268605" algn="l"/>
              </a:tabLst>
            </a:pP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communication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and</a:t>
            </a:r>
            <a:r>
              <a:rPr dirty="0" sz="1200" spc="-10">
                <a:latin typeface="Georgia"/>
                <a:cs typeface="Georgia"/>
              </a:rPr>
              <a:t> public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awareness,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case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studies</a:t>
            </a:r>
            <a:r>
              <a:rPr dirty="0" sz="1200">
                <a:latin typeface="Georgia"/>
                <a:cs typeface="Georgia"/>
              </a:rPr>
              <a:t> (e.g.,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CNG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vehicles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 </a:t>
            </a:r>
            <a:r>
              <a:rPr dirty="0" sz="1200" spc="-10">
                <a:latin typeface="Georgia"/>
                <a:cs typeface="Georgia"/>
              </a:rPr>
              <a:t>Delhi).</a:t>
            </a:r>
            <a:endParaRPr sz="1200">
              <a:latin typeface="Georgia"/>
              <a:cs typeface="Georgia"/>
            </a:endParaRPr>
          </a:p>
          <a:p>
            <a:pPr marL="12700" marR="114935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growth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20">
                <a:latin typeface="Times New Roman"/>
                <a:cs typeface="Times New Roman"/>
              </a:rPr>
              <a:t> high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urbanization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industrialization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facilities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30">
                <a:latin typeface="Times New Roman"/>
                <a:cs typeface="Times New Roman"/>
              </a:rPr>
              <a:t> many</a:t>
            </a:r>
            <a:r>
              <a:rPr dirty="0" sz="1200" spc="-25">
                <a:latin typeface="Times New Roman"/>
                <a:cs typeface="Times New Roman"/>
              </a:rPr>
              <a:t> environmental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resulted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globle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warming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layer </a:t>
            </a:r>
            <a:r>
              <a:rPr dirty="0" sz="1200" spc="-25">
                <a:latin typeface="Times New Roman"/>
                <a:cs typeface="Times New Roman"/>
              </a:rPr>
              <a:t>deflection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acid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rain.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noice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whole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give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attention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towards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environmenatal protection.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Need 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awareness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health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Due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10">
                <a:latin typeface="Times New Roman"/>
                <a:cs typeface="Times New Roman"/>
              </a:rPr>
              <a:t> pollution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noise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Due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global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warming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creation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neuclear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power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deforestation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exploitation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mineral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Public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awareness-</a:t>
            </a:r>
            <a:endParaRPr sz="1200">
              <a:latin typeface="Georgia"/>
              <a:cs typeface="Georgia"/>
            </a:endParaRPr>
          </a:p>
          <a:p>
            <a:pPr marL="12700" marR="5715" indent="457200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sensitivity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country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public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awareness.this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several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tools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electronis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media,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school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college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education,adult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education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</a:t>
            </a:r>
            <a:endParaRPr sz="1200">
              <a:latin typeface="Times New Roman"/>
              <a:cs typeface="Times New Roman"/>
            </a:endParaRPr>
          </a:p>
          <a:p>
            <a:pPr marL="12700" marR="4228465">
              <a:lnSpc>
                <a:spcPct val="1075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complementary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20">
                <a:latin typeface="Times New Roman"/>
                <a:cs typeface="Times New Roman"/>
              </a:rPr>
              <a:t>each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awareness</a:t>
            </a:r>
            <a:r>
              <a:rPr dirty="0" sz="1200" spc="-25">
                <a:latin typeface="Times New Roman"/>
                <a:cs typeface="Times New Roman"/>
              </a:rPr>
              <a:t> issues-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education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secondary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higher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education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laws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strictly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indusruries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mining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law</a:t>
            </a:r>
            <a:r>
              <a:rPr dirty="0" sz="1200" spc="-10">
                <a:latin typeface="Times New Roman"/>
                <a:cs typeface="Times New Roman"/>
              </a:rPr>
              <a:t> strictly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Public </a:t>
            </a:r>
            <a:r>
              <a:rPr dirty="0" sz="1200" spc="-35">
                <a:latin typeface="Times New Roman"/>
                <a:cs typeface="Times New Roman"/>
              </a:rPr>
              <a:t>awareness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made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30">
                <a:latin typeface="Times New Roman"/>
                <a:cs typeface="Times New Roman"/>
              </a:rPr>
              <a:t> organize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workshop,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seminar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conferences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214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130">
                <a:latin typeface="Georgia"/>
                <a:cs typeface="Georgia"/>
              </a:rPr>
              <a:t>8: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Field </a:t>
            </a:r>
            <a:r>
              <a:rPr dirty="0" sz="1300" spc="-35">
                <a:latin typeface="Georgia"/>
                <a:cs typeface="Georgia"/>
              </a:rPr>
              <a:t>Work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713225" y="1263402"/>
            <a:ext cx="6346190" cy="9525"/>
          </a:xfrm>
          <a:custGeom>
            <a:avLst/>
            <a:gdLst/>
            <a:ahLst/>
            <a:cxnLst/>
            <a:rect l="l" t="t" r="r" b="b"/>
            <a:pathLst>
              <a:path w="6346190" h="9525">
                <a:moveTo>
                  <a:pt x="6345935" y="0"/>
                </a:moveTo>
                <a:lnTo>
                  <a:pt x="0" y="0"/>
                </a:lnTo>
                <a:lnTo>
                  <a:pt x="0" y="9138"/>
                </a:lnTo>
                <a:lnTo>
                  <a:pt x="6345935" y="9138"/>
                </a:lnTo>
                <a:lnTo>
                  <a:pt x="6345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18806" y="788927"/>
            <a:ext cx="6337300" cy="8404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Georgia"/>
                <a:cs typeface="Georgia"/>
              </a:rPr>
              <a:t>Unit</a:t>
            </a:r>
            <a:r>
              <a:rPr dirty="0" sz="1200" spc="-50">
                <a:latin typeface="Georgia"/>
                <a:cs typeface="Georgia"/>
              </a:rPr>
              <a:t> 8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dirty="0" sz="1400" spc="-10">
                <a:latin typeface="Georgia"/>
                <a:cs typeface="Georgia"/>
              </a:rPr>
              <a:t>Field</a:t>
            </a:r>
            <a:r>
              <a:rPr dirty="0" sz="1400" spc="-40">
                <a:latin typeface="Georgia"/>
                <a:cs typeface="Georgia"/>
              </a:rPr>
              <a:t> </a:t>
            </a:r>
            <a:r>
              <a:rPr dirty="0" sz="1400" spc="-20">
                <a:latin typeface="Georgia"/>
                <a:cs typeface="Georgia"/>
              </a:rPr>
              <a:t>Work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Introduction: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Field </a:t>
            </a:r>
            <a:r>
              <a:rPr dirty="0" sz="1200">
                <a:latin typeface="Times New Roman"/>
                <a:cs typeface="Times New Roman"/>
              </a:rPr>
              <a:t>work</a:t>
            </a:r>
            <a:r>
              <a:rPr dirty="0" sz="1200" spc="-10">
                <a:latin typeface="Times New Roman"/>
                <a:cs typeface="Times New Roman"/>
              </a:rPr>
              <a:t> provides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0">
                <a:latin typeface="Times New Roman"/>
                <a:cs typeface="Times New Roman"/>
              </a:rPr>
              <a:t> opportunity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understand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micro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</a:t>
            </a:r>
            <a:r>
              <a:rPr dirty="0" sz="1200" spc="-10">
                <a:latin typeface="Times New Roman"/>
                <a:cs typeface="Times New Roman"/>
              </a:rPr>
              <a:t> information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wide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variety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environmental </a:t>
            </a:r>
            <a:r>
              <a:rPr dirty="0" sz="1200" spc="-10">
                <a:latin typeface="Times New Roman"/>
                <a:cs typeface="Times New Roman"/>
              </a:rPr>
              <a:t>problems</a:t>
            </a:r>
            <a:r>
              <a:rPr dirty="0" sz="1200" spc="-25">
                <a:latin typeface="Times New Roman"/>
                <a:cs typeface="Times New Roman"/>
              </a:rPr>
              <a:t> facing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Field </a:t>
            </a:r>
            <a:r>
              <a:rPr dirty="0" sz="1200">
                <a:latin typeface="Times New Roman"/>
                <a:cs typeface="Times New Roman"/>
              </a:rPr>
              <a:t>work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mostly</a:t>
            </a:r>
            <a:r>
              <a:rPr dirty="0" sz="1200" spc="-10">
                <a:latin typeface="Times New Roman"/>
                <a:cs typeface="Times New Roman"/>
              </a:rPr>
              <a:t> based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field</a:t>
            </a:r>
            <a:r>
              <a:rPr dirty="0" sz="1200" spc="-20">
                <a:latin typeface="Times New Roman"/>
                <a:cs typeface="Times New Roman"/>
              </a:rPr>
              <a:t> study, </a:t>
            </a:r>
            <a:r>
              <a:rPr dirty="0" sz="1200" spc="-45">
                <a:latin typeface="Times New Roman"/>
                <a:cs typeface="Times New Roman"/>
              </a:rPr>
              <a:t>individually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10">
                <a:latin typeface="Times New Roman"/>
                <a:cs typeface="Times New Roman"/>
              </a:rPr>
              <a:t> provides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become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explorer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solution.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Field </a:t>
            </a:r>
            <a:r>
              <a:rPr dirty="0" sz="1200">
                <a:latin typeface="Times New Roman"/>
                <a:cs typeface="Times New Roman"/>
              </a:rPr>
              <a:t>work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always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heart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teaching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learning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fundamental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sciences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degree.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5">
                <a:latin typeface="Times New Roman"/>
                <a:cs typeface="Times New Roman"/>
              </a:rPr>
              <a:t>academicians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geographers,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environmentalists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geologists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plays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crucial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understanding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historical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reviews.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Field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Work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studies,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report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10">
                <a:latin typeface="Times New Roman"/>
                <a:cs typeface="Times New Roman"/>
              </a:rPr>
              <a:t>prepared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visiting</a:t>
            </a:r>
            <a:r>
              <a:rPr dirty="0" sz="1200" spc="-10">
                <a:latin typeface="Times New Roman"/>
                <a:cs typeface="Times New Roman"/>
              </a:rPr>
              <a:t> different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places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various environments.</a:t>
            </a:r>
            <a:r>
              <a:rPr dirty="0" sz="1200" spc="-10">
                <a:latin typeface="Times New Roman"/>
                <a:cs typeface="Times New Roman"/>
              </a:rPr>
              <a:t> Guidance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teacher </a:t>
            </a:r>
            <a:r>
              <a:rPr dirty="0" sz="1200">
                <a:latin typeface="Times New Roman"/>
                <a:cs typeface="Times New Roman"/>
              </a:rPr>
              <a:t>concerns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record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significant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field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work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significance </a:t>
            </a:r>
            <a:r>
              <a:rPr dirty="0" sz="1200" spc="-20">
                <a:latin typeface="Times New Roman"/>
                <a:cs typeface="Times New Roman"/>
              </a:rPr>
              <a:t>because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makes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theory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clearly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understanding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enables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grasp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knowledge</a:t>
            </a:r>
            <a:r>
              <a:rPr dirty="0" sz="1200" spc="-25">
                <a:latin typeface="Times New Roman"/>
                <a:cs typeface="Times New Roman"/>
              </a:rPr>
              <a:t> and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concept.</a:t>
            </a:r>
            <a:r>
              <a:rPr dirty="0" sz="1200" spc="3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Field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work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essential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link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knowledge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classroom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>
                <a:latin typeface="Times New Roman"/>
                <a:cs typeface="Times New Roman"/>
              </a:rPr>
              <a:t>practical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example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outside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Field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visits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always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enjoyable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experience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exact </a:t>
            </a:r>
            <a:r>
              <a:rPr dirty="0" sz="1200" spc="-20">
                <a:latin typeface="Times New Roman"/>
                <a:cs typeface="Times New Roman"/>
              </a:rPr>
              <a:t>interpretation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theoretical</a:t>
            </a:r>
            <a:r>
              <a:rPr dirty="0" sz="1200" spc="-10">
                <a:latin typeface="Times New Roman"/>
                <a:cs typeface="Times New Roman"/>
              </a:rPr>
              <a:t> concepts.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details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learn</a:t>
            </a:r>
            <a:r>
              <a:rPr dirty="0" sz="1200" spc="-10">
                <a:latin typeface="Times New Roman"/>
                <a:cs typeface="Times New Roman"/>
              </a:rPr>
              <a:t> problems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environment,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personal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interest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responsibilities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towards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Georgia"/>
                <a:cs typeface="Georgia"/>
              </a:rPr>
              <a:t>Advantages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field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visits:</a:t>
            </a:r>
            <a:endParaRPr sz="1200">
              <a:latin typeface="Georgia"/>
              <a:cs typeface="Georgia"/>
            </a:endParaRPr>
          </a:p>
          <a:p>
            <a:pPr marL="239395" marR="5715" indent="-226695">
              <a:lnSpc>
                <a:spcPct val="107500"/>
              </a:lnSpc>
              <a:spcBef>
                <a:spcPts val="45"/>
              </a:spcBef>
              <a:buFont typeface="Segoe UI Emoji"/>
              <a:buChar char="✓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realizing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what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issues;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(origin),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pathway,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consequences,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effects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factors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air,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water,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239395" marR="5080" indent="-226695">
              <a:lnSpc>
                <a:spcPct val="107500"/>
              </a:lnSpc>
              <a:spcBef>
                <a:spcPts val="50"/>
              </a:spcBef>
              <a:buFont typeface="Segoe UI Emoji"/>
              <a:buChar char="✓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field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visits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very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useful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managing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like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water, 	forest,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more.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Georgia"/>
                <a:cs typeface="Georgia"/>
              </a:rPr>
              <a:t>Preparation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for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field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work</a:t>
            </a:r>
            <a:endParaRPr sz="12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compass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direction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GPS</a:t>
            </a:r>
            <a:r>
              <a:rPr dirty="0" sz="1200" spc="-20">
                <a:latin typeface="Times New Roman"/>
                <a:cs typeface="Times New Roman"/>
              </a:rPr>
              <a:t> (Global </a:t>
            </a:r>
            <a:r>
              <a:rPr dirty="0" sz="1200" spc="-25">
                <a:latin typeface="Times New Roman"/>
                <a:cs typeface="Times New Roman"/>
              </a:rPr>
              <a:t>Positioning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System)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latitude,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longitude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altitude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location.</a:t>
            </a:r>
            <a:endParaRPr sz="1200">
              <a:latin typeface="Times New Roman"/>
              <a:cs typeface="Times New Roman"/>
            </a:endParaRPr>
          </a:p>
          <a:p>
            <a:pPr marL="239395" marR="5080" indent="-227329">
              <a:lnSpc>
                <a:spcPct val="107500"/>
              </a:lnSpc>
              <a:buAutoNum type="arabicPeriod"/>
              <a:tabLst>
                <a:tab pos="241300" algn="l"/>
              </a:tabLst>
            </a:pPr>
            <a:r>
              <a:rPr dirty="0" sz="1200" spc="-20">
                <a:latin typeface="Times New Roman"/>
                <a:cs typeface="Times New Roman"/>
              </a:rPr>
              <a:t>Learn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basic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units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mapping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(scale,</a:t>
            </a:r>
            <a:r>
              <a:rPr dirty="0" sz="1200" spc="-25">
                <a:latin typeface="Times New Roman"/>
                <a:cs typeface="Times New Roman"/>
              </a:rPr>
              <a:t> direction,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coordinates),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practice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road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symbols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map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signs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meaning.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Take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documentation </a:t>
            </a:r>
            <a:r>
              <a:rPr dirty="0" sz="1200" spc="-25">
                <a:latin typeface="Times New Roman"/>
                <a:cs typeface="Times New Roman"/>
              </a:rPr>
              <a:t>measured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you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taking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reading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e.g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Field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Book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40">
                <a:latin typeface="Times New Roman"/>
                <a:cs typeface="Times New Roman"/>
              </a:rPr>
              <a:t>Carry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binocular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lens,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measuring </a:t>
            </a:r>
            <a:r>
              <a:rPr dirty="0" sz="1200" spc="-10">
                <a:latin typeface="Times New Roman"/>
                <a:cs typeface="Times New Roman"/>
              </a:rPr>
              <a:t>tape,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hammer,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calculator, </a:t>
            </a:r>
            <a:r>
              <a:rPr dirty="0" sz="1200">
                <a:latin typeface="Times New Roman"/>
                <a:cs typeface="Times New Roman"/>
              </a:rPr>
              <a:t>torch,</a:t>
            </a:r>
            <a:r>
              <a:rPr dirty="0" sz="1200" spc="-30">
                <a:latin typeface="Times New Roman"/>
                <a:cs typeface="Times New Roman"/>
              </a:rPr>
              <a:t> camera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you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during</a:t>
            </a:r>
            <a:r>
              <a:rPr dirty="0" sz="1200" spc="-30">
                <a:latin typeface="Times New Roman"/>
                <a:cs typeface="Times New Roman"/>
              </a:rPr>
              <a:t> field </a:t>
            </a:r>
            <a:r>
              <a:rPr dirty="0" sz="1200" spc="-10">
                <a:latin typeface="Times New Roman"/>
                <a:cs typeface="Times New Roman"/>
              </a:rPr>
              <a:t>trips.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Avoid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field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tour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20">
                <a:latin typeface="Times New Roman"/>
                <a:cs typeface="Times New Roman"/>
              </a:rPr>
              <a:t> are </a:t>
            </a:r>
            <a:r>
              <a:rPr dirty="0" sz="1200" spc="-35">
                <a:latin typeface="Times New Roman"/>
                <a:cs typeface="Times New Roman"/>
              </a:rPr>
              <a:t>sensitive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riots, </a:t>
            </a:r>
            <a:r>
              <a:rPr dirty="0" sz="1200" spc="-25">
                <a:latin typeface="Times New Roman"/>
                <a:cs typeface="Times New Roman"/>
              </a:rPr>
              <a:t>conflict, war etc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first</a:t>
            </a:r>
            <a:r>
              <a:rPr dirty="0" sz="1200" spc="-30">
                <a:latin typeface="Times New Roman"/>
                <a:cs typeface="Times New Roman"/>
              </a:rPr>
              <a:t> aid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box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precautionary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measure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5">
                <a:latin typeface="Times New Roman"/>
                <a:cs typeface="Times New Roman"/>
              </a:rPr>
              <a:t> 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bottle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you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sufficient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stuff</a:t>
            </a:r>
            <a:endParaRPr sz="1200">
              <a:latin typeface="Times New Roman"/>
              <a:cs typeface="Times New Roman"/>
            </a:endParaRPr>
          </a:p>
          <a:p>
            <a:pPr marL="239395" marR="6350" indent="-227329">
              <a:lnSpc>
                <a:spcPct val="107500"/>
              </a:lnSpc>
              <a:spcBef>
                <a:spcPts val="15"/>
              </a:spcBef>
              <a:buAutoNum type="arabicPeriod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you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travelling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harsh </a:t>
            </a:r>
            <a:r>
              <a:rPr dirty="0" sz="1200" spc="-35">
                <a:latin typeface="Times New Roman"/>
                <a:cs typeface="Times New Roman"/>
              </a:rPr>
              <a:t>climatic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like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Himalayas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check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weather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forecasting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particular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Georgia"/>
                <a:cs typeface="Georgia"/>
              </a:rPr>
              <a:t>Do’s</a:t>
            </a:r>
            <a:endParaRPr sz="12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Keep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silence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while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watching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birds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 </a:t>
            </a:r>
            <a:r>
              <a:rPr dirty="0" sz="1200" spc="-30">
                <a:latin typeface="Times New Roman"/>
                <a:cs typeface="Times New Roman"/>
              </a:rPr>
              <a:t>also </a:t>
            </a:r>
            <a:r>
              <a:rPr dirty="0" sz="1200" spc="-20">
                <a:latin typeface="Times New Roman"/>
                <a:cs typeface="Times New Roman"/>
              </a:rPr>
              <a:t>keep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safe distance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them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50">
                <a:latin typeface="Times New Roman"/>
                <a:cs typeface="Times New Roman"/>
              </a:rPr>
              <a:t>Make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day,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time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season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year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observation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migratory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bird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40">
                <a:latin typeface="Times New Roman"/>
                <a:cs typeface="Times New Roman"/>
              </a:rPr>
              <a:t>Wear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light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colored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dress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especially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cotton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(avoid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jeans)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comfortable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feel.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Drink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several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avoid </a:t>
            </a:r>
            <a:r>
              <a:rPr dirty="0" sz="1200" spc="-10">
                <a:latin typeface="Times New Roman"/>
                <a:cs typeface="Times New Roman"/>
              </a:rPr>
              <a:t>dehydration.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Georgia"/>
                <a:cs typeface="Georgia"/>
              </a:rPr>
              <a:t>Don’ts</a:t>
            </a:r>
            <a:endParaRPr sz="1200">
              <a:latin typeface="Georgia"/>
              <a:cs typeface="Georgia"/>
            </a:endParaRPr>
          </a:p>
          <a:p>
            <a:pPr marL="240029" indent="-21971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Don’t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pluck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leaf,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fruit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flower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</a:t>
            </a:r>
            <a:endParaRPr sz="1200">
              <a:latin typeface="Times New Roman"/>
              <a:cs typeface="Times New Roman"/>
            </a:endParaRPr>
          </a:p>
          <a:p>
            <a:pPr marL="240029" indent="-21971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eat, </a:t>
            </a:r>
            <a:r>
              <a:rPr dirty="0" sz="1200" spc="-40">
                <a:latin typeface="Times New Roman"/>
                <a:cs typeface="Times New Roman"/>
              </a:rPr>
              <a:t>smell,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rub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unknown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knowledge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138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139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6" y="423167"/>
            <a:ext cx="63373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130">
                <a:latin typeface="Georgia"/>
                <a:cs typeface="Georgia"/>
              </a:rPr>
              <a:t>8: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Field </a:t>
            </a:r>
            <a:r>
              <a:rPr dirty="0" sz="1300" spc="-20">
                <a:latin typeface="Georgia"/>
                <a:cs typeface="Georgia"/>
              </a:rPr>
              <a:t>Work</a:t>
            </a:r>
            <a:endParaRPr sz="1300">
              <a:latin typeface="Georgia"/>
              <a:cs typeface="Georgia"/>
            </a:endParaRPr>
          </a:p>
          <a:p>
            <a:pPr marL="240029" indent="-219710">
              <a:lnSpc>
                <a:spcPct val="100000"/>
              </a:lnSpc>
              <a:spcBef>
                <a:spcPts val="1325"/>
              </a:spcBef>
              <a:buAutoNum type="arabicPeriod" startAt="3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litter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scenic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landscapes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touristic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places</a:t>
            </a:r>
            <a:endParaRPr sz="1200">
              <a:latin typeface="Times New Roman"/>
              <a:cs typeface="Times New Roman"/>
            </a:endParaRPr>
          </a:p>
          <a:p>
            <a:pPr marL="240029" marR="6985" indent="-219710">
              <a:lnSpc>
                <a:spcPts val="1560"/>
              </a:lnSpc>
              <a:spcBef>
                <a:spcPts val="60"/>
              </a:spcBef>
              <a:buAutoNum type="arabicPeriod" startAt="3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Avoid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while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travelling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(dense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open)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bird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shiver.</a:t>
            </a:r>
            <a:endParaRPr sz="1200">
              <a:latin typeface="Times New Roman"/>
              <a:cs typeface="Times New Roman"/>
            </a:endParaRPr>
          </a:p>
          <a:p>
            <a:pPr marL="240029" indent="-219710">
              <a:lnSpc>
                <a:spcPct val="100000"/>
              </a:lnSpc>
              <a:spcBef>
                <a:spcPts val="35"/>
              </a:spcBef>
              <a:buAutoNum type="arabicPeriod" startAt="3"/>
              <a:tabLst>
                <a:tab pos="240029" algn="l"/>
              </a:tabLst>
            </a:pPr>
            <a:r>
              <a:rPr dirty="0" sz="1200" spc="-35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careful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while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taking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photographs;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prohibition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photography</a:t>
            </a:r>
            <a:endParaRPr sz="1200">
              <a:latin typeface="Times New Roman"/>
              <a:cs typeface="Times New Roman"/>
            </a:endParaRPr>
          </a:p>
          <a:p>
            <a:pPr marL="12700" marR="5715" indent="457200">
              <a:lnSpc>
                <a:spcPts val="1560"/>
              </a:lnSpc>
              <a:spcBef>
                <a:spcPts val="60"/>
              </a:spcBef>
            </a:pPr>
            <a:r>
              <a:rPr dirty="0" sz="1200" spc="-10">
                <a:latin typeface="Times New Roman"/>
                <a:cs typeface="Times New Roman"/>
              </a:rPr>
              <a:t>After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completion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field </a:t>
            </a:r>
            <a:r>
              <a:rPr dirty="0" sz="1200" spc="-35">
                <a:latin typeface="Times New Roman"/>
                <a:cs typeface="Times New Roman"/>
              </a:rPr>
              <a:t>visit, </a:t>
            </a:r>
            <a:r>
              <a:rPr dirty="0" sz="1200" spc="-25">
                <a:latin typeface="Times New Roman"/>
                <a:cs typeface="Times New Roman"/>
              </a:rPr>
              <a:t>make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documentation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necessary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report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your</a:t>
            </a:r>
            <a:r>
              <a:rPr dirty="0" sz="1200" spc="-35">
                <a:latin typeface="Times New Roman"/>
                <a:cs typeface="Times New Roman"/>
              </a:rPr>
              <a:t> academic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studies.</a:t>
            </a:r>
            <a:endParaRPr sz="1200">
              <a:latin typeface="Times New Roman"/>
              <a:cs typeface="Times New Roman"/>
            </a:endParaRPr>
          </a:p>
          <a:p>
            <a:pPr lvl="1" marL="203835" indent="-191135">
              <a:lnSpc>
                <a:spcPct val="100000"/>
              </a:lnSpc>
              <a:spcBef>
                <a:spcPts val="35"/>
              </a:spcBef>
              <a:buAutoNum type="alphaUcParenR"/>
              <a:tabLst>
                <a:tab pos="203835" algn="l"/>
              </a:tabLst>
            </a:pPr>
            <a:r>
              <a:rPr dirty="0" sz="1200" spc="-10">
                <a:latin typeface="Georgia"/>
                <a:cs typeface="Georgia"/>
              </a:rPr>
              <a:t>Visit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area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document </a:t>
            </a:r>
            <a:r>
              <a:rPr dirty="0" sz="1200" spc="-45">
                <a:latin typeface="Georgia"/>
                <a:cs typeface="Georgia"/>
              </a:rPr>
              <a:t>environmental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asset</a:t>
            </a:r>
            <a:r>
              <a:rPr dirty="0" sz="1200" spc="-30">
                <a:latin typeface="Georgia"/>
                <a:cs typeface="Georgia"/>
              </a:rPr>
              <a:t> (River,</a:t>
            </a:r>
            <a:r>
              <a:rPr dirty="0" sz="1200" spc="-25">
                <a:latin typeface="Georgia"/>
                <a:cs typeface="Georgia"/>
              </a:rPr>
              <a:t> Flora,</a:t>
            </a:r>
            <a:r>
              <a:rPr dirty="0" sz="1200" spc="-20">
                <a:latin typeface="Georgia"/>
                <a:cs typeface="Georgia"/>
              </a:rPr>
              <a:t> Fauna,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 </a:t>
            </a:r>
            <a:r>
              <a:rPr dirty="0" sz="1200" spc="-10">
                <a:latin typeface="Georgia"/>
                <a:cs typeface="Georgia"/>
              </a:rPr>
              <a:t>Forest)</a:t>
            </a:r>
            <a:endParaRPr sz="1200">
              <a:latin typeface="Georgia"/>
              <a:cs typeface="Georgia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 spc="-20">
                <a:latin typeface="Georgia"/>
                <a:cs typeface="Georgia"/>
              </a:rPr>
              <a:t>Background: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understand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basically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having two </a:t>
            </a:r>
            <a:r>
              <a:rPr dirty="0" sz="1200" spc="-10">
                <a:latin typeface="Times New Roman"/>
                <a:cs typeface="Times New Roman"/>
              </a:rPr>
              <a:t>units-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 spc="-40">
                <a:latin typeface="Times New Roman"/>
                <a:cs typeface="Times New Roman"/>
              </a:rPr>
              <a:t>living.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interaction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between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25">
                <a:latin typeface="Times New Roman"/>
                <a:cs typeface="Times New Roman"/>
              </a:rPr>
              <a:t> leads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two </a:t>
            </a: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ecosystems: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terrestrial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land)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aquatic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water).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numerous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sizes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shapes.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dynamic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producers, </a:t>
            </a:r>
            <a:r>
              <a:rPr dirty="0" sz="1200" spc="-20">
                <a:latin typeface="Times New Roman"/>
                <a:cs typeface="Times New Roman"/>
              </a:rPr>
              <a:t>consumers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decomposers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Georgia"/>
                <a:cs typeface="Georgia"/>
              </a:rPr>
              <a:t>Guidelines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for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observing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river</a:t>
            </a:r>
            <a:r>
              <a:rPr dirty="0" sz="1200" spc="-10">
                <a:latin typeface="Georgia"/>
                <a:cs typeface="Georgia"/>
              </a:rPr>
              <a:t> ecosystem</a:t>
            </a:r>
            <a:endParaRPr sz="1200">
              <a:latin typeface="Georgia"/>
              <a:cs typeface="Georgia"/>
            </a:endParaRPr>
          </a:p>
          <a:p>
            <a:pPr lvl="2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Observe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carefully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local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people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river,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lake?</a:t>
            </a:r>
            <a:endParaRPr sz="1200">
              <a:latin typeface="Times New Roman"/>
              <a:cs typeface="Times New Roman"/>
            </a:endParaRPr>
          </a:p>
          <a:p>
            <a:pPr lvl="2"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Map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water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resources- Drainage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area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lake</a:t>
            </a:r>
            <a:endParaRPr sz="1200">
              <a:latin typeface="Times New Roman"/>
              <a:cs typeface="Times New Roman"/>
            </a:endParaRPr>
          </a:p>
          <a:p>
            <a:pPr lvl="2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Field </a:t>
            </a:r>
            <a:r>
              <a:rPr dirty="0" sz="1200" spc="-35">
                <a:latin typeface="Times New Roman"/>
                <a:cs typeface="Times New Roman"/>
              </a:rPr>
              <a:t>survey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river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front</a:t>
            </a:r>
            <a:endParaRPr sz="1200">
              <a:latin typeface="Times New Roman"/>
              <a:cs typeface="Times New Roman"/>
            </a:endParaRPr>
          </a:p>
          <a:p>
            <a:pPr lvl="3" marL="461645" indent="-174625">
              <a:lnSpc>
                <a:spcPct val="100000"/>
              </a:lnSpc>
              <a:spcBef>
                <a:spcPts val="110"/>
              </a:spcBef>
              <a:buAutoNum type="romanLcPeriod"/>
              <a:tabLst>
                <a:tab pos="461645" algn="l"/>
              </a:tabLst>
            </a:pPr>
            <a:r>
              <a:rPr dirty="0" sz="1200" spc="-10">
                <a:latin typeface="Times New Roman"/>
                <a:cs typeface="Times New Roman"/>
              </a:rPr>
              <a:t>Observe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source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endParaRPr sz="1200">
              <a:latin typeface="Times New Roman"/>
              <a:cs typeface="Times New Roman"/>
            </a:endParaRPr>
          </a:p>
          <a:p>
            <a:pPr lvl="3" marL="461009" indent="-209550">
              <a:lnSpc>
                <a:spcPct val="100000"/>
              </a:lnSpc>
              <a:spcBef>
                <a:spcPts val="105"/>
              </a:spcBef>
              <a:buAutoNum type="romanLcPeriod"/>
              <a:tabLst>
                <a:tab pos="461009" algn="l"/>
              </a:tabLst>
            </a:pPr>
            <a:r>
              <a:rPr dirty="0" sz="1200" spc="-10">
                <a:latin typeface="Times New Roman"/>
                <a:cs typeface="Times New Roman"/>
              </a:rPr>
              <a:t>Observe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clean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turbid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take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reading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location.</a:t>
            </a:r>
            <a:endParaRPr sz="1200">
              <a:latin typeface="Times New Roman"/>
              <a:cs typeface="Times New Roman"/>
            </a:endParaRPr>
          </a:p>
          <a:p>
            <a:pPr lvl="3" marL="460375" indent="-243840">
              <a:lnSpc>
                <a:spcPct val="100000"/>
              </a:lnSpc>
              <a:spcBef>
                <a:spcPts val="120"/>
              </a:spcBef>
              <a:buAutoNum type="romanLcPeriod"/>
              <a:tabLst>
                <a:tab pos="460375" algn="l"/>
              </a:tabLst>
            </a:pPr>
            <a:r>
              <a:rPr dirty="0" sz="1200">
                <a:latin typeface="Times New Roman"/>
                <a:cs typeface="Times New Roman"/>
              </a:rPr>
              <a:t>How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</a:t>
            </a:r>
            <a:endParaRPr sz="1200">
              <a:latin typeface="Times New Roman"/>
              <a:cs typeface="Times New Roman"/>
            </a:endParaRPr>
          </a:p>
          <a:p>
            <a:pPr lvl="3" marL="461009" marR="5715" indent="-245745">
              <a:lnSpc>
                <a:spcPct val="107500"/>
              </a:lnSpc>
              <a:buAutoNum type="romanLcPeriod"/>
              <a:tabLst>
                <a:tab pos="462280" algn="l"/>
                <a:tab pos="6105525" algn="l"/>
              </a:tabLst>
            </a:pPr>
            <a:r>
              <a:rPr dirty="0" sz="1200">
                <a:latin typeface="Times New Roman"/>
                <a:cs typeface="Times New Roman"/>
              </a:rPr>
              <a:t>Observe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locations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 </a:t>
            </a:r>
            <a:r>
              <a:rPr dirty="0" sz="1200" spc="-10">
                <a:latin typeface="Times New Roman"/>
                <a:cs typeface="Times New Roman"/>
              </a:rPr>
              <a:t>forest, </a:t>
            </a:r>
            <a:r>
              <a:rPr dirty="0" sz="1200" spc="-30">
                <a:latin typeface="Times New Roman"/>
                <a:cs typeface="Times New Roman"/>
              </a:rPr>
              <a:t>grassland,</a:t>
            </a:r>
            <a:r>
              <a:rPr dirty="0" sz="1200" spc="-10">
                <a:latin typeface="Times New Roman"/>
                <a:cs typeface="Times New Roman"/>
              </a:rPr>
              <a:t> rural settlement,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urban</a:t>
            </a: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estuarine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understand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affecting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  <a:p>
            <a:pPr marL="46228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Times New Roman"/>
                <a:cs typeface="Times New Roman"/>
              </a:rPr>
              <a:t>taking </a:t>
            </a:r>
            <a:r>
              <a:rPr dirty="0" sz="1200" spc="-10">
                <a:latin typeface="Times New Roman"/>
                <a:cs typeface="Times New Roman"/>
              </a:rPr>
              <a:t>place.</a:t>
            </a:r>
            <a:endParaRPr sz="1200">
              <a:latin typeface="Times New Roman"/>
              <a:cs typeface="Times New Roman"/>
            </a:endParaRPr>
          </a:p>
          <a:p>
            <a:pPr lvl="3" marL="461009" marR="7620" indent="-210820">
              <a:lnSpc>
                <a:spcPts val="1560"/>
              </a:lnSpc>
              <a:spcBef>
                <a:spcPts val="60"/>
              </a:spcBef>
              <a:buAutoNum type="romanLcPeriod" startAt="5"/>
              <a:tabLst>
                <a:tab pos="462280" algn="l"/>
                <a:tab pos="1946910" algn="l"/>
              </a:tabLst>
            </a:pPr>
            <a:r>
              <a:rPr dirty="0" sz="1200">
                <a:latin typeface="Times New Roman"/>
                <a:cs typeface="Times New Roman"/>
              </a:rPr>
              <a:t>Observe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r>
              <a:rPr dirty="0" sz="1200">
                <a:latin typeface="Times New Roman"/>
                <a:cs typeface="Times New Roman"/>
              </a:rPr>
              <a:t>	fishes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fisherman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catches,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grasses,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surrounding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river.</a:t>
            </a:r>
            <a:endParaRPr sz="1200">
              <a:latin typeface="Times New Roman"/>
              <a:cs typeface="Times New Roman"/>
            </a:endParaRPr>
          </a:p>
          <a:p>
            <a:pPr lvl="2" marL="240029" indent="-227329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If </a:t>
            </a:r>
            <a:r>
              <a:rPr dirty="0" sz="1200" spc="-10">
                <a:latin typeface="Times New Roman"/>
                <a:cs typeface="Times New Roman"/>
              </a:rPr>
              <a:t>river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20">
                <a:latin typeface="Times New Roman"/>
                <a:cs typeface="Times New Roman"/>
              </a:rPr>
              <a:t>getting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degraded,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suggest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measures</a:t>
            </a:r>
            <a:r>
              <a:rPr dirty="0" sz="1200" spc="-10">
                <a:latin typeface="Times New Roman"/>
                <a:cs typeface="Times New Roman"/>
              </a:rPr>
              <a:t> which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 </a:t>
            </a:r>
            <a:r>
              <a:rPr dirty="0" sz="1200" spc="-10">
                <a:latin typeface="Times New Roman"/>
                <a:cs typeface="Times New Roman"/>
              </a:rPr>
              <a:t>helpful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25">
                <a:latin typeface="Times New Roman"/>
                <a:cs typeface="Times New Roman"/>
              </a:rPr>
              <a:t>reclamation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river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Times New Roman"/>
                <a:cs typeface="Times New Roman"/>
              </a:rPr>
              <a:t>water.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Suggest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case</a:t>
            </a:r>
            <a:r>
              <a:rPr dirty="0" sz="1200" spc="-10">
                <a:latin typeface="Times New Roman"/>
                <a:cs typeface="Times New Roman"/>
              </a:rPr>
              <a:t> study.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Georgia"/>
                <a:cs typeface="Georgia"/>
              </a:rPr>
              <a:t>Forest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Study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Observation:</a:t>
            </a:r>
            <a:endParaRPr sz="12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Type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flora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Height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trees,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shrubby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Types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grasses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Deforestation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practice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any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 </a:t>
            </a:r>
            <a:r>
              <a:rPr dirty="0" sz="1200" spc="-30">
                <a:latin typeface="Times New Roman"/>
                <a:cs typeface="Times New Roman"/>
              </a:rPr>
              <a:t>practices </a:t>
            </a:r>
            <a:r>
              <a:rPr dirty="0" sz="1200" spc="-20">
                <a:latin typeface="Times New Roman"/>
                <a:cs typeface="Times New Roman"/>
              </a:rPr>
              <a:t>if</a:t>
            </a:r>
            <a:r>
              <a:rPr dirty="0" sz="1200" spc="-25">
                <a:latin typeface="Times New Roman"/>
                <a:cs typeface="Times New Roman"/>
              </a:rPr>
              <a:t> any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B)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Visit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local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polluted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Urban,</a:t>
            </a:r>
            <a:r>
              <a:rPr dirty="0" sz="1200" spc="-25">
                <a:latin typeface="Georgia"/>
                <a:cs typeface="Georgia"/>
              </a:rPr>
              <a:t> Rural, </a:t>
            </a:r>
            <a:r>
              <a:rPr dirty="0" sz="1200" spc="-30">
                <a:latin typeface="Georgia"/>
                <a:cs typeface="Georgia"/>
              </a:rPr>
              <a:t>Industrial and </a:t>
            </a:r>
            <a:r>
              <a:rPr dirty="0" sz="1200" spc="-10">
                <a:latin typeface="Georgia"/>
                <a:cs typeface="Georgia"/>
              </a:rPr>
              <a:t>Agriculture</a:t>
            </a:r>
            <a:endParaRPr sz="1200">
              <a:latin typeface="Georgia"/>
              <a:cs typeface="Georgia"/>
            </a:endParaRPr>
          </a:p>
          <a:p>
            <a:pPr algn="just" marL="12700" marR="6350">
              <a:lnSpc>
                <a:spcPct val="107500"/>
              </a:lnSpc>
            </a:pPr>
            <a:r>
              <a:rPr dirty="0" sz="1200" spc="-20">
                <a:latin typeface="Georgia"/>
                <a:cs typeface="Georgia"/>
              </a:rPr>
              <a:t>Background: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 pollution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creating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serious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whole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created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man-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activities.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nowadays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intervention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phenomenon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volcanism,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dust </a:t>
            </a:r>
            <a:r>
              <a:rPr dirty="0" sz="1200">
                <a:latin typeface="Times New Roman"/>
                <a:cs typeface="Times New Roman"/>
              </a:rPr>
              <a:t>storm,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release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pollen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dangerous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acute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chronic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 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 </a:t>
            </a:r>
            <a:r>
              <a:rPr dirty="0" sz="1200" spc="-25">
                <a:latin typeface="Times New Roman"/>
                <a:cs typeface="Times New Roman"/>
              </a:rPr>
              <a:t>namely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air,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soil,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others.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activities,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polluted </a:t>
            </a:r>
            <a:r>
              <a:rPr dirty="0" sz="1200">
                <a:latin typeface="Times New Roman"/>
                <a:cs typeface="Times New Roman"/>
              </a:rPr>
              <a:t>pond,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 dumping site.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140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5" y="423167"/>
            <a:ext cx="6337300" cy="846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130">
                <a:latin typeface="Georgia"/>
                <a:cs typeface="Georgia"/>
              </a:rPr>
              <a:t>8: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Field </a:t>
            </a:r>
            <a:r>
              <a:rPr dirty="0" sz="1300" spc="-20">
                <a:latin typeface="Georgia"/>
                <a:cs typeface="Georgia"/>
              </a:rPr>
              <a:t>Work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20">
                <a:latin typeface="Georgia"/>
                <a:cs typeface="Georgia"/>
              </a:rPr>
              <a:t>Impacts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pollution</a:t>
            </a:r>
            <a:endParaRPr sz="1200">
              <a:latin typeface="Georgia"/>
              <a:cs typeface="Georgia"/>
            </a:endParaRPr>
          </a:p>
          <a:p>
            <a:pPr marL="12700" marR="8255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pollutants: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monoxide,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oxide,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troposphere),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sulfur </a:t>
            </a:r>
            <a:r>
              <a:rPr dirty="0" sz="1200" spc="-40">
                <a:latin typeface="Times New Roman"/>
                <a:cs typeface="Times New Roman"/>
              </a:rPr>
              <a:t>gases,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aerosols,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particulate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matter,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volatile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organic</a:t>
            </a:r>
            <a:r>
              <a:rPr dirty="0" sz="1200" spc="-10">
                <a:latin typeface="Times New Roman"/>
                <a:cs typeface="Times New Roman"/>
              </a:rPr>
              <a:t> compounds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(VOC).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pollutants: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Industrial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effluents,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sewage,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agriculture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runoff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(enrich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fertilizers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Times New Roman"/>
                <a:cs typeface="Times New Roman"/>
              </a:rPr>
              <a:t>pesticides).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Times New Roman"/>
                <a:cs typeface="Times New Roman"/>
              </a:rPr>
              <a:t>Soil</a:t>
            </a:r>
            <a:r>
              <a:rPr dirty="0" sz="1200" spc="-25">
                <a:latin typeface="Times New Roman"/>
                <a:cs typeface="Times New Roman"/>
              </a:rPr>
              <a:t> pollutants: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irrigated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fields,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saline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solid waste </a:t>
            </a:r>
            <a:r>
              <a:rPr dirty="0" sz="1200" spc="-10">
                <a:latin typeface="Times New Roman"/>
                <a:cs typeface="Times New Roman"/>
              </a:rPr>
              <a:t>dumping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sites, </a:t>
            </a:r>
            <a:r>
              <a:rPr dirty="0" sz="1200" spc="-20">
                <a:latin typeface="Times New Roman"/>
                <a:cs typeface="Times New Roman"/>
              </a:rPr>
              <a:t>nuclear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weapon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testing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site.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Observation:</a:t>
            </a:r>
            <a:endParaRPr sz="12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45">
                <a:latin typeface="Times New Roman"/>
                <a:cs typeface="Times New Roman"/>
              </a:rPr>
              <a:t>Carefully</a:t>
            </a:r>
            <a:r>
              <a:rPr dirty="0" sz="1200" spc="-20">
                <a:latin typeface="Times New Roman"/>
                <a:cs typeface="Times New Roman"/>
              </a:rPr>
              <a:t> observe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pollution,</a:t>
            </a:r>
            <a:r>
              <a:rPr dirty="0" sz="1200" spc="-20">
                <a:latin typeface="Times New Roman"/>
                <a:cs typeface="Times New Roman"/>
              </a:rPr>
              <a:t> sources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characteristics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20">
                <a:latin typeface="Times New Roman"/>
                <a:cs typeface="Times New Roman"/>
              </a:rPr>
              <a:t> you.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Identify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types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Note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 plants,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30">
                <a:latin typeface="Times New Roman"/>
                <a:cs typeface="Times New Roman"/>
              </a:rPr>
              <a:t>case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studies </a:t>
            </a:r>
            <a:r>
              <a:rPr dirty="0" sz="1200" spc="-20">
                <a:latin typeface="Times New Roman"/>
                <a:cs typeface="Times New Roman"/>
              </a:rPr>
              <a:t>if</a:t>
            </a:r>
            <a:r>
              <a:rPr dirty="0" sz="1200" spc="-25">
                <a:latin typeface="Times New Roman"/>
                <a:cs typeface="Times New Roman"/>
              </a:rPr>
              <a:t> any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Take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review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pollutants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0">
                <a:latin typeface="Times New Roman"/>
                <a:cs typeface="Times New Roman"/>
              </a:rPr>
              <a:t> formed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life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cycle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(Biogeochemical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cycles)</a:t>
            </a:r>
            <a:endParaRPr sz="1200">
              <a:latin typeface="Times New Roman"/>
              <a:cs typeface="Times New Roman"/>
            </a:endParaRPr>
          </a:p>
          <a:p>
            <a:pPr marL="239395" marR="7620" indent="-227329">
              <a:lnSpc>
                <a:spcPts val="1560"/>
              </a:lnSpc>
              <a:spcBef>
                <a:spcPts val="60"/>
              </a:spcBef>
              <a:buAutoNum type="arabicPeriod"/>
              <a:tabLst>
                <a:tab pos="241300" algn="l"/>
              </a:tabLst>
            </a:pPr>
            <a:r>
              <a:rPr dirty="0" sz="1200" spc="-55">
                <a:latin typeface="Times New Roman"/>
                <a:cs typeface="Times New Roman"/>
              </a:rPr>
              <a:t>Social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survey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surrounding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observe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impact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pollutants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groundwater,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surface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water, </a:t>
            </a:r>
            <a:r>
              <a:rPr dirty="0" sz="1200" spc="-30">
                <a:latin typeface="Times New Roman"/>
                <a:cs typeface="Times New Roman"/>
              </a:rPr>
              <a:t>air,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material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240029" algn="l"/>
              </a:tabLst>
            </a:pPr>
            <a:r>
              <a:rPr dirty="0" sz="1200" spc="-50">
                <a:latin typeface="Times New Roman"/>
                <a:cs typeface="Times New Roman"/>
              </a:rPr>
              <a:t>Make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complete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documentation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survey,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observation,</a:t>
            </a:r>
            <a:r>
              <a:rPr dirty="0" sz="1200" spc="-10">
                <a:latin typeface="Times New Roman"/>
                <a:cs typeface="Times New Roman"/>
              </a:rPr>
              <a:t> findings.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206375" indent="-193675">
              <a:lnSpc>
                <a:spcPct val="100000"/>
              </a:lnSpc>
              <a:buAutoNum type="alphaUcParenR" startAt="3"/>
              <a:tabLst>
                <a:tab pos="206375" algn="l"/>
              </a:tabLst>
            </a:pPr>
            <a:r>
              <a:rPr dirty="0" sz="1200" spc="-35">
                <a:latin typeface="Georgia"/>
                <a:cs typeface="Georgia"/>
              </a:rPr>
              <a:t>Study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common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plants,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insects,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birds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and </a:t>
            </a:r>
            <a:r>
              <a:rPr dirty="0" sz="1200">
                <a:latin typeface="Georgia"/>
                <a:cs typeface="Georgia"/>
              </a:rPr>
              <a:t>basic</a:t>
            </a:r>
            <a:r>
              <a:rPr dirty="0" sz="1200" spc="-30">
                <a:latin typeface="Georgia"/>
                <a:cs typeface="Georgia"/>
              </a:rPr>
              <a:t> principles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identification</a:t>
            </a:r>
            <a:endParaRPr sz="12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Georgia"/>
                <a:cs typeface="Georgia"/>
              </a:rPr>
              <a:t>Background: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microorganisms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plays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7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crucial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balancing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taking</a:t>
            </a:r>
            <a:r>
              <a:rPr dirty="0" sz="1200" spc="-20">
                <a:latin typeface="Times New Roman"/>
                <a:cs typeface="Times New Roman"/>
              </a:rPr>
              <a:t> something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something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environment.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diversity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simplest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calculate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richness.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richness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location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location.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about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45,000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twice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animals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recorded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Richness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gives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idea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habitat. </a:t>
            </a:r>
            <a:r>
              <a:rPr dirty="0" sz="1200" spc="-40">
                <a:latin typeface="Times New Roman"/>
                <a:cs typeface="Times New Roman"/>
              </a:rPr>
              <a:t>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connection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culture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social </a:t>
            </a:r>
            <a:r>
              <a:rPr dirty="0" sz="1200" spc="-10">
                <a:latin typeface="Times New Roman"/>
                <a:cs typeface="Times New Roman"/>
              </a:rPr>
              <a:t>activities.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Observation</a:t>
            </a:r>
            <a:endParaRPr sz="1200">
              <a:latin typeface="Georgia"/>
              <a:cs typeface="Georgia"/>
            </a:endParaRPr>
          </a:p>
          <a:p>
            <a:pPr lvl="1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Find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details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various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you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observe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Take </a:t>
            </a:r>
            <a:r>
              <a:rPr dirty="0" sz="1200" spc="-10">
                <a:latin typeface="Times New Roman"/>
                <a:cs typeface="Times New Roman"/>
              </a:rPr>
              <a:t>photographs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identification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Find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30">
                <a:latin typeface="Times New Roman"/>
                <a:cs typeface="Times New Roman"/>
              </a:rPr>
              <a:t>Collect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previous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(LULC)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current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LULC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working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35">
                <a:latin typeface="Times New Roman"/>
                <a:cs typeface="Times New Roman"/>
              </a:rPr>
              <a:t>Study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(indigenous)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invasive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species.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40">
                <a:latin typeface="Times New Roman"/>
                <a:cs typeface="Times New Roman"/>
              </a:rPr>
              <a:t>Suggest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measure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preservation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native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D)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Study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simple </a:t>
            </a:r>
            <a:r>
              <a:rPr dirty="0" sz="1200" spc="-25">
                <a:latin typeface="Georgia"/>
                <a:cs typeface="Georgia"/>
              </a:rPr>
              <a:t>ecosystems:</a:t>
            </a:r>
            <a:r>
              <a:rPr dirty="0" sz="1200" spc="-20">
                <a:latin typeface="Georgia"/>
                <a:cs typeface="Georgia"/>
              </a:rPr>
              <a:t> Pond,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river,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grassland </a:t>
            </a:r>
            <a:r>
              <a:rPr dirty="0" sz="1200" spc="-20">
                <a:latin typeface="Georgia"/>
                <a:cs typeface="Georgia"/>
              </a:rPr>
              <a:t>etc.</a:t>
            </a:r>
            <a:endParaRPr sz="1200">
              <a:latin typeface="Georgia"/>
              <a:cs typeface="Georgia"/>
            </a:endParaRPr>
          </a:p>
          <a:p>
            <a:pPr algn="just" marL="12700" marR="5715" indent="-635">
              <a:lnSpc>
                <a:spcPct val="107500"/>
              </a:lnSpc>
            </a:pPr>
            <a:r>
              <a:rPr dirty="0" sz="1200">
                <a:latin typeface="Georgia"/>
                <a:cs typeface="Georgia"/>
              </a:rPr>
              <a:t>Background: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functional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nature,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living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interact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among </a:t>
            </a:r>
            <a:r>
              <a:rPr dirty="0" sz="1200" spc="-30">
                <a:latin typeface="Times New Roman"/>
                <a:cs typeface="Times New Roman"/>
              </a:rPr>
              <a:t>themselves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also</a:t>
            </a:r>
            <a:r>
              <a:rPr dirty="0" sz="1200" spc="-20">
                <a:latin typeface="Times New Roman"/>
                <a:cs typeface="Times New Roman"/>
              </a:rPr>
              <a:t> 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encircled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physical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environment. Ecosystem</a:t>
            </a:r>
            <a:r>
              <a:rPr dirty="0" sz="1200" spc="-25">
                <a:latin typeface="Times New Roman"/>
                <a:cs typeface="Times New Roman"/>
              </a:rPr>
              <a:t> differs </a:t>
            </a:r>
            <a:r>
              <a:rPr dirty="0" sz="1200" spc="-50">
                <a:latin typeface="Times New Roman"/>
                <a:cs typeface="Times New Roman"/>
              </a:rPr>
              <a:t>greatly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size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small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-635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a </a:t>
            </a: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>
                <a:latin typeface="Times New Roman"/>
                <a:cs typeface="Times New Roman"/>
              </a:rPr>
              <a:t> forest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ocean.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ecologists</a:t>
            </a:r>
            <a:r>
              <a:rPr dirty="0" sz="1200" spc="-10">
                <a:latin typeface="Times New Roman"/>
                <a:cs typeface="Times New Roman"/>
              </a:rPr>
              <a:t> regard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whole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</a:t>
            </a:r>
            <a:r>
              <a:rPr dirty="0" sz="1200">
                <a:latin typeface="Times New Roman"/>
                <a:cs typeface="Times New Roman"/>
              </a:rPr>
              <a:t> 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25">
                <a:latin typeface="Times New Roman"/>
                <a:cs typeface="Times New Roman"/>
              </a:rPr>
              <a:t>global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composite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local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(NCERT).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Every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attached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culture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social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economic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aspect.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women’s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views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angle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look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 </a:t>
            </a:r>
            <a:r>
              <a:rPr dirty="0" sz="1200">
                <a:latin typeface="Times New Roman"/>
                <a:cs typeface="Times New Roman"/>
              </a:rPr>
              <a:t>nature.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Tribal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wilderness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nature,</a:t>
            </a:r>
            <a:r>
              <a:rPr dirty="0" sz="1200" spc="-20">
                <a:latin typeface="Times New Roman"/>
                <a:cs typeface="Times New Roman"/>
              </a:rPr>
              <a:t> mostly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women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linked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experience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(Bharucha,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2004).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stakeholders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farmers, </a:t>
            </a:r>
            <a:r>
              <a:rPr dirty="0" sz="1200" spc="-10">
                <a:latin typeface="Times New Roman"/>
                <a:cs typeface="Times New Roman"/>
              </a:rPr>
              <a:t>shepherd,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tribal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 spc="-35">
                <a:latin typeface="Times New Roman"/>
                <a:cs typeface="Times New Roman"/>
              </a:rPr>
              <a:t>wide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range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valuable</a:t>
            </a:r>
            <a:r>
              <a:rPr dirty="0" sz="1200" spc="-20">
                <a:latin typeface="Times New Roman"/>
                <a:cs typeface="Times New Roman"/>
              </a:rPr>
              <a:t> resources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assessment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services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study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function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how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141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0" y="423167"/>
            <a:ext cx="6336030" cy="2348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130">
                <a:latin typeface="Georgia"/>
                <a:cs typeface="Georgia"/>
              </a:rPr>
              <a:t>8: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Field </a:t>
            </a:r>
            <a:r>
              <a:rPr dirty="0" sz="1300" spc="-20">
                <a:latin typeface="Georgia"/>
                <a:cs typeface="Georgia"/>
              </a:rPr>
              <a:t>Work</a:t>
            </a:r>
            <a:endParaRPr sz="1300">
              <a:latin typeface="Georgia"/>
              <a:cs typeface="Georgia"/>
            </a:endParaRPr>
          </a:p>
          <a:p>
            <a:pPr marL="12700" marR="5080">
              <a:lnSpc>
                <a:spcPct val="107500"/>
              </a:lnSpc>
              <a:spcBef>
                <a:spcPts val="1215"/>
              </a:spcBef>
            </a:pPr>
            <a:r>
              <a:rPr dirty="0" sz="1200" spc="-20">
                <a:latin typeface="Times New Roman"/>
                <a:cs typeface="Times New Roman"/>
              </a:rPr>
              <a:t>resource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avail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stakeholder.</a:t>
            </a:r>
            <a:r>
              <a:rPr dirty="0" sz="1200" spc="-10">
                <a:latin typeface="Times New Roman"/>
                <a:cs typeface="Times New Roman"/>
              </a:rPr>
              <a:t> This </a:t>
            </a:r>
            <a:r>
              <a:rPr dirty="0" sz="1200" spc="-5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surely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understand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value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 </a:t>
            </a:r>
            <a:r>
              <a:rPr dirty="0" sz="1200" spc="-10">
                <a:latin typeface="Times New Roman"/>
                <a:cs typeface="Times New Roman"/>
              </a:rPr>
              <a:t>(renewable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 spc="-35">
                <a:latin typeface="Times New Roman"/>
                <a:cs typeface="Times New Roman"/>
              </a:rPr>
              <a:t>renewable)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people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measures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conserve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safeguard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wonderful </a:t>
            </a:r>
            <a:r>
              <a:rPr dirty="0" sz="1200" spc="-10">
                <a:latin typeface="Times New Roman"/>
                <a:cs typeface="Times New Roman"/>
              </a:rPr>
              <a:t>resources.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Georgia"/>
                <a:cs typeface="Georgia"/>
              </a:rPr>
              <a:t>Guideline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for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study:</a:t>
            </a:r>
            <a:endParaRPr sz="12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Take </a:t>
            </a:r>
            <a:r>
              <a:rPr dirty="0" sz="1200" spc="-30">
                <a:latin typeface="Times New Roman"/>
                <a:cs typeface="Times New Roman"/>
              </a:rPr>
              <a:t>reading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you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see:</a:t>
            </a:r>
            <a:r>
              <a:rPr dirty="0" sz="1200" spc="-30">
                <a:latin typeface="Times New Roman"/>
                <a:cs typeface="Times New Roman"/>
              </a:rPr>
              <a:t> Biotic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abiotic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things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Take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survey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local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are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20">
                <a:latin typeface="Times New Roman"/>
                <a:cs typeface="Times New Roman"/>
              </a:rPr>
              <a:t> questions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studied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answers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recorded</a:t>
            </a:r>
            <a:endParaRPr sz="1200">
              <a:latin typeface="Times New Roman"/>
              <a:cs typeface="Times New Roman"/>
            </a:endParaRPr>
          </a:p>
          <a:p>
            <a:pPr lvl="1" marL="469265" indent="-227965">
              <a:lnSpc>
                <a:spcPct val="100000"/>
              </a:lnSpc>
              <a:spcBef>
                <a:spcPts val="110"/>
              </a:spcBef>
              <a:buAutoNum type="romanLcParenR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Importance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visited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area?</a:t>
            </a:r>
            <a:endParaRPr sz="1200">
              <a:latin typeface="Times New Roman"/>
              <a:cs typeface="Times New Roman"/>
            </a:endParaRPr>
          </a:p>
          <a:p>
            <a:pPr lvl="1" marL="468630" indent="-227329">
              <a:lnSpc>
                <a:spcPct val="100000"/>
              </a:lnSpc>
              <a:spcBef>
                <a:spcPts val="120"/>
              </a:spcBef>
              <a:buAutoNum type="romanLcParenR"/>
              <a:tabLst>
                <a:tab pos="468630" algn="l"/>
              </a:tabLst>
            </a:pPr>
            <a:r>
              <a:rPr dirty="0" sz="1200" spc="-20">
                <a:latin typeface="Times New Roman"/>
                <a:cs typeface="Times New Roman"/>
              </a:rPr>
              <a:t>Uses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things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 </a:t>
            </a:r>
            <a:r>
              <a:rPr dirty="0" sz="1200" spc="-20">
                <a:latin typeface="Times New Roman"/>
                <a:cs typeface="Times New Roman"/>
              </a:rPr>
              <a:t>are benefitted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endParaRPr sz="1200">
              <a:latin typeface="Times New Roman"/>
              <a:cs typeface="Times New Roman"/>
            </a:endParaRPr>
          </a:p>
          <a:p>
            <a:pPr lvl="1" marL="468630" indent="-227329">
              <a:lnSpc>
                <a:spcPct val="100000"/>
              </a:lnSpc>
              <a:spcBef>
                <a:spcPts val="105"/>
              </a:spcBef>
              <a:buAutoNum type="romanLcParenR"/>
              <a:tabLst>
                <a:tab pos="468630" algn="l"/>
              </a:tabLst>
            </a:pPr>
            <a:r>
              <a:rPr dirty="0" sz="1200" spc="-20">
                <a:latin typeface="Times New Roman"/>
                <a:cs typeface="Times New Roman"/>
              </a:rPr>
              <a:t>What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current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ecosystem?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affects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it?</a:t>
            </a:r>
            <a:endParaRPr sz="1200">
              <a:latin typeface="Times New Roman"/>
              <a:cs typeface="Times New Roman"/>
            </a:endParaRPr>
          </a:p>
          <a:p>
            <a:pPr lvl="1" marL="467995" indent="-226695">
              <a:lnSpc>
                <a:spcPct val="100000"/>
              </a:lnSpc>
              <a:spcBef>
                <a:spcPts val="110"/>
              </a:spcBef>
              <a:buAutoNum type="romanLcParenR"/>
              <a:tabLst>
                <a:tab pos="467995" algn="l"/>
              </a:tabLst>
            </a:pPr>
            <a:r>
              <a:rPr dirty="0" sz="1200" spc="-40">
                <a:latin typeface="Times New Roman"/>
                <a:cs typeface="Times New Roman"/>
              </a:rPr>
              <a:t>Suggest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measures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79565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>
                <a:latin typeface="Georgia"/>
                <a:cs typeface="Georgia"/>
              </a:rPr>
              <a:t>References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713225" y="1066806"/>
            <a:ext cx="6346190" cy="9525"/>
          </a:xfrm>
          <a:custGeom>
            <a:avLst/>
            <a:gdLst/>
            <a:ahLst/>
            <a:cxnLst/>
            <a:rect l="l" t="t" r="r" b="b"/>
            <a:pathLst>
              <a:path w="6346190" h="9525">
                <a:moveTo>
                  <a:pt x="6345935" y="0"/>
                </a:moveTo>
                <a:lnTo>
                  <a:pt x="0" y="0"/>
                </a:lnTo>
                <a:lnTo>
                  <a:pt x="0" y="9138"/>
                </a:lnTo>
                <a:lnTo>
                  <a:pt x="6345935" y="9138"/>
                </a:lnTo>
                <a:lnTo>
                  <a:pt x="6345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18802" y="784355"/>
            <a:ext cx="6337935" cy="8351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Georgia"/>
                <a:cs typeface="Georgia"/>
              </a:rPr>
              <a:t>References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400">
              <a:latin typeface="Georgia"/>
              <a:cs typeface="Georgia"/>
            </a:endParaRPr>
          </a:p>
          <a:p>
            <a:pPr marL="299085" indent="-286385">
              <a:lnSpc>
                <a:spcPct val="100000"/>
              </a:lnSpc>
              <a:buAutoNum type="arabicPeriod"/>
              <a:tabLst>
                <a:tab pos="299085" algn="l"/>
              </a:tabLst>
            </a:pPr>
            <a:r>
              <a:rPr dirty="0" sz="1200" spc="-10">
                <a:latin typeface="Times New Roman"/>
                <a:cs typeface="Times New Roman"/>
              </a:rPr>
              <a:t>"Endangered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Mammal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List".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Wildlife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Institute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(WII).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Archived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original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2007-</a:t>
            </a:r>
            <a:r>
              <a:rPr dirty="0" sz="1200" spc="-25">
                <a:latin typeface="Times New Roman"/>
                <a:cs typeface="Times New Roman"/>
              </a:rPr>
              <a:t>07-</a:t>
            </a:r>
            <a:endParaRPr sz="12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Times New Roman"/>
                <a:cs typeface="Times New Roman"/>
              </a:rPr>
              <a:t>04.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Retrieved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2007-</a:t>
            </a:r>
            <a:r>
              <a:rPr dirty="0" sz="1200" spc="-45">
                <a:latin typeface="Times New Roman"/>
                <a:cs typeface="Times New Roman"/>
              </a:rPr>
              <a:t>08-</a:t>
            </a:r>
            <a:r>
              <a:rPr dirty="0" sz="1200" spc="-25">
                <a:latin typeface="Times New Roman"/>
                <a:cs typeface="Times New Roman"/>
              </a:rPr>
              <a:t>06.</a:t>
            </a:r>
            <a:endParaRPr sz="1200">
              <a:latin typeface="Times New Roman"/>
              <a:cs typeface="Times New Roman"/>
            </a:endParaRPr>
          </a:p>
          <a:p>
            <a:pPr marL="299085" marR="5715" indent="-287020">
              <a:lnSpc>
                <a:spcPct val="107500"/>
              </a:lnSpc>
              <a:spcBef>
                <a:spcPts val="15"/>
              </a:spcBef>
              <a:buAutoNum type="arabicPeriod" startAt="2"/>
              <a:tabLst>
                <a:tab pos="299085" algn="l"/>
              </a:tabLst>
            </a:pPr>
            <a:r>
              <a:rPr dirty="0" sz="1200">
                <a:latin typeface="Times New Roman"/>
                <a:cs typeface="Times New Roman"/>
              </a:rPr>
              <a:t>"Extinction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(Press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Release)".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Ministry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 </a:t>
            </a:r>
            <a:r>
              <a:rPr dirty="0" sz="1200" spc="-50">
                <a:latin typeface="Times New Roman"/>
                <a:cs typeface="Times New Roman"/>
              </a:rPr>
              <a:t>2012-</a:t>
            </a:r>
            <a:r>
              <a:rPr dirty="0" sz="1200" spc="-45">
                <a:latin typeface="Times New Roman"/>
                <a:cs typeface="Times New Roman"/>
              </a:rPr>
              <a:t>01-</a:t>
            </a:r>
            <a:r>
              <a:rPr dirty="0" sz="1200" spc="-25">
                <a:latin typeface="Times New Roman"/>
                <a:cs typeface="Times New Roman"/>
              </a:rPr>
              <a:t>01.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Retrieved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2011-</a:t>
            </a:r>
            <a:r>
              <a:rPr dirty="0" sz="1200" spc="-45">
                <a:latin typeface="Times New Roman"/>
                <a:cs typeface="Times New Roman"/>
              </a:rPr>
              <a:t>09-</a:t>
            </a:r>
            <a:r>
              <a:rPr dirty="0" sz="1200" spc="-25">
                <a:latin typeface="Times New Roman"/>
                <a:cs typeface="Times New Roman"/>
              </a:rPr>
              <a:t>05.</a:t>
            </a:r>
            <a:endParaRPr sz="12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299085" algn="l"/>
              </a:tabLst>
            </a:pPr>
            <a:r>
              <a:rPr dirty="0" sz="1200" spc="-40">
                <a:latin typeface="Times New Roman"/>
                <a:cs typeface="Times New Roman"/>
              </a:rPr>
              <a:t>Biodiversity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profile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</a:t>
            </a:r>
            <a:endParaRPr sz="12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20"/>
              </a:spcBef>
              <a:buAutoNum type="arabicPeriod" startAt="2"/>
              <a:tabLst>
                <a:tab pos="299085" algn="l"/>
              </a:tabLst>
            </a:pPr>
            <a:r>
              <a:rPr dirty="0" sz="1200" spc="-10">
                <a:latin typeface="Times New Roman"/>
                <a:cs typeface="Times New Roman"/>
              </a:rPr>
              <a:t>Chauhan, </a:t>
            </a:r>
            <a:r>
              <a:rPr dirty="0" sz="1200">
                <a:latin typeface="Times New Roman"/>
                <a:cs typeface="Times New Roman"/>
              </a:rPr>
              <a:t>B.</a:t>
            </a:r>
            <a:r>
              <a:rPr dirty="0" sz="1200" spc="-10">
                <a:latin typeface="Times New Roman"/>
                <a:cs typeface="Times New Roman"/>
              </a:rPr>
              <a:t> S. </a:t>
            </a:r>
            <a:r>
              <a:rPr dirty="0" sz="1200">
                <a:latin typeface="Times New Roman"/>
                <a:cs typeface="Times New Roman"/>
              </a:rPr>
              <a:t>(1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January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2008).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 </a:t>
            </a:r>
            <a:r>
              <a:rPr dirty="0" sz="1200" spc="-20">
                <a:latin typeface="Times New Roman"/>
                <a:cs typeface="Times New Roman"/>
              </a:rPr>
              <a:t>studies.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Firewall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Media.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pp.</a:t>
            </a:r>
            <a:r>
              <a:rPr dirty="0" sz="1200" spc="-7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107–111.</a:t>
            </a:r>
            <a:r>
              <a:rPr dirty="0" sz="1200" spc="-10">
                <a:latin typeface="Times New Roman"/>
                <a:cs typeface="Times New Roman"/>
              </a:rPr>
              <a:t> ISBN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978-</a:t>
            </a:r>
            <a:r>
              <a:rPr dirty="0" sz="1200" spc="-25">
                <a:latin typeface="Times New Roman"/>
                <a:cs typeface="Times New Roman"/>
              </a:rPr>
              <a:t>81-</a:t>
            </a:r>
            <a:endParaRPr sz="12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110"/>
              </a:spcBef>
            </a:pPr>
            <a:r>
              <a:rPr dirty="0" sz="1200" spc="-45">
                <a:latin typeface="Times New Roman"/>
                <a:cs typeface="Times New Roman"/>
              </a:rPr>
              <a:t>318-</a:t>
            </a:r>
            <a:r>
              <a:rPr dirty="0" sz="1200" spc="-50">
                <a:latin typeface="Times New Roman"/>
                <a:cs typeface="Times New Roman"/>
              </a:rPr>
              <a:t>0328-</a:t>
            </a:r>
            <a:r>
              <a:rPr dirty="0" sz="1200" spc="-25">
                <a:latin typeface="Times New Roman"/>
                <a:cs typeface="Times New Roman"/>
              </a:rPr>
              <a:t>8.</a:t>
            </a:r>
            <a:endParaRPr sz="12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7500"/>
              </a:lnSpc>
              <a:spcBef>
                <a:spcPts val="10"/>
              </a:spcBef>
              <a:buAutoNum type="arabicPeriod" startAt="5"/>
              <a:tabLst>
                <a:tab pos="299085" algn="l"/>
              </a:tabLst>
            </a:pPr>
            <a:r>
              <a:rPr dirty="0" sz="1200">
                <a:latin typeface="Times New Roman"/>
                <a:cs typeface="Times New Roman"/>
              </a:rPr>
              <a:t>Colborn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Saal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AM.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1993.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Developmental effects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endocrine-</a:t>
            </a:r>
            <a:r>
              <a:rPr dirty="0" sz="1200" spc="-25">
                <a:latin typeface="Times New Roman"/>
                <a:cs typeface="Times New Roman"/>
              </a:rPr>
              <a:t>disrupting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chemicals</a:t>
            </a:r>
            <a:r>
              <a:rPr dirty="0" sz="1200" spc="-25">
                <a:latin typeface="Times New Roman"/>
                <a:cs typeface="Times New Roman"/>
              </a:rPr>
              <a:t> in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humans.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101(5)378–84.</a:t>
            </a:r>
            <a:endParaRPr sz="1200">
              <a:latin typeface="Times New Roman"/>
              <a:cs typeface="Times New Roman"/>
            </a:endParaRPr>
          </a:p>
          <a:p>
            <a:pPr marL="299085" marR="6350" indent="-287020">
              <a:lnSpc>
                <a:spcPts val="1560"/>
              </a:lnSpc>
              <a:spcBef>
                <a:spcPts val="60"/>
              </a:spcBef>
              <a:buAutoNum type="arabicPeriod" startAt="5"/>
              <a:tabLst>
                <a:tab pos="299085" algn="l"/>
              </a:tabLst>
            </a:pPr>
            <a:r>
              <a:rPr dirty="0" sz="1200" spc="-20">
                <a:latin typeface="Times New Roman"/>
                <a:cs typeface="Times New Roman"/>
              </a:rPr>
              <a:t>Davis.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Intro 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Engg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(Sie),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McGraw-</a:t>
            </a:r>
            <a:r>
              <a:rPr dirty="0" sz="1200" spc="-25">
                <a:latin typeface="Times New Roman"/>
                <a:cs typeface="Times New Roman"/>
              </a:rPr>
              <a:t>Hill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Education </a:t>
            </a:r>
            <a:r>
              <a:rPr dirty="0" sz="1200" spc="-25">
                <a:latin typeface="Times New Roman"/>
                <a:cs typeface="Times New Roman"/>
              </a:rPr>
              <a:t>(India)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Pvt</a:t>
            </a:r>
            <a:r>
              <a:rPr dirty="0" sz="1200" spc="-10">
                <a:latin typeface="Times New Roman"/>
                <a:cs typeface="Times New Roman"/>
              </a:rPr>
              <a:t> Ltd.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4–. ISBN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978-0-</a:t>
            </a:r>
            <a:r>
              <a:rPr dirty="0" sz="1200" spc="-25">
                <a:latin typeface="Times New Roman"/>
                <a:cs typeface="Times New Roman"/>
              </a:rPr>
              <a:t>07- </a:t>
            </a:r>
            <a:r>
              <a:rPr dirty="0" sz="1200" spc="-50">
                <a:latin typeface="Times New Roman"/>
                <a:cs typeface="Times New Roman"/>
              </a:rPr>
              <a:t>067117-</a:t>
            </a:r>
            <a:r>
              <a:rPr dirty="0" sz="1200" spc="-10">
                <a:latin typeface="Times New Roman"/>
                <a:cs typeface="Times New Roman"/>
              </a:rPr>
              <a:t>1.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Retrieved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28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June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2011.</a:t>
            </a:r>
            <a:endParaRPr sz="12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40"/>
              </a:spcBef>
              <a:buAutoNum type="arabicPeriod" startAt="5"/>
              <a:tabLst>
                <a:tab pos="299085" algn="l"/>
              </a:tabLst>
            </a:pPr>
            <a:r>
              <a:rPr dirty="0" sz="1200">
                <a:latin typeface="Times New Roman"/>
                <a:cs typeface="Times New Roman"/>
              </a:rPr>
              <a:t>Dr.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Jaboury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Ghazou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(2005)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Economic,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Social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Ecological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Value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Services: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Times New Roman"/>
                <a:cs typeface="Times New Roman"/>
              </a:rPr>
              <a:t>Literature </a:t>
            </a:r>
            <a:r>
              <a:rPr dirty="0" sz="1200" spc="-55">
                <a:latin typeface="Times New Roman"/>
                <a:cs typeface="Times New Roman"/>
              </a:rPr>
              <a:t>Review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Final </a:t>
            </a:r>
            <a:r>
              <a:rPr dirty="0" sz="1200">
                <a:latin typeface="Times New Roman"/>
                <a:cs typeface="Times New Roman"/>
              </a:rPr>
              <a:t>report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Department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Affairs,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2005.</a:t>
            </a:r>
            <a:endParaRPr sz="1200">
              <a:latin typeface="Times New Roman"/>
              <a:cs typeface="Times New Roman"/>
            </a:endParaRPr>
          </a:p>
          <a:p>
            <a:pPr marL="299085" marR="5715" indent="-287020">
              <a:lnSpc>
                <a:spcPct val="107500"/>
              </a:lnSpc>
              <a:spcBef>
                <a:spcPts val="15"/>
              </a:spcBef>
              <a:buAutoNum type="arabicPeriod" startAt="8"/>
              <a:tabLst>
                <a:tab pos="299085" algn="l"/>
              </a:tabLst>
            </a:pPr>
            <a:r>
              <a:rPr dirty="0" sz="1200">
                <a:latin typeface="Times New Roman"/>
                <a:cs typeface="Times New Roman"/>
              </a:rPr>
              <a:t>Erach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Bharucha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(2013):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Text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book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Studies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graduate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courses,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second </a:t>
            </a:r>
            <a:r>
              <a:rPr dirty="0" sz="1200">
                <a:latin typeface="Times New Roman"/>
                <a:cs typeface="Times New Roman"/>
              </a:rPr>
              <a:t>Edition</a:t>
            </a:r>
            <a:r>
              <a:rPr dirty="0" sz="1200" spc="-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(2013).</a:t>
            </a:r>
            <a:endParaRPr sz="12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20"/>
              </a:spcBef>
              <a:buAutoNum type="arabicPeriod" startAt="8"/>
              <a:tabLst>
                <a:tab pos="299085" algn="l"/>
              </a:tabLst>
            </a:pPr>
            <a:r>
              <a:rPr dirty="0" sz="1200" spc="-10">
                <a:latin typeface="Times New Roman"/>
                <a:cs typeface="Times New Roman"/>
              </a:rPr>
              <a:t>Extinction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'a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call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 </a:t>
            </a:r>
            <a:r>
              <a:rPr dirty="0" sz="1200" spc="-30">
                <a:latin typeface="Times New Roman"/>
                <a:cs typeface="Times New Roman"/>
              </a:rPr>
              <a:t>leaders'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Summit</a:t>
            </a:r>
            <a:endParaRPr sz="1200">
              <a:latin typeface="Times New Roman"/>
              <a:cs typeface="Times New Roman"/>
            </a:endParaRPr>
          </a:p>
          <a:p>
            <a:pPr marL="337185" indent="-324485">
              <a:lnSpc>
                <a:spcPct val="100000"/>
              </a:lnSpc>
              <a:spcBef>
                <a:spcPts val="105"/>
              </a:spcBef>
              <a:buAutoNum type="arabicPeriod" startAt="8"/>
              <a:tabLst>
                <a:tab pos="337185" algn="l"/>
              </a:tabLst>
            </a:pPr>
            <a:r>
              <a:rPr dirty="0" sz="1200" spc="-10">
                <a:latin typeface="Times New Roman"/>
                <a:cs typeface="Times New Roman"/>
                <a:hlinkClick r:id="rId2"/>
              </a:rPr>
              <a:t>http://www.iucnredlist.org/current-</a:t>
            </a:r>
            <a:r>
              <a:rPr dirty="0" sz="1200" spc="-20">
                <a:latin typeface="Times New Roman"/>
                <a:cs typeface="Times New Roman"/>
                <a:hlinkClick r:id="rId2"/>
              </a:rPr>
              <a:t>news</a:t>
            </a:r>
            <a:endParaRPr sz="1200">
              <a:latin typeface="Times New Roman"/>
              <a:cs typeface="Times New Roman"/>
            </a:endParaRPr>
          </a:p>
          <a:p>
            <a:pPr marL="297180" marR="6350" indent="-285115">
              <a:lnSpc>
                <a:spcPts val="1560"/>
              </a:lnSpc>
              <a:spcBef>
                <a:spcPts val="60"/>
              </a:spcBef>
              <a:buAutoNum type="arabicPeriod" startAt="8"/>
              <a:tabLst>
                <a:tab pos="299085" algn="l"/>
              </a:tabLst>
            </a:pPr>
            <a:r>
              <a:rPr dirty="0" sz="1200">
                <a:latin typeface="Times New Roman"/>
                <a:cs typeface="Times New Roman"/>
              </a:rPr>
              <a:t>Indira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Gandhi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Monitoring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(IGCMC),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Delhi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United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Program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(UNEP),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Monitoring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Center,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Cambridge,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UK.</a:t>
            </a:r>
            <a:r>
              <a:rPr dirty="0" sz="1200" spc="-10">
                <a:latin typeface="Times New Roman"/>
                <a:cs typeface="Times New Roman"/>
              </a:rPr>
              <a:t> 2001.</a:t>
            </a:r>
            <a:endParaRPr sz="1200">
              <a:latin typeface="Times New Roman"/>
              <a:cs typeface="Times New Roman"/>
            </a:endParaRPr>
          </a:p>
          <a:p>
            <a:pPr marL="337185" indent="-324485">
              <a:lnSpc>
                <a:spcPct val="100000"/>
              </a:lnSpc>
              <a:spcBef>
                <a:spcPts val="35"/>
              </a:spcBef>
              <a:buAutoNum type="arabicPeriod" startAt="8"/>
              <a:tabLst>
                <a:tab pos="337185" algn="l"/>
              </a:tabLst>
            </a:pPr>
            <a:r>
              <a:rPr dirty="0" sz="1200" spc="-10">
                <a:latin typeface="Times New Roman"/>
                <a:cs typeface="Times New Roman"/>
              </a:rPr>
              <a:t>Red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132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plants,</a:t>
            </a:r>
            <a:r>
              <a:rPr dirty="0" sz="1200" spc="-35">
                <a:latin typeface="Times New Roman"/>
                <a:cs typeface="Times New Roman"/>
              </a:rPr>
              <a:t> animals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India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10"/>
              </a:spcBef>
              <a:buAutoNum type="arabicPeriod" startAt="8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</a:rPr>
              <a:t>Repetto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Baliga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1995.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Pesticides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immune </a:t>
            </a:r>
            <a:r>
              <a:rPr dirty="0" sz="1200" spc="-35">
                <a:latin typeface="Times New Roman"/>
                <a:cs typeface="Times New Roman"/>
              </a:rPr>
              <a:t>system.</a:t>
            </a:r>
            <a:r>
              <a:rPr dirty="0" sz="1200" spc="-25">
                <a:latin typeface="Times New Roman"/>
                <a:cs typeface="Times New Roman"/>
              </a:rPr>
              <a:t> Washington </a:t>
            </a:r>
            <a:r>
              <a:rPr dirty="0" sz="1200">
                <a:latin typeface="Times New Roman"/>
                <a:cs typeface="Times New Roman"/>
              </a:rPr>
              <a:t>DC: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Resources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Inst.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20"/>
              </a:spcBef>
              <a:buAutoNum type="arabicPeriod" startAt="8"/>
              <a:tabLst>
                <a:tab pos="297815" algn="l"/>
              </a:tabLst>
            </a:pPr>
            <a:r>
              <a:rPr dirty="0" sz="1200" spc="-35">
                <a:latin typeface="Times New Roman"/>
                <a:cs typeface="Times New Roman"/>
              </a:rPr>
              <a:t>Source: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  <a:hlinkClick r:id="rId3"/>
              </a:rPr>
              <a:t>http://cdn.intechopen.com/</a:t>
            </a:r>
            <a:endParaRPr sz="1200">
              <a:latin typeface="Times New Roman"/>
              <a:cs typeface="Times New Roman"/>
            </a:endParaRPr>
          </a:p>
          <a:p>
            <a:pPr marL="297180" indent="-285115">
              <a:lnSpc>
                <a:spcPct val="100000"/>
              </a:lnSpc>
              <a:spcBef>
                <a:spcPts val="110"/>
              </a:spcBef>
              <a:buAutoNum type="arabicPeriod" startAt="8"/>
              <a:tabLst>
                <a:tab pos="297180" algn="l"/>
                <a:tab pos="299085" algn="l"/>
              </a:tabLst>
            </a:pPr>
            <a:r>
              <a:rPr dirty="0" sz="1200" spc="-20">
                <a:latin typeface="Times New Roman"/>
                <a:cs typeface="Times New Roman"/>
              </a:rPr>
              <a:t>Thecla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Mutia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(2009):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Biodiversity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Course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IV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Exploration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</a:t>
            </a:r>
            <a:endParaRPr sz="1200">
              <a:latin typeface="Times New Roman"/>
              <a:cs typeface="Times New Roman"/>
            </a:endParaRPr>
          </a:p>
          <a:p>
            <a:pPr marL="299085" marR="57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Geothermal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organized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UNU-</a:t>
            </a:r>
            <a:r>
              <a:rPr dirty="0" sz="1200">
                <a:latin typeface="Times New Roman"/>
                <a:cs typeface="Times New Roman"/>
              </a:rPr>
              <a:t>GTP,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KenGen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GDC,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Lake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Naivasha,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Kenya, </a:t>
            </a:r>
            <a:r>
              <a:rPr dirty="0" sz="1200">
                <a:latin typeface="Times New Roman"/>
                <a:cs typeface="Times New Roman"/>
              </a:rPr>
              <a:t>November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1-</a:t>
            </a:r>
            <a:r>
              <a:rPr dirty="0" sz="1200" spc="-25">
                <a:latin typeface="Times New Roman"/>
                <a:cs typeface="Times New Roman"/>
              </a:rPr>
              <a:t>22,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2009.</a:t>
            </a:r>
            <a:endParaRPr sz="1200">
              <a:latin typeface="Times New Roman"/>
              <a:cs typeface="Times New Roman"/>
            </a:endParaRPr>
          </a:p>
          <a:p>
            <a:pPr marL="297180" marR="5715" indent="-285115">
              <a:lnSpc>
                <a:spcPts val="1560"/>
              </a:lnSpc>
              <a:spcBef>
                <a:spcPts val="60"/>
              </a:spcBef>
              <a:buAutoNum type="arabicPeriod" startAt="16"/>
              <a:tabLst>
                <a:tab pos="299085" algn="l"/>
              </a:tabLst>
            </a:pPr>
            <a:r>
              <a:rPr dirty="0" sz="1200" spc="-10">
                <a:latin typeface="Times New Roman"/>
                <a:cs typeface="Times New Roman"/>
              </a:rPr>
              <a:t>Tor-</a:t>
            </a:r>
            <a:r>
              <a:rPr dirty="0" sz="1200" spc="-20">
                <a:latin typeface="Times New Roman"/>
                <a:cs typeface="Times New Roman"/>
              </a:rPr>
              <a:t>Björn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Larsson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(2001).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Biodiversity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evaluation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European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Wiley-</a:t>
            </a:r>
            <a:r>
              <a:rPr dirty="0" sz="1200" spc="-55">
                <a:latin typeface="Times New Roman"/>
                <a:cs typeface="Times New Roman"/>
              </a:rPr>
              <a:t>Blackwell.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178.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ISBN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978-87-16-</a:t>
            </a:r>
            <a:r>
              <a:rPr dirty="0" sz="1200" spc="-50">
                <a:latin typeface="Times New Roman"/>
                <a:cs typeface="Times New Roman"/>
              </a:rPr>
              <a:t>16434-</a:t>
            </a:r>
            <a:r>
              <a:rPr dirty="0" sz="1200" spc="-10">
                <a:latin typeface="Times New Roman"/>
                <a:cs typeface="Times New Roman"/>
              </a:rPr>
              <a:t>6.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Retrieved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28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June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2011.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35"/>
              </a:spcBef>
              <a:buAutoNum type="arabicPeriod" startAt="16"/>
              <a:tabLst>
                <a:tab pos="297815" algn="l"/>
              </a:tabLst>
            </a:pPr>
            <a:r>
              <a:rPr dirty="0" sz="1200" spc="-30">
                <a:latin typeface="Times New Roman"/>
                <a:cs typeface="Times New Roman"/>
              </a:rPr>
              <a:t>Wilson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EO.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1992.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life.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Cambridge </a:t>
            </a:r>
            <a:r>
              <a:rPr dirty="0" sz="1200" spc="-70">
                <a:latin typeface="Times New Roman"/>
                <a:cs typeface="Times New Roman"/>
              </a:rPr>
              <a:t>MA: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Harvard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Univ </a:t>
            </a:r>
            <a:r>
              <a:rPr dirty="0" sz="1200">
                <a:latin typeface="Times New Roman"/>
                <a:cs typeface="Times New Roman"/>
              </a:rPr>
              <a:t>Pr.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</a:t>
            </a:r>
            <a:r>
              <a:rPr dirty="0" sz="1200" spc="-20">
                <a:latin typeface="Times New Roman"/>
                <a:cs typeface="Times New Roman"/>
              </a:rPr>
              <a:t> 345.</a:t>
            </a:r>
            <a:endParaRPr sz="1200">
              <a:latin typeface="Times New Roman"/>
              <a:cs typeface="Times New Roman"/>
            </a:endParaRPr>
          </a:p>
          <a:p>
            <a:pPr marL="297180" marR="6350" indent="-285115">
              <a:lnSpc>
                <a:spcPts val="1560"/>
              </a:lnSpc>
              <a:spcBef>
                <a:spcPts val="60"/>
              </a:spcBef>
              <a:buAutoNum type="arabicPeriod" startAt="16"/>
              <a:tabLst>
                <a:tab pos="299085" algn="l"/>
              </a:tabLst>
            </a:pPr>
            <a:r>
              <a:rPr dirty="0" sz="1200">
                <a:latin typeface="Times New Roman"/>
                <a:cs typeface="Times New Roman"/>
              </a:rPr>
              <a:t>Ishwar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Baburoa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Ghorade,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Kirti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Sadhurao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Niralwad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Satish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Sudhakarrao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Patil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(2014):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Diversity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	Bird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Fauna.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Scholars</a:t>
            </a:r>
            <a:r>
              <a:rPr dirty="0" sz="1200" spc="-10">
                <a:latin typeface="Times New Roman"/>
                <a:cs typeface="Times New Roman"/>
              </a:rPr>
              <a:t> Press </a:t>
            </a:r>
            <a:r>
              <a:rPr dirty="0" sz="1200" spc="-25">
                <a:latin typeface="Times New Roman"/>
                <a:cs typeface="Times New Roman"/>
              </a:rPr>
              <a:t>Germany: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(ISBN-</a:t>
            </a:r>
            <a:r>
              <a:rPr dirty="0" sz="1200" spc="-45">
                <a:latin typeface="Times New Roman"/>
                <a:cs typeface="Times New Roman"/>
              </a:rPr>
              <a:t>978-</a:t>
            </a:r>
            <a:r>
              <a:rPr dirty="0" sz="1200" spc="-30">
                <a:latin typeface="Times New Roman"/>
                <a:cs typeface="Times New Roman"/>
              </a:rPr>
              <a:t>3-</a:t>
            </a:r>
            <a:r>
              <a:rPr dirty="0" sz="1200" spc="-50">
                <a:latin typeface="Times New Roman"/>
                <a:cs typeface="Times New Roman"/>
              </a:rPr>
              <a:t>639-66764-</a:t>
            </a:r>
            <a:r>
              <a:rPr dirty="0" sz="1200" spc="-25">
                <a:latin typeface="Times New Roman"/>
                <a:cs typeface="Times New Roman"/>
              </a:rPr>
              <a:t>6).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35"/>
              </a:spcBef>
              <a:buAutoNum type="arabicPeriod" startAt="16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</a:rPr>
              <a:t>Ghorade.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B., </a:t>
            </a:r>
            <a:r>
              <a:rPr dirty="0" sz="1200" spc="-30">
                <a:latin typeface="Times New Roman"/>
                <a:cs typeface="Times New Roman"/>
              </a:rPr>
              <a:t>V.R.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Thakur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S.S.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Patil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(2014):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Avian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fauna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Jaikwadi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reservoir</a:t>
            </a:r>
            <a:r>
              <a:rPr dirty="0" sz="1200" spc="-25">
                <a:latin typeface="Times New Roman"/>
                <a:cs typeface="Times New Roman"/>
              </a:rPr>
              <a:t> at</a:t>
            </a:r>
            <a:endParaRPr sz="1200">
              <a:latin typeface="Times New Roman"/>
              <a:cs typeface="Times New Roman"/>
            </a:endParaRPr>
          </a:p>
          <a:p>
            <a:pPr marL="299085" marR="508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Paithan.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European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Academic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Research.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Vol.2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(2)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2014.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1967-</a:t>
            </a:r>
            <a:r>
              <a:rPr dirty="0" sz="1200" spc="-10">
                <a:latin typeface="Times New Roman"/>
                <a:cs typeface="Times New Roman"/>
              </a:rPr>
              <a:t>1978.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(ISSN-</a:t>
            </a:r>
            <a:r>
              <a:rPr dirty="0" sz="1200">
                <a:latin typeface="Times New Roman"/>
                <a:cs typeface="Times New Roman"/>
              </a:rPr>
              <a:t>(E)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2286-</a:t>
            </a:r>
            <a:r>
              <a:rPr dirty="0" sz="1200" spc="-10">
                <a:latin typeface="Times New Roman"/>
                <a:cs typeface="Times New Roman"/>
              </a:rPr>
              <a:t>4822). </a:t>
            </a:r>
            <a:r>
              <a:rPr dirty="0" sz="1200" spc="-20">
                <a:latin typeface="Times New Roman"/>
                <a:cs typeface="Times New Roman"/>
              </a:rPr>
              <a:t>(Impact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Factor-</a:t>
            </a:r>
            <a:r>
              <a:rPr dirty="0" sz="1200" spc="-10">
                <a:latin typeface="Times New Roman"/>
                <a:cs typeface="Times New Roman"/>
              </a:rPr>
              <a:t>3.4546).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40"/>
              </a:spcBef>
              <a:buAutoNum type="arabicPeriod" startAt="20"/>
              <a:tabLst>
                <a:tab pos="297815" algn="l"/>
                <a:tab pos="1717675" algn="l"/>
              </a:tabLst>
            </a:pPr>
            <a:r>
              <a:rPr dirty="0" sz="1200">
                <a:latin typeface="Times New Roman"/>
                <a:cs typeface="Times New Roman"/>
              </a:rPr>
              <a:t>Y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Anjaneyulu,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2004.</a:t>
            </a:r>
            <a:r>
              <a:rPr dirty="0" sz="1200">
                <a:latin typeface="Times New Roman"/>
                <a:cs typeface="Times New Roman"/>
              </a:rPr>
              <a:t>	Introduction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Science,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B.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S.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Publications,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Sultan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bazaar,</a:t>
            </a:r>
            <a:endParaRPr sz="12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Times New Roman"/>
                <a:cs typeface="Times New Roman"/>
              </a:rPr>
              <a:t>Hyderabad </a:t>
            </a:r>
            <a:r>
              <a:rPr dirty="0" sz="1200" spc="-40">
                <a:latin typeface="Times New Roman"/>
                <a:cs typeface="Times New Roman"/>
              </a:rPr>
              <a:t>-</a:t>
            </a:r>
            <a:r>
              <a:rPr dirty="0" sz="1200" spc="-10">
                <a:latin typeface="Times New Roman"/>
                <a:cs typeface="Times New Roman"/>
              </a:rPr>
              <a:t>500095.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arabicPeriod" startAt="21"/>
              <a:tabLst>
                <a:tab pos="297815" algn="l"/>
              </a:tabLst>
            </a:pPr>
            <a:r>
              <a:rPr dirty="0" sz="1200" spc="-20">
                <a:latin typeface="Times New Roman"/>
                <a:cs typeface="Times New Roman"/>
              </a:rPr>
              <a:t>V.P.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Kudesia, </a:t>
            </a:r>
            <a:r>
              <a:rPr dirty="0" sz="1200" spc="-45">
                <a:latin typeface="Times New Roman"/>
                <a:cs typeface="Times New Roman"/>
              </a:rPr>
              <a:t>2007.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 </a:t>
            </a:r>
            <a:r>
              <a:rPr dirty="0" sz="1200" spc="-20">
                <a:latin typeface="Times New Roman"/>
                <a:cs typeface="Times New Roman"/>
              </a:rPr>
              <a:t>pollution,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Pragati</a:t>
            </a:r>
            <a:r>
              <a:rPr dirty="0" sz="1200" spc="-25">
                <a:latin typeface="Times New Roman"/>
                <a:cs typeface="Times New Roman"/>
              </a:rPr>
              <a:t> Prakashan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Meerut.</a:t>
            </a:r>
            <a:endParaRPr sz="1200">
              <a:latin typeface="Times New Roman"/>
              <a:cs typeface="Times New Roman"/>
            </a:endParaRPr>
          </a:p>
          <a:p>
            <a:pPr marL="297180" marR="6350" indent="-285115">
              <a:lnSpc>
                <a:spcPts val="1560"/>
              </a:lnSpc>
              <a:spcBef>
                <a:spcPts val="60"/>
              </a:spcBef>
              <a:buAutoNum type="arabicPeriod" startAt="21"/>
              <a:tabLst>
                <a:tab pos="299085" algn="l"/>
              </a:tabLst>
            </a:pPr>
            <a:r>
              <a:rPr dirty="0" sz="1200" spc="-10">
                <a:latin typeface="Times New Roman"/>
                <a:cs typeface="Times New Roman"/>
              </a:rPr>
              <a:t>Raman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Sivakumar,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2009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Science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Engineering,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Vijay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Nicole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Imprints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35">
                <a:latin typeface="Times New Roman"/>
                <a:cs typeface="Times New Roman"/>
              </a:rPr>
              <a:t>limited,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Chennai-</a:t>
            </a:r>
            <a:r>
              <a:rPr dirty="0" sz="1200" spc="-10">
                <a:latin typeface="Times New Roman"/>
                <a:cs typeface="Times New Roman"/>
              </a:rPr>
              <a:t>600029.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35"/>
              </a:spcBef>
              <a:buAutoNum type="arabicPeriod" startAt="21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</a:rPr>
              <a:t>V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Kumaresan,N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Armugam,1995.Ecology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Saras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Publications,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Nagercoil</a:t>
            </a:r>
            <a:endParaRPr sz="12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110"/>
              </a:spcBef>
            </a:pPr>
            <a:r>
              <a:rPr dirty="0" sz="1200" spc="-40">
                <a:latin typeface="Times New Roman"/>
                <a:cs typeface="Times New Roman"/>
              </a:rPr>
              <a:t>kanyakumari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-</a:t>
            </a:r>
            <a:r>
              <a:rPr dirty="0" sz="1200" spc="-10">
                <a:latin typeface="Times New Roman"/>
                <a:cs typeface="Times New Roman"/>
              </a:rPr>
              <a:t>629002.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142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143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79565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>
                <a:latin typeface="Georgia"/>
                <a:cs typeface="Georgia"/>
              </a:rPr>
              <a:t>References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13" y="788927"/>
            <a:ext cx="2797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24.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G.R.Chatwal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Harish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Sharma,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2005.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47897" y="788927"/>
            <a:ext cx="34074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textbook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Environmental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studies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(Environmental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8802" y="970283"/>
            <a:ext cx="6337300" cy="49555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219"/>
              </a:spcBef>
            </a:pPr>
            <a:r>
              <a:rPr dirty="0" sz="1200" spc="-45">
                <a:latin typeface="Times New Roman"/>
                <a:cs typeface="Times New Roman"/>
              </a:rPr>
              <a:t>Sciences),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Himalaya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Publishing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Bangalore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20"/>
              </a:spcBef>
              <a:buAutoNum type="arabicPeriod" startAt="25"/>
              <a:tabLst>
                <a:tab pos="297815" algn="l"/>
              </a:tabLst>
            </a:pPr>
            <a:r>
              <a:rPr dirty="0" sz="1200" spc="-50">
                <a:latin typeface="Times New Roman"/>
                <a:cs typeface="Times New Roman"/>
              </a:rPr>
              <a:t>S.C.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Santra,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2001.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Science,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central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Book </a:t>
            </a:r>
            <a:r>
              <a:rPr dirty="0" sz="1200" spc="-45">
                <a:latin typeface="Times New Roman"/>
                <a:cs typeface="Times New Roman"/>
              </a:rPr>
              <a:t>Agency,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Kolkata-</a:t>
            </a:r>
            <a:r>
              <a:rPr dirty="0" sz="1200" spc="-10">
                <a:latin typeface="Times New Roman"/>
                <a:cs typeface="Times New Roman"/>
              </a:rPr>
              <a:t>700009.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arabicPeriod" startAt="25"/>
              <a:tabLst>
                <a:tab pos="297815" algn="l"/>
              </a:tabLst>
            </a:pPr>
            <a:r>
              <a:rPr dirty="0" sz="1200" spc="-55">
                <a:latin typeface="Times New Roman"/>
                <a:cs typeface="Times New Roman"/>
              </a:rPr>
              <a:t>Majid</a:t>
            </a:r>
            <a:r>
              <a:rPr dirty="0" sz="1200" spc="-20">
                <a:latin typeface="Times New Roman"/>
                <a:cs typeface="Times New Roman"/>
              </a:rPr>
              <a:t> Husain,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2013,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Ecology,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Access</a:t>
            </a:r>
            <a:r>
              <a:rPr dirty="0" sz="1200" spc="-30">
                <a:latin typeface="Times New Roman"/>
                <a:cs typeface="Times New Roman"/>
              </a:rPr>
              <a:t> publishing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Ltd.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Delhi.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10"/>
              </a:spcBef>
              <a:buAutoNum type="arabicPeriod" startAt="25"/>
              <a:tabLst>
                <a:tab pos="297815" algn="l"/>
              </a:tabLst>
            </a:pPr>
            <a:r>
              <a:rPr dirty="0" sz="1200" spc="-25">
                <a:latin typeface="Times New Roman"/>
                <a:cs typeface="Times New Roman"/>
              </a:rPr>
              <a:t>P.D.Sharma, </a:t>
            </a:r>
            <a:r>
              <a:rPr dirty="0" sz="1200" spc="-35">
                <a:latin typeface="Times New Roman"/>
                <a:cs typeface="Times New Roman"/>
              </a:rPr>
              <a:t>2015,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Ecology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Rastogi</a:t>
            </a:r>
            <a:r>
              <a:rPr dirty="0" sz="1200" spc="-25">
                <a:latin typeface="Times New Roman"/>
                <a:cs typeface="Times New Roman"/>
              </a:rPr>
              <a:t> Publications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Delhi.</a:t>
            </a:r>
            <a:endParaRPr sz="1200">
              <a:latin typeface="Times New Roman"/>
              <a:cs typeface="Times New Roman"/>
            </a:endParaRPr>
          </a:p>
          <a:p>
            <a:pPr marL="297180" marR="5080" indent="-285115">
              <a:lnSpc>
                <a:spcPct val="107500"/>
              </a:lnSpc>
              <a:spcBef>
                <a:spcPts val="10"/>
              </a:spcBef>
              <a:buAutoNum type="arabicPeriod" startAt="25"/>
              <a:tabLst>
                <a:tab pos="299085" algn="l"/>
              </a:tabLst>
            </a:pPr>
            <a:r>
              <a:rPr dirty="0" sz="1200" spc="-30">
                <a:latin typeface="Times New Roman"/>
                <a:cs typeface="Times New Roman"/>
              </a:rPr>
              <a:t>R.K.Trivedy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Goel,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1995,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Techno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science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Publications,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Jaipur- 	302018.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20"/>
              </a:spcBef>
              <a:buAutoNum type="arabicPeriod" startAt="25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</a:rPr>
              <a:t>P.s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Verna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V.K.Agarwal,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1983.</a:t>
            </a:r>
            <a:r>
              <a:rPr dirty="0" sz="1200" spc="-20">
                <a:latin typeface="Times New Roman"/>
                <a:cs typeface="Times New Roman"/>
              </a:rPr>
              <a:t> Environmental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biology,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75">
                <a:latin typeface="Times New Roman"/>
                <a:cs typeface="Times New Roman"/>
              </a:rPr>
              <a:t>S.</a:t>
            </a:r>
            <a:r>
              <a:rPr dirty="0" sz="1200" spc="-10">
                <a:latin typeface="Times New Roman"/>
                <a:cs typeface="Times New Roman"/>
              </a:rPr>
              <a:t> Chand </a:t>
            </a:r>
            <a:r>
              <a:rPr dirty="0" sz="1200" spc="-30">
                <a:latin typeface="Times New Roman"/>
                <a:cs typeface="Times New Roman"/>
              </a:rPr>
              <a:t>Publications,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10">
                <a:latin typeface="Times New Roman"/>
                <a:cs typeface="Times New Roman"/>
              </a:rPr>
              <a:t> delhi.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10"/>
              </a:spcBef>
              <a:buAutoNum type="arabicPeriod" startAt="25"/>
              <a:tabLst>
                <a:tab pos="297815" algn="l"/>
              </a:tabLst>
            </a:pPr>
            <a:r>
              <a:rPr dirty="0" sz="1200" spc="-35">
                <a:latin typeface="Times New Roman"/>
                <a:cs typeface="Times New Roman"/>
              </a:rPr>
              <a:t>Reference: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Terragreen </a:t>
            </a:r>
            <a:r>
              <a:rPr dirty="0" sz="1200" spc="-30">
                <a:latin typeface="Times New Roman"/>
                <a:cs typeface="Times New Roman"/>
              </a:rPr>
              <a:t>–Vol.7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issue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December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2014.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arabicPeriod" startAt="25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  <a:hlinkClick r:id="rId2"/>
              </a:rPr>
              <a:t>http://www.census2011.co.in/scheduled-tribes.php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20"/>
              </a:spcBef>
              <a:buAutoNum type="arabicPeriod" startAt="25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  <a:hlinkClick r:id="rId3"/>
              </a:rPr>
              <a:t>http://www.thehansindia.com/posts/index/Hans/2017-</a:t>
            </a:r>
            <a:r>
              <a:rPr dirty="0" sz="1200" spc="-50">
                <a:latin typeface="Times New Roman"/>
                <a:cs typeface="Times New Roman"/>
                <a:hlinkClick r:id="rId3"/>
              </a:rPr>
              <a:t>03-</a:t>
            </a:r>
            <a:r>
              <a:rPr dirty="0" sz="1200" spc="-10">
                <a:latin typeface="Times New Roman"/>
                <a:cs typeface="Times New Roman"/>
                <a:hlinkClick r:id="rId3"/>
              </a:rPr>
              <a:t>15/Protecting-</a:t>
            </a:r>
            <a:r>
              <a:rPr dirty="0" sz="1200" spc="-15">
                <a:latin typeface="Times New Roman"/>
                <a:cs typeface="Times New Roman"/>
                <a:hlinkClick r:id="rId3"/>
              </a:rPr>
              <a:t>the-</a:t>
            </a:r>
            <a:r>
              <a:rPr dirty="0" sz="1200" spc="-40">
                <a:latin typeface="Times New Roman"/>
                <a:cs typeface="Times New Roman"/>
                <a:hlinkClick r:id="rId3"/>
              </a:rPr>
              <a:t>Tribal-</a:t>
            </a:r>
            <a:r>
              <a:rPr dirty="0" sz="1200" spc="-10">
                <a:latin typeface="Times New Roman"/>
                <a:cs typeface="Times New Roman"/>
                <a:hlinkClick r:id="rId3"/>
              </a:rPr>
              <a:t>Rights/286905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10"/>
              </a:spcBef>
              <a:buAutoNum type="arabicPeriod" startAt="25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</a:rPr>
              <a:t>https://</a:t>
            </a:r>
            <a:r>
              <a:rPr dirty="0" sz="1200">
                <a:latin typeface="Times New Roman"/>
                <a:cs typeface="Times New Roman"/>
                <a:hlinkClick r:id="rId4"/>
              </a:rPr>
              <a:t>www.google.co.in/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images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10"/>
              </a:spcBef>
              <a:buAutoNum type="arabicPeriod" startAt="25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</a:rPr>
              <a:t>https://envfor.nic.in/legis/legis.html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20"/>
              </a:spcBef>
              <a:buAutoNum type="arabicPeriod" startAt="25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</a:rPr>
              <a:t>Dr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Prakash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Sawant(2009)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“Environment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studies”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Fadake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Publisher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Kolhapur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arabicPeriod" startAt="25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</a:rPr>
              <a:t>Dr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60">
                <a:latin typeface="Times New Roman"/>
                <a:cs typeface="Times New Roman"/>
              </a:rPr>
              <a:t>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Kadam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(2005)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“Human,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>
                <a:latin typeface="Times New Roman"/>
                <a:cs typeface="Times New Roman"/>
              </a:rPr>
              <a:t> and </a:t>
            </a:r>
            <a:r>
              <a:rPr dirty="0" sz="1200" spc="-25">
                <a:latin typeface="Times New Roman"/>
                <a:cs typeface="Times New Roman"/>
              </a:rPr>
              <a:t>Polution”Fadake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Publisher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Kolhapur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20"/>
              </a:spcBef>
              <a:buAutoNum type="arabicPeriod" startAt="25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</a:rPr>
              <a:t>Prof.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Khatib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K(2004)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Upplied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Geography </a:t>
            </a:r>
            <a:r>
              <a:rPr dirty="0" sz="1200" spc="-30">
                <a:latin typeface="Times New Roman"/>
                <a:cs typeface="Times New Roman"/>
              </a:rPr>
              <a:t>Fadake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Publisher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Kolhapur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10"/>
              </a:spcBef>
              <a:buAutoNum type="arabicPeriod" startAt="25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</a:rPr>
              <a:t>Prof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SachinPendse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Sane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(2015)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studies-</a:t>
            </a:r>
            <a:r>
              <a:rPr dirty="0" sz="1200" spc="-20">
                <a:latin typeface="Times New Roman"/>
                <a:cs typeface="Times New Roman"/>
              </a:rPr>
              <a:t> YCMOU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Nasik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arabicPeriod" startAt="25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studies-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University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Solapur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University</a:t>
            </a:r>
            <a:r>
              <a:rPr dirty="0" sz="1200" spc="-10">
                <a:latin typeface="Times New Roman"/>
                <a:cs typeface="Times New Roman"/>
              </a:rPr>
              <a:t> Solpur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20"/>
              </a:spcBef>
              <a:buAutoNum type="arabicPeriod" startAt="25"/>
              <a:tabLst>
                <a:tab pos="297815" algn="l"/>
              </a:tabLst>
            </a:pPr>
            <a:r>
              <a:rPr dirty="0" sz="1200" spc="-25">
                <a:latin typeface="Times New Roman"/>
                <a:cs typeface="Times New Roman"/>
              </a:rPr>
              <a:t>ErachBharucho-</a:t>
            </a:r>
            <a:r>
              <a:rPr dirty="0" sz="1200" spc="-20">
                <a:latin typeface="Times New Roman"/>
                <a:cs typeface="Times New Roman"/>
              </a:rPr>
              <a:t>“Environmental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Studeies”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UGE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Press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Delhi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10"/>
              </a:spcBef>
              <a:buAutoNum type="arabicPeriod" startAt="25"/>
              <a:tabLst>
                <a:tab pos="297815" algn="l"/>
              </a:tabLst>
            </a:pPr>
            <a:r>
              <a:rPr dirty="0" sz="1200">
                <a:latin typeface="Times New Roman"/>
                <a:cs typeface="Times New Roman"/>
              </a:rPr>
              <a:t>Dr J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0">
                <a:latin typeface="Times New Roman"/>
                <a:cs typeface="Times New Roman"/>
              </a:rPr>
              <a:t>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Samant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(2005)-</a:t>
            </a:r>
            <a:r>
              <a:rPr dirty="0" sz="1200" spc="-20">
                <a:latin typeface="Times New Roman"/>
                <a:cs typeface="Times New Roman"/>
              </a:rPr>
              <a:t>“Environmental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Studeies”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Shivaji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University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</a:t>
            </a:r>
            <a:endParaRPr sz="1200">
              <a:latin typeface="Times New Roman"/>
              <a:cs typeface="Times New Roman"/>
            </a:endParaRPr>
          </a:p>
          <a:p>
            <a:pPr marL="297180" marR="5715" indent="-285115">
              <a:lnSpc>
                <a:spcPts val="1560"/>
              </a:lnSpc>
              <a:spcBef>
                <a:spcPts val="60"/>
              </a:spcBef>
              <a:buAutoNum type="arabicPeriod" startAt="25"/>
              <a:tabLst>
                <a:tab pos="299085" algn="l"/>
              </a:tabLst>
            </a:pPr>
            <a:r>
              <a:rPr dirty="0" sz="1200" spc="-20">
                <a:latin typeface="Times New Roman"/>
                <a:cs typeface="Times New Roman"/>
              </a:rPr>
              <a:t>Bharucha,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(2004):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Textbook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studies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undergraduate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students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branches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higher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education.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University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Comission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(UGC),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Delhi </a:t>
            </a:r>
            <a:r>
              <a:rPr dirty="0" sz="1200">
                <a:latin typeface="Times New Roman"/>
                <a:cs typeface="Times New Roman"/>
              </a:rPr>
              <a:t>pp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249-</a:t>
            </a:r>
            <a:r>
              <a:rPr dirty="0" sz="1200" spc="-20">
                <a:latin typeface="Times New Roman"/>
                <a:cs typeface="Times New Roman"/>
              </a:rPr>
              <a:t>286.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35"/>
              </a:spcBef>
              <a:buAutoNum type="arabicPeriod" startAt="25"/>
              <a:tabLst>
                <a:tab pos="297815" algn="l"/>
              </a:tabLst>
            </a:pP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30">
                <a:latin typeface="Times New Roman"/>
                <a:cs typeface="Times New Roman"/>
              </a:rPr>
              <a:t> Council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Education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Scientific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Research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(NCERT)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Chapter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14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endParaRPr sz="1200">
              <a:latin typeface="Times New Roman"/>
              <a:cs typeface="Times New Roman"/>
            </a:endParaRPr>
          </a:p>
          <a:p>
            <a:pPr marL="297180" marR="6350" indent="-285115">
              <a:lnSpc>
                <a:spcPct val="107500"/>
              </a:lnSpc>
              <a:spcBef>
                <a:spcPts val="15"/>
              </a:spcBef>
              <a:buAutoNum type="arabicPeriod" startAt="25"/>
              <a:tabLst>
                <a:tab pos="299085" algn="l"/>
              </a:tabLst>
            </a:pPr>
            <a:r>
              <a:rPr dirty="0" sz="1200" spc="-25">
                <a:latin typeface="Times New Roman"/>
                <a:cs typeface="Times New Roman"/>
              </a:rPr>
              <a:t>Misra,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S.P.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Pandey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S.N.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(2009):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Essential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Studies,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Book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Publications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Pvt.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Ltd.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20">
                <a:latin typeface="Times New Roman"/>
                <a:cs typeface="Times New Roman"/>
              </a:rPr>
              <a:t> Delhi.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703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-</a:t>
            </a:r>
            <a:r>
              <a:rPr dirty="0" sz="1200" spc="-20">
                <a:latin typeface="Times New Roman"/>
                <a:cs typeface="Times New Roman"/>
              </a:rPr>
              <a:t>708.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arabicPeriod" startAt="25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</a:rPr>
              <a:t>https://</a:t>
            </a:r>
            <a:r>
              <a:rPr dirty="0" sz="1200" spc="-10">
                <a:latin typeface="Times New Roman"/>
                <a:cs typeface="Times New Roman"/>
                <a:hlinkClick r:id="rId5"/>
              </a:rPr>
              <a:t>www.exeter.ac.uk/undergraduate/degrees/envsci/fieldwork/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47402" y="979427"/>
            <a:ext cx="5914390" cy="5828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794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latin typeface="Georgia"/>
                <a:cs typeface="Georgia"/>
              </a:rPr>
              <a:t>Environment</a:t>
            </a:r>
            <a:r>
              <a:rPr dirty="0" sz="1400" spc="-5">
                <a:latin typeface="Georgia"/>
                <a:cs typeface="Georgia"/>
              </a:rPr>
              <a:t> </a:t>
            </a:r>
            <a:r>
              <a:rPr dirty="0" sz="1400" spc="-35">
                <a:latin typeface="Georgia"/>
                <a:cs typeface="Georgia"/>
              </a:rPr>
              <a:t>Protection</a:t>
            </a:r>
            <a:r>
              <a:rPr dirty="0" sz="1400" spc="-5">
                <a:latin typeface="Georgia"/>
                <a:cs typeface="Georgia"/>
              </a:rPr>
              <a:t> </a:t>
            </a:r>
            <a:r>
              <a:rPr dirty="0" sz="1400" spc="-20">
                <a:latin typeface="Georgia"/>
                <a:cs typeface="Georgia"/>
              </a:rPr>
              <a:t>Tips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400">
              <a:latin typeface="Georgia"/>
              <a:cs typeface="Georgia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10">
                <a:latin typeface="Times New Roman"/>
                <a:cs typeface="Times New Roman"/>
              </a:rPr>
              <a:t>Plant</a:t>
            </a:r>
            <a:r>
              <a:rPr dirty="0" sz="1300" spc="-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tree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protect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it.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CFLs.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25">
                <a:latin typeface="Times New Roman"/>
                <a:cs typeface="Times New Roman"/>
              </a:rPr>
              <a:t>Practice </a:t>
            </a:r>
            <a:r>
              <a:rPr dirty="0" sz="1300" spc="-20">
                <a:latin typeface="Times New Roman"/>
                <a:cs typeface="Times New Roman"/>
              </a:rPr>
              <a:t>Organic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farming.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2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35">
                <a:latin typeface="Times New Roman"/>
                <a:cs typeface="Times New Roman"/>
              </a:rPr>
              <a:t>Bring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your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own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bottle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50">
                <a:latin typeface="Times New Roman"/>
                <a:cs typeface="Times New Roman"/>
              </a:rPr>
              <a:t>while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travelling.</a:t>
            </a:r>
            <a:endParaRPr sz="13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07700"/>
              </a:lnSpc>
              <a:spcBef>
                <a:spcPts val="195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300">
                <a:latin typeface="Times New Roman"/>
                <a:cs typeface="Times New Roman"/>
              </a:rPr>
              <a:t>Print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both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sides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of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pages </a:t>
            </a:r>
            <a:r>
              <a:rPr dirty="0" sz="1300" spc="-20">
                <a:latin typeface="Times New Roman"/>
                <a:cs typeface="Times New Roman"/>
              </a:rPr>
              <a:t>with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appropriate </a:t>
            </a:r>
            <a:r>
              <a:rPr dirty="0" sz="1300">
                <a:latin typeface="Times New Roman"/>
                <a:cs typeface="Times New Roman"/>
              </a:rPr>
              <a:t>font.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-</a:t>
            </a:r>
            <a:r>
              <a:rPr dirty="0" sz="1300" spc="-50">
                <a:latin typeface="Times New Roman"/>
                <a:cs typeface="Times New Roman"/>
              </a:rPr>
              <a:t>Aware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public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about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conservation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of </a:t>
            </a:r>
            <a:r>
              <a:rPr dirty="0" sz="1300" spc="-10">
                <a:latin typeface="Times New Roman"/>
                <a:cs typeface="Times New Roman"/>
              </a:rPr>
              <a:t>environment.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pressure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cooker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as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much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as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possible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save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energy.</a:t>
            </a: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300" spc="-60">
                <a:latin typeface="Times New Roman"/>
                <a:cs typeface="Times New Roman"/>
              </a:rPr>
              <a:t>Walk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rather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than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drive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wherever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possible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2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>
                <a:latin typeface="Times New Roman"/>
                <a:cs typeface="Times New Roman"/>
              </a:rPr>
              <a:t>Get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vehicles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serviced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0">
                <a:latin typeface="Times New Roman"/>
                <a:cs typeface="Times New Roman"/>
              </a:rPr>
              <a:t>regularly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reduce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fuel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consumption.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>
                <a:latin typeface="Times New Roman"/>
                <a:cs typeface="Times New Roman"/>
              </a:rPr>
              <a:t>Do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not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shower;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instead </a:t>
            </a: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bucket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of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water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for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bathing.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>
                <a:latin typeface="Times New Roman"/>
                <a:cs typeface="Times New Roman"/>
              </a:rPr>
              <a:t>Donate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used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books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magazines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schools </a:t>
            </a:r>
            <a:r>
              <a:rPr dirty="0" sz="1300">
                <a:latin typeface="Times New Roman"/>
                <a:cs typeface="Times New Roman"/>
              </a:rPr>
              <a:t>or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libraries.</a:t>
            </a: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300" spc="-25">
                <a:latin typeface="Times New Roman"/>
                <a:cs typeface="Times New Roman"/>
              </a:rPr>
              <a:t>Avoid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of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plastic</a:t>
            </a:r>
            <a:r>
              <a:rPr dirty="0" sz="1300" spc="-35">
                <a:latin typeface="Times New Roman"/>
                <a:cs typeface="Times New Roman"/>
              </a:rPr>
              <a:t> carry </a:t>
            </a:r>
            <a:r>
              <a:rPr dirty="0" sz="1300" spc="-30">
                <a:latin typeface="Times New Roman"/>
                <a:cs typeface="Times New Roman"/>
              </a:rPr>
              <a:t>bags,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it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is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non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biodegradable.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2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clothy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/cotton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bags.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60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solar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water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heater.</a:t>
            </a: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300" spc="-25">
                <a:latin typeface="Times New Roman"/>
                <a:cs typeface="Times New Roman"/>
              </a:rPr>
              <a:t>Avoid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of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air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condition.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50">
                <a:latin typeface="Times New Roman"/>
                <a:cs typeface="Times New Roman"/>
              </a:rPr>
              <a:t>Make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water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55">
                <a:latin typeface="Times New Roman"/>
                <a:cs typeface="Times New Roman"/>
              </a:rPr>
              <a:t>availability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for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birds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during </a:t>
            </a:r>
            <a:r>
              <a:rPr dirty="0" sz="1300" spc="-10">
                <a:latin typeface="Times New Roman"/>
                <a:cs typeface="Times New Roman"/>
              </a:rPr>
              <a:t>summer.</a:t>
            </a: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300">
                <a:latin typeface="Times New Roman"/>
                <a:cs typeface="Times New Roman"/>
              </a:rPr>
              <a:t>Turn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off</a:t>
            </a:r>
            <a:r>
              <a:rPr dirty="0" sz="1300" spc="-25">
                <a:latin typeface="Times New Roman"/>
                <a:cs typeface="Times New Roman"/>
              </a:rPr>
              <a:t> machines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that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aren’t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in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use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2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roof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top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rainwater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harvesting</a:t>
            </a:r>
            <a:r>
              <a:rPr dirty="0" sz="1300" spc="-25">
                <a:latin typeface="Times New Roman"/>
                <a:cs typeface="Times New Roman"/>
              </a:rPr>
              <a:t> which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will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increase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groundwater</a:t>
            </a:r>
            <a:endParaRPr sz="1300">
              <a:latin typeface="Times New Roman"/>
              <a:cs typeface="Times New Roman"/>
            </a:endParaRPr>
          </a:p>
          <a:p>
            <a:pPr marL="241300" marR="163830" indent="-228600">
              <a:lnSpc>
                <a:spcPct val="107700"/>
              </a:lnSpc>
              <a:spcBef>
                <a:spcPts val="1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300" spc="-20">
                <a:latin typeface="Times New Roman"/>
                <a:cs typeface="Times New Roman"/>
              </a:rPr>
              <a:t>Dial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1926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(For</a:t>
            </a:r>
            <a:r>
              <a:rPr dirty="0" sz="1300" spc="-30">
                <a:latin typeface="Times New Roman"/>
                <a:cs typeface="Times New Roman"/>
              </a:rPr>
              <a:t> Maharashtra)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lodge complaints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or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get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information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about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variety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of </a:t>
            </a:r>
            <a:r>
              <a:rPr dirty="0" sz="1300" spc="-30">
                <a:latin typeface="Times New Roman"/>
                <a:cs typeface="Times New Roman"/>
              </a:rPr>
              <a:t>issues </a:t>
            </a:r>
            <a:r>
              <a:rPr dirty="0" sz="1300" spc="-25">
                <a:latin typeface="Times New Roman"/>
                <a:cs typeface="Times New Roman"/>
              </a:rPr>
              <a:t>related </a:t>
            </a:r>
            <a:r>
              <a:rPr dirty="0" sz="1300">
                <a:latin typeface="Times New Roman"/>
                <a:cs typeface="Times New Roman"/>
              </a:rPr>
              <a:t>to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forests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wildlife.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30">
                <a:latin typeface="Times New Roman"/>
                <a:cs typeface="Times New Roman"/>
              </a:rPr>
              <a:t>Reduce </a:t>
            </a:r>
            <a:r>
              <a:rPr dirty="0" sz="1300">
                <a:latin typeface="Times New Roman"/>
                <a:cs typeface="Times New Roman"/>
              </a:rPr>
              <a:t>in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of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natural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resources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or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45">
                <a:latin typeface="Times New Roman"/>
                <a:cs typeface="Times New Roman"/>
              </a:rPr>
              <a:t>recycle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wherever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possible.</a:t>
            </a:r>
            <a:endParaRPr sz="13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1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300" spc="-10">
                <a:latin typeface="Times New Roman"/>
                <a:cs typeface="Times New Roman"/>
              </a:rPr>
              <a:t>Use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social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websites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for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45">
                <a:latin typeface="Times New Roman"/>
                <a:cs typeface="Times New Roman"/>
              </a:rPr>
              <a:t>making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public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awareness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about</a:t>
            </a:r>
            <a:r>
              <a:rPr dirty="0" sz="1300" spc="-25">
                <a:latin typeface="Times New Roman"/>
                <a:cs typeface="Times New Roman"/>
              </a:rPr>
              <a:t> environmental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issues.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863" y="822960"/>
            <a:ext cx="4614672" cy="220065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658866" y="3015491"/>
            <a:ext cx="2454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2.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4: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Fresh </a:t>
            </a:r>
            <a:r>
              <a:rPr dirty="0" sz="1200" spc="-35">
                <a:latin typeface="Georgia"/>
                <a:cs typeface="Georgia"/>
              </a:rPr>
              <a:t>water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pond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3577" y="3444240"/>
            <a:ext cx="5283708" cy="225247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352284" y="5688585"/>
            <a:ext cx="10680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Georgia"/>
                <a:cs typeface="Georgia"/>
              </a:rPr>
              <a:t>Kass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lake</a:t>
            </a:r>
            <a:r>
              <a:rPr dirty="0" sz="1200" spc="-35">
                <a:latin typeface="Georgia"/>
                <a:cs typeface="Georgia"/>
              </a:rPr>
              <a:t> Satara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8811" y="6083301"/>
            <a:ext cx="1254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Georgia"/>
                <a:cs typeface="Georgia"/>
              </a:rPr>
              <a:t>Forest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: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6269" y="6313938"/>
            <a:ext cx="4879848" cy="274320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10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96258" y="782831"/>
            <a:ext cx="15792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latin typeface="Georgia"/>
                <a:cs typeface="Georgia"/>
              </a:rPr>
              <a:t>Environmental</a:t>
            </a:r>
            <a:r>
              <a:rPr dirty="0" sz="1400" spc="-5">
                <a:latin typeface="Georgia"/>
                <a:cs typeface="Georgia"/>
              </a:rPr>
              <a:t> </a:t>
            </a:r>
            <a:r>
              <a:rPr dirty="0" sz="1400" spc="-20">
                <a:latin typeface="Georgia"/>
                <a:cs typeface="Georgia"/>
              </a:rPr>
              <a:t>Days</a:t>
            </a:r>
            <a:endParaRPr sz="14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42765" y="1053090"/>
          <a:ext cx="6163310" cy="792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9510"/>
                <a:gridCol w="1110614"/>
              </a:tblGrid>
              <a:tr h="20256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These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dates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designated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creating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awareness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environmental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issues.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383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Days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Wetlands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February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Wildlife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Day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Action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Rivers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14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Consumer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Rights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15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Sparrow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20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Day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Forests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21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Planting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21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Water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22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Earth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022April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Endangered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Species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19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May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Day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Biological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Diversity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(World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Biodiversity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Day)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22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May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Environment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05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June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Oceans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June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Day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Combat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Desertification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Drought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17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June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Population</a:t>
                      </a: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11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July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Tiger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29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July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Lion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sz="120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August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Elephant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August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Day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Preservation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 Ozone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Layer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16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September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Animal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04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October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Soil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05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December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Mountain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11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December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Year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/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Weeks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Mountains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(IYM)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Ecotourism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(IYE)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Freshwater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(IYF)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Deserts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Desertification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Dolphin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2007–2008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Polar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Year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2007–2009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Planet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Earth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Sanitation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Gorilla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2009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Biodiversity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Forests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Soils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2015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Pulses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2016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Sustainable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tourism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all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2017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574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20">
                <a:latin typeface="Georgia"/>
                <a:cs typeface="Georgia"/>
              </a:rPr>
              <a:t>Desert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8107" y="1018032"/>
            <a:ext cx="2996184" cy="530199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20" y="6313425"/>
            <a:ext cx="11906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Ocean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101595" y="6542531"/>
            <a:ext cx="3568065" cy="2670175"/>
            <a:chOff x="2101595" y="6542531"/>
            <a:chExt cx="3568065" cy="26701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1511" y="6630923"/>
              <a:ext cx="3392423" cy="96164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183892" y="7196327"/>
              <a:ext cx="3403600" cy="518159"/>
            </a:xfrm>
            <a:custGeom>
              <a:avLst/>
              <a:gdLst/>
              <a:ahLst/>
              <a:cxnLst/>
              <a:rect l="l" t="t" r="r" b="b"/>
              <a:pathLst>
                <a:path w="3403600" h="518159">
                  <a:moveTo>
                    <a:pt x="3403092" y="220980"/>
                  </a:moveTo>
                  <a:lnTo>
                    <a:pt x="3339084" y="248412"/>
                  </a:lnTo>
                  <a:lnTo>
                    <a:pt x="3272028" y="269748"/>
                  </a:lnTo>
                  <a:lnTo>
                    <a:pt x="3200400" y="289560"/>
                  </a:lnTo>
                  <a:lnTo>
                    <a:pt x="3129572" y="303733"/>
                  </a:lnTo>
                  <a:lnTo>
                    <a:pt x="3119336" y="300812"/>
                  </a:lnTo>
                  <a:lnTo>
                    <a:pt x="3119336" y="305701"/>
                  </a:lnTo>
                  <a:lnTo>
                    <a:pt x="3083052" y="312420"/>
                  </a:lnTo>
                  <a:lnTo>
                    <a:pt x="3040380" y="316992"/>
                  </a:lnTo>
                  <a:lnTo>
                    <a:pt x="2996184" y="323088"/>
                  </a:lnTo>
                  <a:lnTo>
                    <a:pt x="2903220" y="329184"/>
                  </a:lnTo>
                  <a:lnTo>
                    <a:pt x="2854452" y="330708"/>
                  </a:lnTo>
                  <a:lnTo>
                    <a:pt x="2747772" y="330708"/>
                  </a:lnTo>
                  <a:lnTo>
                    <a:pt x="2691384" y="329184"/>
                  </a:lnTo>
                  <a:lnTo>
                    <a:pt x="2633472" y="326136"/>
                  </a:lnTo>
                  <a:lnTo>
                    <a:pt x="2572512" y="321564"/>
                  </a:lnTo>
                  <a:lnTo>
                    <a:pt x="2508504" y="315468"/>
                  </a:lnTo>
                  <a:lnTo>
                    <a:pt x="2374392" y="300228"/>
                  </a:lnTo>
                  <a:lnTo>
                    <a:pt x="2228088" y="278892"/>
                  </a:lnTo>
                  <a:lnTo>
                    <a:pt x="2115731" y="259448"/>
                  </a:lnTo>
                  <a:lnTo>
                    <a:pt x="2144268" y="251460"/>
                  </a:lnTo>
                  <a:lnTo>
                    <a:pt x="2246376" y="225552"/>
                  </a:lnTo>
                  <a:lnTo>
                    <a:pt x="2316480" y="207264"/>
                  </a:lnTo>
                  <a:lnTo>
                    <a:pt x="2397252" y="185928"/>
                  </a:lnTo>
                  <a:lnTo>
                    <a:pt x="2488692" y="164592"/>
                  </a:lnTo>
                  <a:lnTo>
                    <a:pt x="2526347" y="155625"/>
                  </a:lnTo>
                  <a:lnTo>
                    <a:pt x="2630424" y="178308"/>
                  </a:lnTo>
                  <a:lnTo>
                    <a:pt x="2753868" y="208788"/>
                  </a:lnTo>
                  <a:lnTo>
                    <a:pt x="2881884" y="240792"/>
                  </a:lnTo>
                  <a:lnTo>
                    <a:pt x="3015996" y="275844"/>
                  </a:lnTo>
                  <a:lnTo>
                    <a:pt x="3119336" y="305701"/>
                  </a:lnTo>
                  <a:lnTo>
                    <a:pt x="3119336" y="300812"/>
                  </a:lnTo>
                  <a:lnTo>
                    <a:pt x="3015996" y="271272"/>
                  </a:lnTo>
                  <a:lnTo>
                    <a:pt x="2883408" y="236220"/>
                  </a:lnTo>
                  <a:lnTo>
                    <a:pt x="2630424" y="173736"/>
                  </a:lnTo>
                  <a:lnTo>
                    <a:pt x="2536367" y="153250"/>
                  </a:lnTo>
                  <a:lnTo>
                    <a:pt x="2584704" y="141732"/>
                  </a:lnTo>
                  <a:lnTo>
                    <a:pt x="2688336" y="118872"/>
                  </a:lnTo>
                  <a:lnTo>
                    <a:pt x="2793492" y="96012"/>
                  </a:lnTo>
                  <a:lnTo>
                    <a:pt x="2901696" y="76200"/>
                  </a:lnTo>
                  <a:lnTo>
                    <a:pt x="3008376" y="54864"/>
                  </a:lnTo>
                  <a:lnTo>
                    <a:pt x="3061716" y="47244"/>
                  </a:lnTo>
                  <a:lnTo>
                    <a:pt x="3112008" y="38100"/>
                  </a:lnTo>
                  <a:lnTo>
                    <a:pt x="3163824" y="30480"/>
                  </a:lnTo>
                  <a:lnTo>
                    <a:pt x="3214116" y="24384"/>
                  </a:lnTo>
                  <a:lnTo>
                    <a:pt x="3262884" y="19812"/>
                  </a:lnTo>
                  <a:lnTo>
                    <a:pt x="3354324" y="10668"/>
                  </a:lnTo>
                  <a:lnTo>
                    <a:pt x="3396996" y="9144"/>
                  </a:lnTo>
                  <a:lnTo>
                    <a:pt x="3396996" y="3048"/>
                  </a:lnTo>
                  <a:lnTo>
                    <a:pt x="3308604" y="9144"/>
                  </a:lnTo>
                  <a:lnTo>
                    <a:pt x="3261360" y="13716"/>
                  </a:lnTo>
                  <a:lnTo>
                    <a:pt x="3163824" y="25908"/>
                  </a:lnTo>
                  <a:lnTo>
                    <a:pt x="3112008" y="33528"/>
                  </a:lnTo>
                  <a:lnTo>
                    <a:pt x="3060192" y="42672"/>
                  </a:lnTo>
                  <a:lnTo>
                    <a:pt x="3006852" y="50292"/>
                  </a:lnTo>
                  <a:lnTo>
                    <a:pt x="2900172" y="70104"/>
                  </a:lnTo>
                  <a:lnTo>
                    <a:pt x="2791968" y="91440"/>
                  </a:lnTo>
                  <a:lnTo>
                    <a:pt x="2686812" y="114300"/>
                  </a:lnTo>
                  <a:lnTo>
                    <a:pt x="2584704" y="137160"/>
                  </a:lnTo>
                  <a:lnTo>
                    <a:pt x="2525865" y="150952"/>
                  </a:lnTo>
                  <a:lnTo>
                    <a:pt x="2515755" y="148755"/>
                  </a:lnTo>
                  <a:lnTo>
                    <a:pt x="2515755" y="153327"/>
                  </a:lnTo>
                  <a:lnTo>
                    <a:pt x="2487168" y="160020"/>
                  </a:lnTo>
                  <a:lnTo>
                    <a:pt x="2397252" y="181356"/>
                  </a:lnTo>
                  <a:lnTo>
                    <a:pt x="2314956" y="201168"/>
                  </a:lnTo>
                  <a:lnTo>
                    <a:pt x="2244852" y="219456"/>
                  </a:lnTo>
                  <a:lnTo>
                    <a:pt x="2142744" y="246888"/>
                  </a:lnTo>
                  <a:lnTo>
                    <a:pt x="2106168" y="257556"/>
                  </a:lnTo>
                  <a:lnTo>
                    <a:pt x="2106168" y="257797"/>
                  </a:lnTo>
                  <a:lnTo>
                    <a:pt x="2069592" y="251460"/>
                  </a:lnTo>
                  <a:lnTo>
                    <a:pt x="1897380" y="217932"/>
                  </a:lnTo>
                  <a:lnTo>
                    <a:pt x="1805940" y="196596"/>
                  </a:lnTo>
                  <a:lnTo>
                    <a:pt x="1711452" y="176784"/>
                  </a:lnTo>
                  <a:lnTo>
                    <a:pt x="1613916" y="153924"/>
                  </a:lnTo>
                  <a:lnTo>
                    <a:pt x="1511808" y="128016"/>
                  </a:lnTo>
                  <a:lnTo>
                    <a:pt x="1411224" y="103632"/>
                  </a:lnTo>
                  <a:lnTo>
                    <a:pt x="1312164" y="83820"/>
                  </a:lnTo>
                  <a:lnTo>
                    <a:pt x="1219200" y="64008"/>
                  </a:lnTo>
                  <a:lnTo>
                    <a:pt x="1057059" y="37223"/>
                  </a:lnTo>
                  <a:lnTo>
                    <a:pt x="1089660" y="32004"/>
                  </a:lnTo>
                  <a:lnTo>
                    <a:pt x="1114044" y="28956"/>
                  </a:lnTo>
                  <a:lnTo>
                    <a:pt x="1143000" y="24384"/>
                  </a:lnTo>
                  <a:lnTo>
                    <a:pt x="1176528" y="22860"/>
                  </a:lnTo>
                  <a:lnTo>
                    <a:pt x="1213104" y="19812"/>
                  </a:lnTo>
                  <a:lnTo>
                    <a:pt x="1254252" y="16764"/>
                  </a:lnTo>
                  <a:lnTo>
                    <a:pt x="1299972" y="15240"/>
                  </a:lnTo>
                  <a:lnTo>
                    <a:pt x="1348740" y="15240"/>
                  </a:lnTo>
                  <a:lnTo>
                    <a:pt x="1403604" y="13716"/>
                  </a:lnTo>
                  <a:lnTo>
                    <a:pt x="1461516" y="15240"/>
                  </a:lnTo>
                  <a:lnTo>
                    <a:pt x="1522476" y="16764"/>
                  </a:lnTo>
                  <a:lnTo>
                    <a:pt x="1589532" y="19812"/>
                  </a:lnTo>
                  <a:lnTo>
                    <a:pt x="1661160" y="24384"/>
                  </a:lnTo>
                  <a:lnTo>
                    <a:pt x="1737360" y="30480"/>
                  </a:lnTo>
                  <a:lnTo>
                    <a:pt x="1816608" y="39624"/>
                  </a:lnTo>
                  <a:lnTo>
                    <a:pt x="1903476" y="48768"/>
                  </a:lnTo>
                  <a:lnTo>
                    <a:pt x="1991868" y="59436"/>
                  </a:lnTo>
                  <a:lnTo>
                    <a:pt x="2086356" y="73152"/>
                  </a:lnTo>
                  <a:lnTo>
                    <a:pt x="2185416" y="89916"/>
                  </a:lnTo>
                  <a:lnTo>
                    <a:pt x="2289048" y="108204"/>
                  </a:lnTo>
                  <a:lnTo>
                    <a:pt x="2397252" y="129540"/>
                  </a:lnTo>
                  <a:lnTo>
                    <a:pt x="2511552" y="152400"/>
                  </a:lnTo>
                  <a:lnTo>
                    <a:pt x="2515755" y="153327"/>
                  </a:lnTo>
                  <a:lnTo>
                    <a:pt x="2515755" y="148755"/>
                  </a:lnTo>
                  <a:lnTo>
                    <a:pt x="2511552" y="147828"/>
                  </a:lnTo>
                  <a:lnTo>
                    <a:pt x="2398776" y="124968"/>
                  </a:lnTo>
                  <a:lnTo>
                    <a:pt x="2290572" y="102108"/>
                  </a:lnTo>
                  <a:lnTo>
                    <a:pt x="2186940" y="83820"/>
                  </a:lnTo>
                  <a:lnTo>
                    <a:pt x="2087880" y="68580"/>
                  </a:lnTo>
                  <a:lnTo>
                    <a:pt x="1993392" y="54864"/>
                  </a:lnTo>
                  <a:lnTo>
                    <a:pt x="1903476" y="44196"/>
                  </a:lnTo>
                  <a:lnTo>
                    <a:pt x="1818132" y="33528"/>
                  </a:lnTo>
                  <a:lnTo>
                    <a:pt x="1737360" y="25908"/>
                  </a:lnTo>
                  <a:lnTo>
                    <a:pt x="1661160" y="19812"/>
                  </a:lnTo>
                  <a:lnTo>
                    <a:pt x="1591056" y="15240"/>
                  </a:lnTo>
                  <a:lnTo>
                    <a:pt x="1522476" y="12192"/>
                  </a:lnTo>
                  <a:lnTo>
                    <a:pt x="1461516" y="9144"/>
                  </a:lnTo>
                  <a:lnTo>
                    <a:pt x="1348740" y="9144"/>
                  </a:lnTo>
                  <a:lnTo>
                    <a:pt x="1298448" y="10668"/>
                  </a:lnTo>
                  <a:lnTo>
                    <a:pt x="1252728" y="12192"/>
                  </a:lnTo>
                  <a:lnTo>
                    <a:pt x="1213104" y="15240"/>
                  </a:lnTo>
                  <a:lnTo>
                    <a:pt x="1175004" y="18288"/>
                  </a:lnTo>
                  <a:lnTo>
                    <a:pt x="1143000" y="19812"/>
                  </a:lnTo>
                  <a:lnTo>
                    <a:pt x="1114044" y="24384"/>
                  </a:lnTo>
                  <a:lnTo>
                    <a:pt x="1089660" y="27432"/>
                  </a:lnTo>
                  <a:lnTo>
                    <a:pt x="1050036" y="33528"/>
                  </a:lnTo>
                  <a:lnTo>
                    <a:pt x="1043305" y="34975"/>
                  </a:lnTo>
                  <a:lnTo>
                    <a:pt x="961644" y="24384"/>
                  </a:lnTo>
                  <a:lnTo>
                    <a:pt x="883920" y="15240"/>
                  </a:lnTo>
                  <a:lnTo>
                    <a:pt x="809244" y="9144"/>
                  </a:lnTo>
                  <a:lnTo>
                    <a:pt x="737616" y="4572"/>
                  </a:lnTo>
                  <a:lnTo>
                    <a:pt x="672084" y="1524"/>
                  </a:lnTo>
                  <a:lnTo>
                    <a:pt x="608076" y="0"/>
                  </a:lnTo>
                  <a:lnTo>
                    <a:pt x="547116" y="0"/>
                  </a:lnTo>
                  <a:lnTo>
                    <a:pt x="490728" y="1524"/>
                  </a:lnTo>
                  <a:lnTo>
                    <a:pt x="437388" y="4572"/>
                  </a:lnTo>
                  <a:lnTo>
                    <a:pt x="341376" y="13716"/>
                  </a:lnTo>
                  <a:lnTo>
                    <a:pt x="297180" y="19812"/>
                  </a:lnTo>
                  <a:lnTo>
                    <a:pt x="257556" y="25908"/>
                  </a:lnTo>
                  <a:lnTo>
                    <a:pt x="187452" y="39624"/>
                  </a:lnTo>
                  <a:lnTo>
                    <a:pt x="128016" y="54864"/>
                  </a:lnTo>
                  <a:lnTo>
                    <a:pt x="62484" y="76200"/>
                  </a:lnTo>
                  <a:lnTo>
                    <a:pt x="45720" y="83820"/>
                  </a:lnTo>
                  <a:lnTo>
                    <a:pt x="19812" y="94488"/>
                  </a:lnTo>
                  <a:lnTo>
                    <a:pt x="6096" y="102108"/>
                  </a:lnTo>
                  <a:lnTo>
                    <a:pt x="0" y="103632"/>
                  </a:lnTo>
                  <a:lnTo>
                    <a:pt x="0" y="518160"/>
                  </a:lnTo>
                  <a:lnTo>
                    <a:pt x="3401568" y="518160"/>
                  </a:lnTo>
                  <a:lnTo>
                    <a:pt x="3403092" y="515112"/>
                  </a:lnTo>
                  <a:lnTo>
                    <a:pt x="3403092" y="330708"/>
                  </a:lnTo>
                  <a:lnTo>
                    <a:pt x="3403092" y="220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1595" y="6542531"/>
              <a:ext cx="3567683" cy="267005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58" y="423167"/>
            <a:ext cx="6337935" cy="8264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30">
                <a:latin typeface="Georgia"/>
                <a:cs typeface="Georgia"/>
              </a:rPr>
              <a:t>Components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Organization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ecosystem:</a:t>
            </a:r>
            <a:endParaRPr sz="1200">
              <a:latin typeface="Georgia"/>
              <a:cs typeface="Georgia"/>
            </a:endParaRPr>
          </a:p>
          <a:p>
            <a:pPr algn="just" marL="12700" indent="456565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biotic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community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together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abiotic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Every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has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basic</a:t>
            </a:r>
            <a:r>
              <a:rPr dirty="0" sz="1200" spc="4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components-</a:t>
            </a:r>
            <a:r>
              <a:rPr dirty="0" sz="1200" spc="4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i)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Abiotic</a:t>
            </a:r>
            <a:r>
              <a:rPr dirty="0" sz="1200" spc="4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(non-</a:t>
            </a:r>
            <a:r>
              <a:rPr dirty="0" sz="1200">
                <a:latin typeface="Times New Roman"/>
                <a:cs typeface="Times New Roman"/>
              </a:rPr>
              <a:t>living)</a:t>
            </a:r>
            <a:r>
              <a:rPr dirty="0" sz="1200" spc="4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ii)</a:t>
            </a:r>
            <a:r>
              <a:rPr dirty="0" sz="1200" spc="45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4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43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(living)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relationship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between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abiotic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 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termed 'holocoenosis'.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Georgia"/>
                <a:cs typeface="Georgia"/>
              </a:rPr>
              <a:t>Abiotic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components: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 spc="-30">
                <a:latin typeface="Times New Roman"/>
                <a:cs typeface="Times New Roman"/>
              </a:rPr>
              <a:t>living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climatic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physical</a:t>
            </a:r>
            <a:r>
              <a:rPr dirty="0" sz="1200">
                <a:latin typeface="Times New Roman"/>
                <a:cs typeface="Times New Roman"/>
              </a:rPr>
              <a:t> factors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edaphic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topographic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climatic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including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climatic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conditions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physical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light, </a:t>
            </a:r>
            <a:r>
              <a:rPr dirty="0" sz="1200" spc="-10">
                <a:latin typeface="Times New Roman"/>
                <a:cs typeface="Times New Roman"/>
              </a:rPr>
              <a:t>atmospheric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wind,</a:t>
            </a:r>
            <a:r>
              <a:rPr dirty="0" sz="1200" spc="-25">
                <a:latin typeface="Times New Roman"/>
                <a:cs typeface="Times New Roman"/>
              </a:rPr>
              <a:t> humidity,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edaphic factors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related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composition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</a:t>
            </a:r>
            <a:r>
              <a:rPr dirty="0" sz="1200" spc="-45">
                <a:latin typeface="Times New Roman"/>
                <a:cs typeface="Times New Roman"/>
              </a:rPr>
              <a:t>well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chemical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physical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properties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 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type,</a:t>
            </a:r>
            <a:r>
              <a:rPr dirty="0" sz="1200" spc="-30">
                <a:latin typeface="Times New Roman"/>
                <a:cs typeface="Times New Roman"/>
              </a:rPr>
              <a:t> soil </a:t>
            </a:r>
            <a:r>
              <a:rPr dirty="0" sz="1200" spc="-25">
                <a:latin typeface="Times New Roman"/>
                <a:cs typeface="Times New Roman"/>
              </a:rPr>
              <a:t>profile,</a:t>
            </a:r>
            <a:r>
              <a:rPr dirty="0" sz="1200" spc="-30">
                <a:latin typeface="Times New Roman"/>
                <a:cs typeface="Times New Roman"/>
              </a:rPr>
              <a:t> organic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soil, soil minerals, soil water,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organisms,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inorganic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substances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sulphur,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phosphorus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Topographic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related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geographical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conditions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particular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altitude,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latitude, mountain</a:t>
            </a:r>
            <a:r>
              <a:rPr dirty="0" sz="1200" spc="-30">
                <a:latin typeface="Times New Roman"/>
                <a:cs typeface="Times New Roman"/>
              </a:rPr>
              <a:t> ranges,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valleys,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hilly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regions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slopes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2700" marR="762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Biotic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components: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particular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biotic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differentiated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decomposers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autotrophs, heterotrophs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saprotrophs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respectively.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500"/>
              </a:lnSpc>
            </a:pPr>
            <a:r>
              <a:rPr dirty="0" sz="1200" spc="-30">
                <a:latin typeface="Georgia"/>
                <a:cs typeface="Georgia"/>
              </a:rPr>
              <a:t>Producers</a:t>
            </a:r>
            <a:r>
              <a:rPr dirty="0" sz="1200" spc="-30">
                <a:latin typeface="Times New Roman"/>
                <a:cs typeface="Times New Roman"/>
              </a:rPr>
              <a:t>: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plants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producers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autotrophs</a:t>
            </a:r>
            <a:r>
              <a:rPr dirty="0" sz="1200" spc="-10">
                <a:latin typeface="Times New Roman"/>
                <a:cs typeface="Times New Roman"/>
              </a:rPr>
              <a:t> which </a:t>
            </a:r>
            <a:r>
              <a:rPr dirty="0" sz="1200">
                <a:latin typeface="Times New Roman"/>
                <a:cs typeface="Times New Roman"/>
              </a:rPr>
              <a:t>convert</a:t>
            </a:r>
            <a:r>
              <a:rPr dirty="0" sz="1200" spc="-10">
                <a:latin typeface="Times New Roman"/>
                <a:cs typeface="Times New Roman"/>
              </a:rPr>
              <a:t> solar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into </a:t>
            </a:r>
            <a:r>
              <a:rPr dirty="0" sz="1200" spc="-25">
                <a:latin typeface="Times New Roman"/>
                <a:cs typeface="Times New Roman"/>
              </a:rPr>
              <a:t>chemical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energy.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utilize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sunlight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energy-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simple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inorganic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materials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water,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dioxide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salts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produce their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 food.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producers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photosynthetic</a:t>
            </a:r>
            <a:r>
              <a:rPr dirty="0" sz="1200">
                <a:latin typeface="Times New Roman"/>
                <a:cs typeface="Times New Roman"/>
              </a:rPr>
              <a:t> plant </a:t>
            </a:r>
            <a:r>
              <a:rPr dirty="0" sz="1200" spc="-20">
                <a:latin typeface="Times New Roman"/>
                <a:cs typeface="Times New Roman"/>
              </a:rPr>
              <a:t>varies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kind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grassland</a:t>
            </a:r>
            <a:r>
              <a:rPr dirty="0" sz="1200" spc="-35">
                <a:latin typeface="Times New Roman"/>
                <a:cs typeface="Times New Roman"/>
              </a:rPr>
              <a:t> ecosystem, grasses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producers,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dense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while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phytoplanktons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usually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algae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floating </a:t>
            </a:r>
            <a:r>
              <a:rPr dirty="0" sz="1200" spc="-25">
                <a:latin typeface="Times New Roman"/>
                <a:cs typeface="Times New Roman"/>
              </a:rPr>
              <a:t>hydrophytes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Georgia"/>
                <a:cs typeface="Georgia"/>
              </a:rPr>
              <a:t>Consumers:</a:t>
            </a:r>
            <a:r>
              <a:rPr dirty="0" sz="1200" spc="36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dependent</a:t>
            </a:r>
            <a:r>
              <a:rPr dirty="0" sz="1200" spc="3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3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living</a:t>
            </a:r>
            <a:r>
              <a:rPr dirty="0" sz="1200" spc="3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3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3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therefore,</a:t>
            </a:r>
            <a:r>
              <a:rPr dirty="0" sz="1200" spc="3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called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heterotrophs.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heterotrophs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available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hence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called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consumers.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primary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herbivores,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directly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(green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e.g.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grasshopper,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rabbit,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cow,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goat,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sheep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called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primary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However,</a:t>
            </a:r>
            <a:r>
              <a:rPr dirty="0" sz="1200" spc="-20">
                <a:latin typeface="Times New Roman"/>
                <a:cs typeface="Times New Roman"/>
              </a:rPr>
              <a:t> primary</a:t>
            </a:r>
            <a:r>
              <a:rPr dirty="0" sz="1200" spc="-10">
                <a:latin typeface="Times New Roman"/>
                <a:cs typeface="Times New Roman"/>
              </a:rPr>
              <a:t> consumers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example,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giraffe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primary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cow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30">
                <a:latin typeface="Times New Roman"/>
                <a:cs typeface="Times New Roman"/>
              </a:rPr>
              <a:t>primary </a:t>
            </a:r>
            <a:r>
              <a:rPr dirty="0" sz="1200" spc="-10">
                <a:latin typeface="Times New Roman"/>
                <a:cs typeface="Times New Roman"/>
              </a:rPr>
              <a:t>consumer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grassland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carnivores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herbivores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grasshopper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eaten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frog;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eaten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snake,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secondary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hawk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snake,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fishes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carnivores.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called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tertiary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order.</a:t>
            </a:r>
            <a:r>
              <a:rPr dirty="0" sz="1200" spc="185">
                <a:latin typeface="Times New Roman"/>
                <a:cs typeface="Times New Roman"/>
              </a:rPr>
              <a:t>  </a:t>
            </a:r>
            <a:r>
              <a:rPr dirty="0" sz="1200" spc="-20">
                <a:latin typeface="Times New Roman"/>
                <a:cs typeface="Times New Roman"/>
              </a:rPr>
              <a:t>Some </a:t>
            </a:r>
            <a:r>
              <a:rPr dirty="0" sz="1200" spc="-30">
                <a:latin typeface="Times New Roman"/>
                <a:cs typeface="Times New Roman"/>
              </a:rPr>
              <a:t>ecosystems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carnivores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lion,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tiger,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eagle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vulture,</a:t>
            </a:r>
            <a:r>
              <a:rPr dirty="0" sz="1200" spc="-20">
                <a:latin typeface="Times New Roman"/>
                <a:cs typeface="Times New Roman"/>
              </a:rPr>
              <a:t> 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killed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rarely </a:t>
            </a:r>
            <a:r>
              <a:rPr dirty="0" sz="1200" spc="-50">
                <a:latin typeface="Times New Roman"/>
                <a:cs typeface="Times New Roman"/>
              </a:rPr>
              <a:t>killed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eaten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5"/>
              </a:spcBef>
            </a:pPr>
            <a:r>
              <a:rPr dirty="0" sz="1200" spc="-20">
                <a:latin typeface="Georgia"/>
                <a:cs typeface="Georgia"/>
              </a:rPr>
              <a:t>Decomposers: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decomposers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maintain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nutrient </a:t>
            </a:r>
            <a:r>
              <a:rPr dirty="0" sz="1200" spc="-40">
                <a:latin typeface="Times New Roman"/>
                <a:cs typeface="Times New Roman"/>
              </a:rPr>
              <a:t>cycle.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Decomposers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decaying</a:t>
            </a:r>
            <a:r>
              <a:rPr dirty="0" sz="1200" spc="-20">
                <a:latin typeface="Times New Roman"/>
                <a:cs typeface="Times New Roman"/>
              </a:rPr>
              <a:t> organic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obtained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 </a:t>
            </a:r>
            <a:r>
              <a:rPr dirty="0" sz="1200">
                <a:latin typeface="Times New Roman"/>
                <a:cs typeface="Times New Roman"/>
              </a:rPr>
              <a:t>hence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called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saprotrophs.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microorganisms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bacteria,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fungi,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molds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mushrooms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the </a:t>
            </a:r>
            <a:r>
              <a:rPr dirty="0" sz="1200">
                <a:latin typeface="Times New Roman"/>
                <a:cs typeface="Times New Roman"/>
              </a:rPr>
              <a:t>decomposers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scavengers.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microorganisms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bacteria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fungi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break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down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complex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simple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substances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usable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Decomposers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called </a:t>
            </a:r>
            <a:r>
              <a:rPr dirty="0" sz="1200" spc="-25">
                <a:latin typeface="Times New Roman"/>
                <a:cs typeface="Times New Roman"/>
              </a:rPr>
              <a:t>detritivores,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break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animal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</a:t>
            </a:r>
            <a:r>
              <a:rPr dirty="0" sz="1200" spc="-35">
                <a:latin typeface="Times New Roman"/>
                <a:cs typeface="Times New Roman"/>
              </a:rPr>
              <a:t> material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detritus.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00" y="423167"/>
            <a:ext cx="6337300" cy="4911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25">
                <a:latin typeface="Georgia"/>
                <a:cs typeface="Georgia"/>
              </a:rPr>
              <a:t>Organization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0">
                <a:latin typeface="Georgia"/>
                <a:cs typeface="Georgia"/>
              </a:rPr>
              <a:t> ecosystem:</a:t>
            </a:r>
            <a:endParaRPr sz="1200">
              <a:latin typeface="Georgia"/>
              <a:cs typeface="Georgia"/>
            </a:endParaRPr>
          </a:p>
          <a:p>
            <a:pPr algn="just" marL="12700" indent="5334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Thus,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organization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structural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essential.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ecosystem,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composed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living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things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producers;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consumers;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fungi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bacteria,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decomposers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forth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abiotic</a:t>
            </a:r>
            <a:r>
              <a:rPr dirty="0" sz="1200">
                <a:latin typeface="Times New Roman"/>
                <a:cs typeface="Times New Roman"/>
              </a:rPr>
              <a:t> component. These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 work together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20">
                <a:latin typeface="Times New Roman"/>
                <a:cs typeface="Times New Roman"/>
              </a:rPr>
              <a:t>establish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self </a:t>
            </a:r>
            <a:r>
              <a:rPr dirty="0" sz="1200" spc="-25">
                <a:latin typeface="Times New Roman"/>
                <a:cs typeface="Times New Roman"/>
              </a:rPr>
              <a:t>regulating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biotic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i.e.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decomposers</a:t>
            </a:r>
            <a:r>
              <a:rPr dirty="0" sz="1200" spc="-10">
                <a:latin typeface="Times New Roman"/>
                <a:cs typeface="Times New Roman"/>
              </a:rPr>
              <a:t> (reducers)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related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mainly.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photosynthesis,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using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solar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inorganic </a:t>
            </a:r>
            <a:r>
              <a:rPr dirty="0" sz="1200" spc="-20">
                <a:latin typeface="Times New Roman"/>
                <a:cs typeface="Times New Roman"/>
              </a:rPr>
              <a:t>substances,</a:t>
            </a:r>
            <a:r>
              <a:rPr dirty="0" sz="1200">
                <a:latin typeface="Times New Roman"/>
                <a:cs typeface="Times New Roman"/>
              </a:rPr>
              <a:t> autotrophs 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 prepare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 own food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but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organisms.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transferred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 </a:t>
            </a:r>
            <a:r>
              <a:rPr dirty="0" sz="1200">
                <a:latin typeface="Times New Roman"/>
                <a:cs typeface="Times New Roman"/>
              </a:rPr>
              <a:t>orders.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heterotrophs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obtain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herbivores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carnivores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herbivores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while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carnivores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secondary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second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herbivore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grasshopper,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rabbit,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mouse,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cow,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deer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buffalo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 carnivore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snakes,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frog,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jackal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few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called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 </a:t>
            </a:r>
            <a:r>
              <a:rPr dirty="0" sz="1200" spc="-20">
                <a:latin typeface="Times New Roman"/>
                <a:cs typeface="Times New Roman"/>
              </a:rPr>
              <a:t>(tertiary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consumers)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primary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carnivore.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tiger,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lion,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owl.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few carnivores</a:t>
            </a:r>
            <a:r>
              <a:rPr dirty="0" sz="1200" spc="-20">
                <a:latin typeface="Times New Roman"/>
                <a:cs typeface="Times New Roman"/>
              </a:rPr>
              <a:t> which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10">
                <a:latin typeface="Times New Roman"/>
                <a:cs typeface="Times New Roman"/>
              </a:rPr>
              <a:t> they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carnivores.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reducers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decomposers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bacteria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fungi.</a:t>
            </a:r>
            <a:r>
              <a:rPr dirty="0" sz="1200" spc="180">
                <a:latin typeface="Times New Roman"/>
                <a:cs typeface="Times New Roman"/>
              </a:rPr>
              <a:t>  </a:t>
            </a:r>
            <a:r>
              <a:rPr dirty="0" sz="1200" spc="-20">
                <a:latin typeface="Times New Roman"/>
                <a:cs typeface="Times New Roman"/>
              </a:rPr>
              <a:t>They </a:t>
            </a:r>
            <a:r>
              <a:rPr dirty="0" sz="1200">
                <a:latin typeface="Times New Roman"/>
                <a:cs typeface="Times New Roman"/>
              </a:rPr>
              <a:t>decompose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animals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secreting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digestive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enzymes.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microorganisms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absorb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digested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remaining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0">
                <a:latin typeface="Times New Roman"/>
                <a:cs typeface="Times New Roman"/>
              </a:rPr>
              <a:t> acts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mineral</a:t>
            </a:r>
            <a:r>
              <a:rPr dirty="0" sz="1200" spc="-20">
                <a:latin typeface="Times New Roman"/>
                <a:cs typeface="Times New Roman"/>
              </a:rPr>
              <a:t> back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substratum.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detrivores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scavengers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disposes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-10">
                <a:latin typeface="Times New Roman"/>
                <a:cs typeface="Times New Roman"/>
              </a:rPr>
              <a:t> bodies.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 </a:t>
            </a:r>
            <a:r>
              <a:rPr dirty="0" sz="1200" spc="-10">
                <a:latin typeface="Times New Roman"/>
                <a:cs typeface="Times New Roman"/>
              </a:rPr>
              <a:t>functioning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abiotic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important.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climatic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 </a:t>
            </a:r>
            <a:r>
              <a:rPr dirty="0" sz="1200" spc="-30">
                <a:latin typeface="Times New Roman"/>
                <a:cs typeface="Times New Roman"/>
              </a:rPr>
              <a:t>like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sunlight,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humidity,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rainfall,</a:t>
            </a:r>
            <a:r>
              <a:rPr dirty="0" sz="1200" spc="-25">
                <a:latin typeface="Times New Roman"/>
                <a:cs typeface="Times New Roman"/>
              </a:rPr>
              <a:t> mineral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substratum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availability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edaphic </a:t>
            </a:r>
            <a:r>
              <a:rPr dirty="0" sz="1200" spc="-10">
                <a:latin typeface="Times New Roman"/>
                <a:cs typeface="Times New Roman"/>
              </a:rPr>
              <a:t>factors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related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the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play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major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role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determine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574" y="5365053"/>
            <a:ext cx="4706343" cy="264661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13" y="8003540"/>
            <a:ext cx="6336665" cy="1194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2.5: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Components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200">
              <a:latin typeface="Georgia"/>
              <a:cs typeface="Georgia"/>
            </a:endParaRPr>
          </a:p>
          <a:p>
            <a:pPr algn="just" marL="12700" marR="5080">
              <a:lnSpc>
                <a:spcPct val="107800"/>
              </a:lnSpc>
            </a:pPr>
            <a:r>
              <a:rPr dirty="0" sz="1200">
                <a:latin typeface="Georgia"/>
                <a:cs typeface="Georgia"/>
              </a:rPr>
              <a:t>Ecological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pyramids: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Ecological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pyramid</a:t>
            </a:r>
            <a:r>
              <a:rPr dirty="0" sz="1200" spc="-20">
                <a:latin typeface="Times New Roman"/>
                <a:cs typeface="Times New Roman"/>
              </a:rPr>
              <a:t> 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graphical</a:t>
            </a:r>
            <a:r>
              <a:rPr dirty="0" sz="1200" spc="-20">
                <a:latin typeface="Times New Roman"/>
                <a:cs typeface="Times New Roman"/>
              </a:rPr>
              <a:t> representation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organisms,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7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ecosystem.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ecological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 </a:t>
            </a:r>
            <a:r>
              <a:rPr dirty="0" sz="1200" spc="-10">
                <a:latin typeface="Times New Roman"/>
                <a:cs typeface="Times New Roman"/>
              </a:rPr>
              <a:t>developed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Charles</a:t>
            </a:r>
            <a:r>
              <a:rPr dirty="0" sz="1200">
                <a:latin typeface="Times New Roman"/>
                <a:cs typeface="Times New Roman"/>
              </a:rPr>
              <a:t> Elton. </a:t>
            </a:r>
            <a:r>
              <a:rPr dirty="0" sz="1200" spc="-25">
                <a:latin typeface="Times New Roman"/>
                <a:cs typeface="Times New Roman"/>
              </a:rPr>
              <a:t>Ecological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pyramid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begin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bottom</a:t>
            </a:r>
            <a:r>
              <a:rPr dirty="0" sz="1200" spc="-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produces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-10">
                <a:latin typeface="Times New Roman"/>
                <a:cs typeface="Times New Roman"/>
              </a:rPr>
              <a:t> plants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levels.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ecological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represented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6336665" cy="1757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800"/>
              </a:lnSpc>
              <a:spcBef>
                <a:spcPts val="1210"/>
              </a:spcBef>
            </a:pPr>
            <a:r>
              <a:rPr dirty="0" sz="1200" spc="-10">
                <a:latin typeface="Times New Roman"/>
                <a:cs typeface="Times New Roman"/>
              </a:rPr>
              <a:t>trophic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each </a:t>
            </a:r>
            <a:r>
              <a:rPr dirty="0" sz="1200" spc="-45">
                <a:latin typeface="Times New Roman"/>
                <a:cs typeface="Times New Roman"/>
              </a:rPr>
              <a:t>ecological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pyramid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i.e.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first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trophic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represented 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produces </a:t>
            </a:r>
            <a:r>
              <a:rPr dirty="0" sz="1200" spc="-20">
                <a:latin typeface="Times New Roman"/>
                <a:cs typeface="Times New Roman"/>
              </a:rPr>
              <a:t>(green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plants).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</a:t>
            </a:r>
            <a:r>
              <a:rPr dirty="0" sz="1200" spc="-25">
                <a:latin typeface="Times New Roman"/>
                <a:cs typeface="Times New Roman"/>
              </a:rPr>
              <a:t> fixes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energy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ecosystem.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carnivores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represent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level.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carnivores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herbivores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represent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trophic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level.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highest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top </a:t>
            </a:r>
            <a:r>
              <a:rPr dirty="0" sz="1200" spc="-10">
                <a:latin typeface="Times New Roman"/>
                <a:cs typeface="Times New Roman"/>
              </a:rPr>
              <a:t>represented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carnivores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organization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ecological </a:t>
            </a:r>
            <a:r>
              <a:rPr dirty="0" sz="1200" spc="-20">
                <a:latin typeface="Times New Roman"/>
                <a:cs typeface="Times New Roman"/>
              </a:rPr>
              <a:t>pyramid.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Ecological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also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useful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understand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 </a:t>
            </a:r>
            <a:r>
              <a:rPr dirty="0" sz="1200" spc="-30">
                <a:latin typeface="Times New Roman"/>
                <a:cs typeface="Times New Roman"/>
              </a:rPr>
              <a:t>flow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13" y="4338322"/>
            <a:ext cx="6337300" cy="4742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2.6: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Ecological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Pyramid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9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16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16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6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structure</a:t>
            </a:r>
            <a:r>
              <a:rPr dirty="0" sz="1200" spc="16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6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function</a:t>
            </a:r>
            <a:r>
              <a:rPr dirty="0" sz="1200" spc="15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 </a:t>
            </a:r>
            <a:r>
              <a:rPr dirty="0" sz="1200" spc="-10">
                <a:latin typeface="Times New Roman"/>
                <a:cs typeface="Times New Roman"/>
              </a:rPr>
              <a:t>ecosystem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shown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graphically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means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ecological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pyramids.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pyramid,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first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apex.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ecological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pyramid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generally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successive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apex.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ecological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types-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number,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pyramid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biomass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pyramid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Georgia"/>
                <a:cs typeface="Georgia"/>
              </a:rPr>
              <a:t>Pyramid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Number: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pyramid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advanced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Charles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Elton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(1927),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out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great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difference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organisms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involved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each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step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food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chain.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pyramid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numerical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relationship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depicts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individual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levels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chain.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pyramid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upright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inverted.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decreases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upright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(e.g.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grassland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ecosystem, </a:t>
            </a:r>
            <a:r>
              <a:rPr dirty="0" sz="1200">
                <a:latin typeface="Times New Roman"/>
                <a:cs typeface="Times New Roman"/>
              </a:rPr>
              <a:t>cropland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ecosystem)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while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inverted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(e.g.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Single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ecosystem). Pyramid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represents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individuals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(population)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each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level.</a:t>
            </a:r>
            <a:r>
              <a:rPr dirty="0" sz="1200" spc="-10">
                <a:latin typeface="Times New Roman"/>
                <a:cs typeface="Times New Roman"/>
              </a:rPr>
              <a:t> Depending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size,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pyramid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always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upright,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even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completely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inverted.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Georgia"/>
                <a:cs typeface="Georgia"/>
              </a:rPr>
              <a:t>Pyramid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Number:</a:t>
            </a:r>
            <a:r>
              <a:rPr dirty="0" sz="1200" spc="-10">
                <a:latin typeface="Georgia"/>
                <a:cs typeface="Georgia"/>
              </a:rPr>
              <a:t> Upright</a:t>
            </a:r>
            <a:endParaRPr sz="1200">
              <a:latin typeface="Georgia"/>
              <a:cs typeface="Georgia"/>
            </a:endParaRPr>
          </a:p>
          <a:p>
            <a:pPr algn="just" marL="12700" marR="5715" indent="45656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pyramid,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individuals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decreased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level.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pyramid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seen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grassland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cropland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occupied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diatoms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algae,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whose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maximum.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represented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zooplanktons,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abundant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represented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medium- </a:t>
            </a:r>
            <a:r>
              <a:rPr dirty="0" sz="1200">
                <a:latin typeface="Times New Roman"/>
                <a:cs typeface="Times New Roman"/>
              </a:rPr>
              <a:t>sized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still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smaller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apex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fourth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-45">
                <a:latin typeface="Times New Roman"/>
                <a:cs typeface="Times New Roman"/>
              </a:rPr>
              <a:t> level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represented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fishes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very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few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number.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Similarly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grassland/cropland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3805" y="2265386"/>
            <a:ext cx="3965974" cy="197962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7772400" cy="10058400"/>
          </a:xfrm>
          <a:custGeom>
            <a:avLst/>
            <a:gdLst/>
            <a:ahLst/>
            <a:cxnLst/>
            <a:rect l="l" t="t" r="r" b="b"/>
            <a:pathLst>
              <a:path w="7772400" h="10058400">
                <a:moveTo>
                  <a:pt x="7772400" y="0"/>
                </a:moveTo>
                <a:lnTo>
                  <a:pt x="0" y="0"/>
                </a:lnTo>
                <a:lnTo>
                  <a:pt x="0" y="10058400"/>
                </a:lnTo>
                <a:lnTo>
                  <a:pt x="7772400" y="10058400"/>
                </a:lnTo>
                <a:lnTo>
                  <a:pt x="7772400" y="0"/>
                </a:lnTo>
                <a:close/>
              </a:path>
            </a:pathLst>
          </a:custGeom>
          <a:solidFill>
            <a:srgbClr val="FFF68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147785" y="7446599"/>
            <a:ext cx="3333750" cy="2279650"/>
            <a:chOff x="2147785" y="7446599"/>
            <a:chExt cx="3333750" cy="22796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310" y="7456125"/>
              <a:ext cx="3314080" cy="226059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157310" y="7456125"/>
              <a:ext cx="3314700" cy="2260600"/>
            </a:xfrm>
            <a:custGeom>
              <a:avLst/>
              <a:gdLst/>
              <a:ahLst/>
              <a:cxnLst/>
              <a:rect l="l" t="t" r="r" b="b"/>
              <a:pathLst>
                <a:path w="3314700" h="2260600">
                  <a:moveTo>
                    <a:pt x="0" y="0"/>
                  </a:moveTo>
                  <a:lnTo>
                    <a:pt x="3314080" y="0"/>
                  </a:lnTo>
                  <a:lnTo>
                    <a:pt x="3314080" y="2260598"/>
                  </a:lnTo>
                  <a:lnTo>
                    <a:pt x="0" y="2260598"/>
                  </a:lnTo>
                  <a:lnTo>
                    <a:pt x="0" y="0"/>
                  </a:lnTo>
                  <a:close/>
                </a:path>
              </a:pathLst>
            </a:custGeom>
            <a:ln w="19051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147785" y="332153"/>
            <a:ext cx="3333750" cy="2279650"/>
            <a:chOff x="2147785" y="332153"/>
            <a:chExt cx="3333750" cy="227965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7310" y="341679"/>
              <a:ext cx="3314080" cy="226059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157310" y="341679"/>
              <a:ext cx="3314700" cy="2260600"/>
            </a:xfrm>
            <a:custGeom>
              <a:avLst/>
              <a:gdLst/>
              <a:ahLst/>
              <a:cxnLst/>
              <a:rect l="l" t="t" r="r" b="b"/>
              <a:pathLst>
                <a:path w="3314700" h="2260600">
                  <a:moveTo>
                    <a:pt x="0" y="0"/>
                  </a:moveTo>
                  <a:lnTo>
                    <a:pt x="3314080" y="0"/>
                  </a:lnTo>
                  <a:lnTo>
                    <a:pt x="3314080" y="2260598"/>
                  </a:lnTo>
                  <a:lnTo>
                    <a:pt x="0" y="2260598"/>
                  </a:lnTo>
                  <a:lnTo>
                    <a:pt x="0" y="0"/>
                  </a:lnTo>
                  <a:close/>
                </a:path>
              </a:pathLst>
            </a:custGeom>
            <a:ln w="19051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2147785" y="2699315"/>
            <a:ext cx="3333750" cy="2279650"/>
            <a:chOff x="2147785" y="2699315"/>
            <a:chExt cx="3333750" cy="227965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7310" y="2708841"/>
              <a:ext cx="3314080" cy="226059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157310" y="2708841"/>
              <a:ext cx="3314700" cy="2260600"/>
            </a:xfrm>
            <a:custGeom>
              <a:avLst/>
              <a:gdLst/>
              <a:ahLst/>
              <a:cxnLst/>
              <a:rect l="l" t="t" r="r" b="b"/>
              <a:pathLst>
                <a:path w="3314700" h="2260600">
                  <a:moveTo>
                    <a:pt x="0" y="0"/>
                  </a:moveTo>
                  <a:lnTo>
                    <a:pt x="3314080" y="0"/>
                  </a:lnTo>
                  <a:lnTo>
                    <a:pt x="3314080" y="2260598"/>
                  </a:lnTo>
                  <a:lnTo>
                    <a:pt x="0" y="2260598"/>
                  </a:lnTo>
                  <a:lnTo>
                    <a:pt x="0" y="0"/>
                  </a:lnTo>
                  <a:close/>
                </a:path>
              </a:pathLst>
            </a:custGeom>
            <a:ln w="19051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2147785" y="5066481"/>
            <a:ext cx="3333750" cy="2279650"/>
            <a:chOff x="2147785" y="5066481"/>
            <a:chExt cx="3333750" cy="22796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7310" y="5076007"/>
              <a:ext cx="3314080" cy="226059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157310" y="5076007"/>
              <a:ext cx="3314700" cy="2260600"/>
            </a:xfrm>
            <a:custGeom>
              <a:avLst/>
              <a:gdLst/>
              <a:ahLst/>
              <a:cxnLst/>
              <a:rect l="l" t="t" r="r" b="b"/>
              <a:pathLst>
                <a:path w="3314700" h="2260600">
                  <a:moveTo>
                    <a:pt x="0" y="0"/>
                  </a:moveTo>
                  <a:lnTo>
                    <a:pt x="3314080" y="0"/>
                  </a:lnTo>
                  <a:lnTo>
                    <a:pt x="3314080" y="2260598"/>
                  </a:lnTo>
                  <a:lnTo>
                    <a:pt x="0" y="2260598"/>
                  </a:lnTo>
                  <a:lnTo>
                    <a:pt x="0" y="0"/>
                  </a:lnTo>
                  <a:close/>
                </a:path>
              </a:pathLst>
            </a:custGeom>
            <a:ln w="19051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00" y="423167"/>
            <a:ext cx="6337935" cy="1757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800"/>
              </a:lnSpc>
              <a:spcBef>
                <a:spcPts val="1210"/>
              </a:spcBef>
            </a:pPr>
            <a:r>
              <a:rPr dirty="0" sz="1200" spc="-20">
                <a:latin typeface="Times New Roman"/>
                <a:cs typeface="Times New Roman"/>
              </a:rPr>
              <a:t>ecosystem,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grasses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occupy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base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i.e.</a:t>
            </a:r>
            <a:r>
              <a:rPr dirty="0" sz="1200">
                <a:latin typeface="Times New Roman"/>
                <a:cs typeface="Times New Roman"/>
              </a:rPr>
              <a:t> first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because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40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abundance.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40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herbivore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(example</a:t>
            </a:r>
            <a:r>
              <a:rPr dirty="0" sz="1200" spc="409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– </a:t>
            </a:r>
            <a:r>
              <a:rPr dirty="0" sz="1200" spc="-10">
                <a:latin typeface="Times New Roman"/>
                <a:cs typeface="Times New Roman"/>
              </a:rPr>
              <a:t>grasshopper).The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individual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grasshopper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carnivore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(Ex: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rat).The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rats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grasshopper,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because,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 </a:t>
            </a:r>
            <a:r>
              <a:rPr dirty="0" sz="1200" spc="-20">
                <a:latin typeface="Times New Roman"/>
                <a:cs typeface="Times New Roman"/>
              </a:rPr>
              <a:t>grasshopper.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next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trophic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secondary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carnivore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(Ex: </a:t>
            </a:r>
            <a:r>
              <a:rPr dirty="0" sz="1200" spc="-35">
                <a:latin typeface="Times New Roman"/>
                <a:cs typeface="Times New Roman"/>
              </a:rPr>
              <a:t>snakes). </a:t>
            </a:r>
            <a:r>
              <a:rPr dirty="0" sz="1200" spc="-25">
                <a:latin typeface="Times New Roman"/>
                <a:cs typeface="Times New Roman"/>
              </a:rPr>
              <a:t>They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rats.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next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carnivore.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Ex: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Hawk.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5">
                <a:latin typeface="Times New Roman"/>
                <a:cs typeface="Times New Roman"/>
              </a:rPr>
              <a:t>individual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decreases.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285" y="2202179"/>
            <a:ext cx="5384291" cy="31133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18" y="5324349"/>
            <a:ext cx="6334760" cy="158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2.7: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Upright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pyramids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numbers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2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Pyramid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Number:</a:t>
            </a:r>
            <a:r>
              <a:rPr dirty="0" sz="1200" spc="-10">
                <a:latin typeface="Georgia"/>
                <a:cs typeface="Georgia"/>
              </a:rPr>
              <a:t> Inverted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parasitic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reversed.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pyramid,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individuals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e.g.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single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tree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900"/>
              </a:lnSpc>
              <a:spcBef>
                <a:spcPts val="5"/>
              </a:spcBef>
            </a:pPr>
            <a:r>
              <a:rPr dirty="0" sz="1200" spc="-25">
                <a:latin typeface="Times New Roman"/>
                <a:cs typeface="Times New Roman"/>
              </a:rPr>
              <a:t>ecosystem,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pyramid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fruit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seed-</a:t>
            </a:r>
            <a:r>
              <a:rPr dirty="0" sz="1200" spc="-10">
                <a:latin typeface="Times New Roman"/>
                <a:cs typeface="Times New Roman"/>
              </a:rPr>
              <a:t>eating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birds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infested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ecto-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endoparasites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 </a:t>
            </a:r>
            <a:r>
              <a:rPr dirty="0" sz="1200" spc="-25">
                <a:latin typeface="Times New Roman"/>
                <a:cs typeface="Times New Roman"/>
              </a:rPr>
              <a:t>bugs,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mites, </a:t>
            </a:r>
            <a:r>
              <a:rPr dirty="0" sz="1200" spc="-50">
                <a:latin typeface="Times New Roman"/>
                <a:cs typeface="Times New Roman"/>
              </a:rPr>
              <a:t>lice</a:t>
            </a:r>
            <a:r>
              <a:rPr dirty="0" sz="1200" spc="-20">
                <a:latin typeface="Times New Roman"/>
                <a:cs typeface="Times New Roman"/>
              </a:rPr>
              <a:t> 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These </a:t>
            </a:r>
            <a:r>
              <a:rPr dirty="0" sz="1200" spc="-30">
                <a:latin typeface="Times New Roman"/>
                <a:cs typeface="Times New Roman"/>
              </a:rPr>
              <a:t>secondary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number.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107" y="6934206"/>
            <a:ext cx="4520183" cy="205587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655823" y="8983472"/>
            <a:ext cx="24587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2.8: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Inverted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Pyramid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Number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775" y="423167"/>
            <a:ext cx="6337300" cy="3728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700"/>
              </a:lnSpc>
              <a:spcBef>
                <a:spcPts val="1215"/>
              </a:spcBef>
            </a:pPr>
            <a:r>
              <a:rPr dirty="0" sz="1200" spc="-20">
                <a:latin typeface="Georgia"/>
                <a:cs typeface="Georgia"/>
              </a:rPr>
              <a:t>Pyramid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Biomass: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biomass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members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>
                <a:latin typeface="Times New Roman"/>
                <a:cs typeface="Times New Roman"/>
              </a:rPr>
              <a:t>represented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weight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indicates </a:t>
            </a:r>
            <a:r>
              <a:rPr dirty="0" sz="1200" spc="-20">
                <a:latin typeface="Times New Roman"/>
                <a:cs typeface="Times New Roman"/>
              </a:rPr>
              <a:t>decrease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biomass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</a:t>
            </a:r>
            <a:r>
              <a:rPr dirty="0" sz="1200">
                <a:latin typeface="Times New Roman"/>
                <a:cs typeface="Times New Roman"/>
              </a:rPr>
              <a:t> 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apex.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biomass</a:t>
            </a:r>
            <a:r>
              <a:rPr dirty="0" sz="1200">
                <a:latin typeface="Times New Roman"/>
                <a:cs typeface="Times New Roman"/>
              </a:rPr>
              <a:t> production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varies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 </a:t>
            </a:r>
            <a:r>
              <a:rPr dirty="0" sz="1200" spc="-35">
                <a:latin typeface="Times New Roman"/>
                <a:cs typeface="Times New Roman"/>
              </a:rPr>
              <a:t>ecosystems.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pyramid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biomass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upright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inverted.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Georgia"/>
                <a:cs typeface="Georgia"/>
              </a:rPr>
              <a:t>Pyramid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Biomass: </a:t>
            </a:r>
            <a:r>
              <a:rPr dirty="0" sz="1200" spc="-25">
                <a:latin typeface="Georgia"/>
                <a:cs typeface="Georgia"/>
              </a:rPr>
              <a:t>Upright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Grassland</a:t>
            </a:r>
            <a:r>
              <a:rPr dirty="0" sz="1200" spc="-30">
                <a:latin typeface="Times New Roman"/>
                <a:cs typeface="Times New Roman"/>
              </a:rPr>
              <a:t> ecosystem,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grassland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first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represented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grasses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biomass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maximum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gradually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decreases </a:t>
            </a:r>
            <a:r>
              <a:rPr dirty="0" sz="1200">
                <a:latin typeface="Times New Roman"/>
                <a:cs typeface="Times New Roman"/>
              </a:rPr>
              <a:t>towards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decreased.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herbivores.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eaten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20">
                <a:latin typeface="Times New Roman"/>
                <a:cs typeface="Times New Roman"/>
              </a:rPr>
              <a:t>secondary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biomass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more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biomass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secondary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greater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biomass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first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trophic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makes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biomass</a:t>
            </a:r>
            <a:r>
              <a:rPr dirty="0" sz="1200" spc="-30">
                <a:latin typeface="Times New Roman"/>
                <a:cs typeface="Times New Roman"/>
              </a:rPr>
              <a:t> pyramid</a:t>
            </a:r>
            <a:r>
              <a:rPr dirty="0" sz="1200" spc="-20">
                <a:latin typeface="Times New Roman"/>
                <a:cs typeface="Times New Roman"/>
              </a:rPr>
              <a:t> upright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grassland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single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pyramid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large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fruit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seed-</a:t>
            </a:r>
            <a:r>
              <a:rPr dirty="0" sz="1200" spc="-20">
                <a:latin typeface="Times New Roman"/>
                <a:cs typeface="Times New Roman"/>
              </a:rPr>
              <a:t>eating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primary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infested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ecto-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endoparasites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>
                <a:latin typeface="Times New Roman"/>
                <a:cs typeface="Times New Roman"/>
              </a:rPr>
              <a:t> bugs,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mites,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lice</a:t>
            </a:r>
            <a:r>
              <a:rPr dirty="0" sz="1200">
                <a:latin typeface="Times New Roman"/>
                <a:cs typeface="Times New Roman"/>
              </a:rPr>
              <a:t> etc.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pyramid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biomass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considered,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biomass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tree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maximum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secondary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minimum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though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secondary</a:t>
            </a:r>
            <a:r>
              <a:rPr dirty="0" sz="1200" spc="-20">
                <a:latin typeface="Times New Roman"/>
                <a:cs typeface="Times New Roman"/>
              </a:rPr>
              <a:t> consumers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pyramid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biomass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upright.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4524" y="4187584"/>
            <a:ext cx="2552275" cy="208215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19" y="6249417"/>
            <a:ext cx="6336030" cy="1404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39190" indent="1132205">
              <a:lnSpc>
                <a:spcPct val="1075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2.9: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Grassland</a:t>
            </a:r>
            <a:r>
              <a:rPr dirty="0" sz="1200" spc="-20">
                <a:latin typeface="Georgia"/>
                <a:cs typeface="Georgia"/>
              </a:rPr>
              <a:t> Ecosystem-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upright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pyramid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biomass </a:t>
            </a:r>
            <a:r>
              <a:rPr dirty="0" sz="1200" spc="-35">
                <a:latin typeface="Georgia"/>
                <a:cs typeface="Georgia"/>
              </a:rPr>
              <a:t>Pyramid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Biomass: </a:t>
            </a:r>
            <a:r>
              <a:rPr dirty="0" sz="1200" spc="-35">
                <a:latin typeface="Georgia"/>
                <a:cs typeface="Georgia"/>
              </a:rPr>
              <a:t>Inverted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size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smaller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levels,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inverted.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phytoplanktons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size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small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20">
                <a:latin typeface="Times New Roman"/>
                <a:cs typeface="Times New Roman"/>
              </a:rPr>
              <a:t> consumers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secondary</a:t>
            </a:r>
            <a:r>
              <a:rPr dirty="0" sz="1200" spc="-20">
                <a:latin typeface="Times New Roman"/>
                <a:cs typeface="Times New Roman"/>
              </a:rPr>
              <a:t> consumers.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first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level,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phytoplanktons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 </a:t>
            </a:r>
            <a:r>
              <a:rPr dirty="0" sz="1200" spc="-20">
                <a:latin typeface="Times New Roman"/>
                <a:cs typeface="Times New Roman"/>
              </a:rPr>
              <a:t>consumers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secondary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makes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pyramid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inverted.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3" y="876100"/>
            <a:ext cx="2178073" cy="224905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790" y="3141982"/>
            <a:ext cx="6337935" cy="3362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0800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Georgia"/>
                <a:cs typeface="Georgia"/>
              </a:rPr>
              <a:t>2.10: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Pond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Ecosystem- </a:t>
            </a:r>
            <a:r>
              <a:rPr dirty="0" sz="1200">
                <a:latin typeface="Georgia"/>
                <a:cs typeface="Georgia"/>
              </a:rPr>
              <a:t>An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inverted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pyramid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0">
                <a:latin typeface="Georgia"/>
                <a:cs typeface="Georgia"/>
              </a:rPr>
              <a:t> biomass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describes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overall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ecosystem.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shape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 </a:t>
            </a:r>
            <a:r>
              <a:rPr dirty="0" sz="1200" spc="-25">
                <a:latin typeface="Times New Roman"/>
                <a:cs typeface="Times New Roman"/>
              </a:rPr>
              <a:t>pyramid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always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upright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triangular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vertical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represents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energy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 </a:t>
            </a:r>
            <a:r>
              <a:rPr dirty="0" sz="1200" spc="-45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energy</a:t>
            </a:r>
            <a:r>
              <a:rPr dirty="0" sz="1200">
                <a:latin typeface="Times New Roman"/>
                <a:cs typeface="Times New Roman"/>
              </a:rPr>
              <a:t> 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transfer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level.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pyramid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indicates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only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20">
                <a:latin typeface="Times New Roman"/>
                <a:cs typeface="Times New Roman"/>
              </a:rPr>
              <a:t> flow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each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transfer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limit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set </a:t>
            </a:r>
            <a:r>
              <a:rPr dirty="0" sz="1200">
                <a:latin typeface="Times New Roman"/>
                <a:cs typeface="Times New Roman"/>
              </a:rPr>
              <a:t>period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usually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square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suitable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functional </a:t>
            </a:r>
            <a:r>
              <a:rPr dirty="0" sz="1200">
                <a:latin typeface="Times New Roman"/>
                <a:cs typeface="Times New Roman"/>
              </a:rPr>
              <a:t>roles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pyramid.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consumer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considerable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transfer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respiration,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maximum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available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base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i.e.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decreases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minimum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45">
                <a:latin typeface="Times New Roman"/>
                <a:cs typeface="Times New Roman"/>
              </a:rPr>
              <a:t>available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tertiary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grassland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grasses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primary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 which </a:t>
            </a:r>
            <a:r>
              <a:rPr dirty="0" sz="1200" spc="-25">
                <a:latin typeface="Times New Roman"/>
                <a:cs typeface="Times New Roman"/>
              </a:rPr>
              <a:t>fixes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large</a:t>
            </a:r>
            <a:r>
              <a:rPr dirty="0" sz="1200">
                <a:latin typeface="Times New Roman"/>
                <a:cs typeface="Times New Roman"/>
              </a:rPr>
              <a:t> amount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9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make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available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finally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carnivores.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ecosystem, phytoplanktons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maximum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light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trapped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30">
                <a:latin typeface="Times New Roman"/>
                <a:cs typeface="Times New Roman"/>
              </a:rPr>
              <a:t> decreases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towards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8607" y="6527298"/>
            <a:ext cx="3070860" cy="220827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971286" y="8727440"/>
            <a:ext cx="2286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2.11: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Energy</a:t>
            </a:r>
            <a:r>
              <a:rPr dirty="0" sz="1200" spc="-20">
                <a:latin typeface="Georgia"/>
                <a:cs typeface="Georgia"/>
              </a:rPr>
              <a:t> flow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17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3703320" y="1589532"/>
            <a:ext cx="3378835" cy="95440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14604" rIns="0" bIns="0" rtlCol="0" vert="horz">
            <a:spAutoFit/>
          </a:bodyPr>
          <a:lstStyle/>
          <a:p>
            <a:pPr algn="just" marL="95885" marR="86995">
              <a:lnSpc>
                <a:spcPct val="107800"/>
              </a:lnSpc>
              <a:spcBef>
                <a:spcPts val="114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pyramids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aquatic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habitats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inverted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pyramid,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combined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weight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smaller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combined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weight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consumers.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6337300" cy="66871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10">
                <a:latin typeface="Georgia"/>
                <a:cs typeface="Georgia"/>
              </a:rPr>
              <a:t>Food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chains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and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food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webs:</a:t>
            </a:r>
            <a:endParaRPr sz="12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Food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chains: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any </a:t>
            </a:r>
            <a:r>
              <a:rPr dirty="0" sz="1200" spc="-30">
                <a:latin typeface="Times New Roman"/>
                <a:cs typeface="Times New Roman"/>
              </a:rPr>
              <a:t>ecosystem,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relations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complex.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important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 </a:t>
            </a:r>
            <a:r>
              <a:rPr dirty="0" sz="1200" spc="-10">
                <a:latin typeface="Times New Roman"/>
                <a:cs typeface="Times New Roman"/>
              </a:rPr>
              <a:t>need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energy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ultimate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green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called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photosynthesis.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convert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sunlight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chemical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because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primary</a:t>
            </a:r>
            <a:r>
              <a:rPr dirty="0" sz="1200" spc="-10">
                <a:latin typeface="Times New Roman"/>
                <a:cs typeface="Times New Roman"/>
              </a:rPr>
              <a:t> consumers</a:t>
            </a:r>
            <a:r>
              <a:rPr dirty="0" sz="1200" spc="-20">
                <a:latin typeface="Times New Roman"/>
                <a:cs typeface="Times New Roman"/>
              </a:rPr>
              <a:t> i.e.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herbivores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energy.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primary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25">
                <a:latin typeface="Times New Roman"/>
                <a:cs typeface="Times New Roman"/>
              </a:rPr>
              <a:t>secondary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secondary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 </a:t>
            </a:r>
            <a:r>
              <a:rPr dirty="0" sz="1200" spc="-25">
                <a:latin typeface="Times New Roman"/>
                <a:cs typeface="Times New Roman"/>
              </a:rPr>
              <a:t>may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tertiary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 on.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this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gets transferred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0">
                <a:latin typeface="Times New Roman"/>
                <a:cs typeface="Times New Roman"/>
              </a:rPr>
              <a:t> consumer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energy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i.e.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definite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sequence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series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food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ecosystem”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“Food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sequence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 flows”.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simple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“transfer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different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orders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decomposers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eaten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organisms”.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 </a:t>
            </a:r>
            <a:r>
              <a:rPr dirty="0" sz="1200">
                <a:latin typeface="Times New Roman"/>
                <a:cs typeface="Times New Roman"/>
              </a:rPr>
              <a:t>shows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definite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 </a:t>
            </a:r>
            <a:r>
              <a:rPr dirty="0" sz="1200" spc="-35">
                <a:latin typeface="Times New Roman"/>
                <a:cs typeface="Times New Roman"/>
              </a:rPr>
              <a:t>levels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establishment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pyramids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community.</a:t>
            </a:r>
            <a:r>
              <a:rPr dirty="0" sz="1200">
                <a:latin typeface="Times New Roman"/>
                <a:cs typeface="Times New Roman"/>
              </a:rPr>
              <a:t> 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food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always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begins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producers. Herbivores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(plant-</a:t>
            </a:r>
            <a:r>
              <a:rPr dirty="0" sz="1200" spc="-10">
                <a:latin typeface="Times New Roman"/>
                <a:cs typeface="Times New Roman"/>
              </a:rPr>
              <a:t>eaters) </a:t>
            </a:r>
            <a:r>
              <a:rPr dirty="0" sz="1200">
                <a:latin typeface="Times New Roman"/>
                <a:cs typeface="Times New Roman"/>
              </a:rPr>
              <a:t>come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carnivores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(flesh-</a:t>
            </a:r>
            <a:r>
              <a:rPr dirty="0" sz="1200" spc="-10">
                <a:latin typeface="Times New Roman"/>
                <a:cs typeface="Times New Roman"/>
              </a:rPr>
              <a:t>eaters).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few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fourth,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fifth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even sixth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represented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Georgia"/>
                <a:cs typeface="Georgia"/>
              </a:rPr>
              <a:t>–</a:t>
            </a:r>
            <a:r>
              <a:rPr dirty="0" sz="1200" spc="-20">
                <a:latin typeface="Times New Roman"/>
                <a:cs typeface="Times New Roman"/>
              </a:rPr>
              <a:t>Green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Herbivores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Carnivores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Microorganisms</a:t>
            </a:r>
            <a:r>
              <a:rPr dirty="0" sz="1200" spc="125">
                <a:latin typeface="Times New Roman"/>
                <a:cs typeface="Times New Roman"/>
              </a:rPr>
              <a:t> 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Secondary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Tertiary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consumers→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Decomposers.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grassland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begins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grasses,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passes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insects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grasshoppers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 </a:t>
            </a:r>
            <a:r>
              <a:rPr dirty="0" sz="1200" spc="-55">
                <a:latin typeface="Times New Roman"/>
                <a:cs typeface="Times New Roman"/>
              </a:rPr>
              <a:t>like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Snake,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Hawk.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Grasses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Grasshopper→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Frog→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Snake→ </a:t>
            </a:r>
            <a:r>
              <a:rPr dirty="0" sz="1200" spc="-20">
                <a:latin typeface="Times New Roman"/>
                <a:cs typeface="Times New Roman"/>
              </a:rPr>
              <a:t>Hawk</a:t>
            </a:r>
            <a:endParaRPr sz="1200">
              <a:latin typeface="Times New Roman"/>
              <a:cs typeface="Times New Roman"/>
            </a:endParaRPr>
          </a:p>
          <a:p>
            <a:pPr marL="12700" marR="6985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phytoplanktons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passes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Zooplanktons,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Small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fish,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Bird.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20">
                <a:latin typeface="Times New Roman"/>
                <a:cs typeface="Times New Roman"/>
              </a:rPr>
              <a:t>Phytoplanktons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Zooplanktons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Small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fish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fish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Bird</a:t>
            </a:r>
            <a:endParaRPr sz="1200">
              <a:latin typeface="Times New Roman"/>
              <a:cs typeface="Times New Roman"/>
            </a:endParaRPr>
          </a:p>
          <a:p>
            <a:pPr marL="12700" marR="5715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grazing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predator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parasitic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detritus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saprophytic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 </a:t>
            </a:r>
            <a:r>
              <a:rPr dirty="0" sz="1200" spc="-10">
                <a:latin typeface="Times New Roman"/>
                <a:cs typeface="Times New Roman"/>
              </a:rPr>
              <a:t>chain.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Georgia"/>
                <a:cs typeface="Georgia"/>
              </a:rPr>
              <a:t>Grazing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Food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Chain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or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Predator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food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chain: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grazing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utilizing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food.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begins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herbs,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grasses.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consumers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herbivores.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directly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dependent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solar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energy. 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25">
                <a:latin typeface="Times New Roman"/>
                <a:cs typeface="Times New Roman"/>
              </a:rPr>
              <a:t> follows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0">
                <a:latin typeface="Times New Roman"/>
                <a:cs typeface="Times New Roman"/>
              </a:rPr>
              <a:t> chain. </a:t>
            </a:r>
            <a:r>
              <a:rPr dirty="0" sz="1200">
                <a:latin typeface="Times New Roman"/>
                <a:cs typeface="Times New Roman"/>
              </a:rPr>
              <a:t>Ex: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rabbit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10">
                <a:latin typeface="Times New Roman"/>
                <a:cs typeface="Times New Roman"/>
              </a:rPr>
              <a:t> fox,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grass→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grasshopper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→ </a:t>
            </a:r>
            <a:r>
              <a:rPr dirty="0" sz="1200" spc="-10">
                <a:latin typeface="Times New Roman"/>
                <a:cs typeface="Times New Roman"/>
              </a:rPr>
              <a:t>birds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→falcon,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Phytoplanktons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→</a:t>
            </a:r>
            <a:r>
              <a:rPr dirty="0" sz="1200" spc="-10">
                <a:latin typeface="Times New Roman"/>
                <a:cs typeface="Times New Roman"/>
              </a:rPr>
              <a:t> Zooplanktons→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Fishes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783" y="7132325"/>
            <a:ext cx="4369308" cy="185318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213865" y="8977376"/>
            <a:ext cx="33439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2.12:</a:t>
            </a:r>
            <a:r>
              <a:rPr dirty="0" sz="1200">
                <a:latin typeface="Georgia"/>
                <a:cs typeface="Georgia"/>
              </a:rPr>
              <a:t> 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grazing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food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chain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-25">
                <a:latin typeface="Georgia"/>
                <a:cs typeface="Georgia"/>
              </a:rPr>
              <a:t> pond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6336665" cy="2546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800"/>
              </a:lnSpc>
              <a:spcBef>
                <a:spcPts val="1210"/>
              </a:spcBef>
            </a:pPr>
            <a:r>
              <a:rPr dirty="0" sz="1200" spc="-10">
                <a:latin typeface="Georgia"/>
                <a:cs typeface="Georgia"/>
              </a:rPr>
              <a:t>Detritus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food chain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Saprophytic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food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chain: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material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converted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dead</a:t>
            </a:r>
            <a:r>
              <a:rPr dirty="0" sz="1200" spc="-25">
                <a:latin typeface="Times New Roman"/>
                <a:cs typeface="Times New Roman"/>
              </a:rPr>
              <a:t> organic</a:t>
            </a:r>
            <a:r>
              <a:rPr dirty="0" sz="1200" spc="-20">
                <a:latin typeface="Times New Roman"/>
                <a:cs typeface="Times New Roman"/>
              </a:rPr>
              <a:t> matter,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detritus.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starts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dead</a:t>
            </a:r>
            <a:r>
              <a:rPr dirty="0" sz="1200" spc="-25">
                <a:latin typeface="Times New Roman"/>
                <a:cs typeface="Times New Roman"/>
              </a:rPr>
              <a:t> organic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decaying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bodies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micro-</a:t>
            </a:r>
            <a:r>
              <a:rPr dirty="0" sz="1200" spc="-10">
                <a:latin typeface="Times New Roman"/>
                <a:cs typeface="Times New Roman"/>
              </a:rPr>
              <a:t>organisms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detritus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feeding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predators.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dependent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direct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sunlight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mainly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influx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organic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system.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algae,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bacteria,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fungi,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protozoa, </a:t>
            </a:r>
            <a:r>
              <a:rPr dirty="0" sz="1200" spc="-25">
                <a:latin typeface="Times New Roman"/>
                <a:cs typeface="Times New Roman"/>
              </a:rPr>
              <a:t>insects,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nematodes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mangrove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example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detritus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saprophytic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bacteria,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fungi,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protozoa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attacks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fallen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twigs,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fruits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leaves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mangrove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pieces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litter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smaller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millipedes,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copepods,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insect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larvae,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nematodes, </a:t>
            </a:r>
            <a:r>
              <a:rPr dirty="0" sz="1200" spc="-30">
                <a:latin typeface="Times New Roman"/>
                <a:cs typeface="Times New Roman"/>
              </a:rPr>
              <a:t>shellfish, snails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crabs,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marine </a:t>
            </a:r>
            <a:r>
              <a:rPr dirty="0" sz="1200" spc="-10">
                <a:latin typeface="Times New Roman"/>
                <a:cs typeface="Times New Roman"/>
              </a:rPr>
              <a:t>worms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mollusks,</a:t>
            </a:r>
            <a:r>
              <a:rPr dirty="0" sz="1200" spc="-20">
                <a:latin typeface="Times New Roman"/>
                <a:cs typeface="Times New Roman"/>
              </a:rPr>
              <a:t> 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detritus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eaters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25">
                <a:latin typeface="Times New Roman"/>
                <a:cs typeface="Times New Roman"/>
              </a:rPr>
              <a:t> ultimate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fishes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 spc="-25">
                <a:latin typeface="Times New Roman"/>
                <a:cs typeface="Times New Roman"/>
              </a:rPr>
              <a:t>being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eaten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carnivores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birds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herons,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sea-</a:t>
            </a:r>
            <a:r>
              <a:rPr dirty="0" sz="1200" spc="-50">
                <a:latin typeface="Times New Roman"/>
                <a:cs typeface="Times New Roman"/>
              </a:rPr>
              <a:t>gull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7295" y="2991611"/>
            <a:ext cx="3796283" cy="201320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06" y="4981449"/>
            <a:ext cx="6336665" cy="4084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60805" indent="1353185">
              <a:lnSpc>
                <a:spcPct val="1083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2.13:</a:t>
            </a:r>
            <a:r>
              <a:rPr dirty="0" sz="1200">
                <a:latin typeface="Georgia"/>
                <a:cs typeface="Georgia"/>
              </a:rPr>
              <a:t> 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detritus</a:t>
            </a:r>
            <a:r>
              <a:rPr dirty="0" sz="1200" spc="-10">
                <a:latin typeface="Georgia"/>
                <a:cs typeface="Georgia"/>
              </a:rPr>
              <a:t> food</a:t>
            </a:r>
            <a:r>
              <a:rPr dirty="0" sz="1200" spc="-20">
                <a:latin typeface="Georgia"/>
                <a:cs typeface="Georgia"/>
              </a:rPr>
              <a:t> chain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mangroove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 </a:t>
            </a:r>
            <a:r>
              <a:rPr dirty="0" sz="1200" spc="-25">
                <a:latin typeface="Georgia"/>
                <a:cs typeface="Georgia"/>
              </a:rPr>
              <a:t>Significance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Food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Chain:</a:t>
            </a:r>
            <a:endParaRPr sz="1200">
              <a:latin typeface="Georgia"/>
              <a:cs typeface="Georgia"/>
            </a:endParaRPr>
          </a:p>
          <a:p>
            <a:pPr algn="just" marL="241300" marR="5080" indent="-228600">
              <a:lnSpc>
                <a:spcPct val="107500"/>
              </a:lnSpc>
              <a:spcBef>
                <a:spcPts val="18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understand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feeding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relationship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interaction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between </a:t>
            </a:r>
            <a:r>
              <a:rPr dirty="0" sz="1200" spc="-25">
                <a:latin typeface="Times New Roman"/>
                <a:cs typeface="Times New Roman"/>
              </a:rPr>
              <a:t>organism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25">
                <a:latin typeface="Times New Roman"/>
                <a:cs typeface="Times New Roman"/>
              </a:rPr>
              <a:t>also helpful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mechanism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circulation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241300" marR="6350" indent="-228600">
              <a:lnSpc>
                <a:spcPct val="107500"/>
              </a:lnSpc>
              <a:spcBef>
                <a:spcPts val="18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helps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understand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toxic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substance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associated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40">
                <a:latin typeface="Times New Roman"/>
                <a:cs typeface="Times New Roman"/>
              </a:rPr>
              <a:t>biological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magnification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0">
                <a:latin typeface="Georgia"/>
                <a:cs typeface="Georgia"/>
              </a:rPr>
              <a:t>Food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webs: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several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interlinked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5">
                <a:latin typeface="Times New Roman"/>
                <a:cs typeface="Times New Roman"/>
              </a:rPr>
              <a:t> chains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community.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linked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link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Snakes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mice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(herbivores)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well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frogs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(carnivores).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prey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20">
                <a:latin typeface="Times New Roman"/>
                <a:cs typeface="Times New Roman"/>
              </a:rPr>
              <a:t> mice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well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squirrels.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wolf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only </a:t>
            </a:r>
            <a:r>
              <a:rPr dirty="0" sz="1200">
                <a:latin typeface="Times New Roman"/>
                <a:cs typeface="Times New Roman"/>
              </a:rPr>
              <a:t>fox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 also rabbit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deer. </a:t>
            </a:r>
            <a:r>
              <a:rPr dirty="0" sz="1200" spc="-10">
                <a:latin typeface="Times New Roman"/>
                <a:cs typeface="Times New Roman"/>
              </a:rPr>
              <a:t>Therefore,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web </a:t>
            </a:r>
            <a:r>
              <a:rPr dirty="0" sz="1200" spc="-10">
                <a:latin typeface="Times New Roman"/>
                <a:cs typeface="Times New Roman"/>
              </a:rPr>
              <a:t>appears</a:t>
            </a:r>
            <a:r>
              <a:rPr dirty="0" sz="1200">
                <a:latin typeface="Times New Roman"/>
                <a:cs typeface="Times New Roman"/>
              </a:rPr>
              <a:t> more </a:t>
            </a:r>
            <a:r>
              <a:rPr dirty="0" sz="1200" spc="-10">
                <a:latin typeface="Times New Roman"/>
                <a:cs typeface="Times New Roman"/>
              </a:rPr>
              <a:t>real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ecologically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concept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simple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chain.</a:t>
            </a:r>
            <a:endParaRPr sz="1200">
              <a:latin typeface="Times New Roman"/>
              <a:cs typeface="Times New Roman"/>
            </a:endParaRPr>
          </a:p>
          <a:p>
            <a:pPr algn="just" marL="12700" indent="4191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various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interlinked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community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constitute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web,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cycle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5"/>
              </a:spcBef>
            </a:pP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consumer-</a:t>
            </a:r>
            <a:r>
              <a:rPr dirty="0" sz="1200" spc="-10">
                <a:latin typeface="Times New Roman"/>
                <a:cs typeface="Times New Roman"/>
              </a:rPr>
              <a:t>resource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system.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web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defined as; </a:t>
            </a:r>
            <a:r>
              <a:rPr dirty="0" sz="1200">
                <a:latin typeface="Times New Roman"/>
                <a:cs typeface="Times New Roman"/>
              </a:rPr>
              <a:t>"a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network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chains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interconnected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levels,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feeding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relationships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amongst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".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 “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Web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combination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chains,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showing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interrelationships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between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among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ecosystem”.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web,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types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chains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as-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Predator</a:t>
            </a:r>
            <a:r>
              <a:rPr dirty="0" sz="1200" spc="-25">
                <a:latin typeface="Times New Roman"/>
                <a:cs typeface="Times New Roman"/>
              </a:rPr>
              <a:t> chains which </a:t>
            </a:r>
            <a:r>
              <a:rPr dirty="0" sz="1200" spc="-30">
                <a:latin typeface="Times New Roman"/>
                <a:cs typeface="Times New Roman"/>
              </a:rPr>
              <a:t>begins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plants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proceeds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small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Parasitic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chains which</a:t>
            </a:r>
            <a:r>
              <a:rPr dirty="0" sz="1200" spc="-20">
                <a:latin typeface="Times New Roman"/>
                <a:cs typeface="Times New Roman"/>
              </a:rPr>
              <a:t> proceeds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small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6336665" cy="2044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Georgia"/>
              <a:cs typeface="Georgia"/>
            </a:endParaRPr>
          </a:p>
          <a:p>
            <a:pPr algn="just" marL="240665" indent="-227965">
              <a:lnSpc>
                <a:spcPct val="100000"/>
              </a:lnSpc>
              <a:buFont typeface="Symbol"/>
              <a:buChar char="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Saprophytic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Chains </a:t>
            </a:r>
            <a:r>
              <a:rPr dirty="0" sz="1200" spc="-10">
                <a:latin typeface="Georgia"/>
                <a:cs typeface="Georgia"/>
              </a:rPr>
              <a:t>t</a:t>
            </a:r>
            <a:r>
              <a:rPr dirty="0" sz="1200" spc="-10">
                <a:latin typeface="Times New Roman"/>
                <a:cs typeface="Times New Roman"/>
              </a:rPr>
              <a:t>hat</a:t>
            </a:r>
            <a:r>
              <a:rPr dirty="0" sz="1200" spc="-20">
                <a:latin typeface="Times New Roman"/>
                <a:cs typeface="Times New Roman"/>
              </a:rPr>
              <a:t> proceeds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animals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microorganisms.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Georgia"/>
                <a:cs typeface="Georgia"/>
              </a:rPr>
              <a:t>Significance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Food</a:t>
            </a:r>
            <a:r>
              <a:rPr dirty="0" sz="1200" spc="-20">
                <a:latin typeface="Georgia"/>
                <a:cs typeface="Georgia"/>
              </a:rPr>
              <a:t> Web:</a:t>
            </a:r>
            <a:endParaRPr sz="1200">
              <a:latin typeface="Georgia"/>
              <a:cs typeface="Georgia"/>
            </a:endParaRPr>
          </a:p>
          <a:p>
            <a:pPr algn="just" marL="240665" marR="5080" indent="-228600">
              <a:lnSpc>
                <a:spcPct val="107500"/>
              </a:lnSpc>
              <a:spcBef>
                <a:spcPts val="1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Food webs </a:t>
            </a:r>
            <a:r>
              <a:rPr dirty="0" sz="1200" spc="-25">
                <a:latin typeface="Times New Roman"/>
                <a:cs typeface="Times New Roman"/>
              </a:rPr>
              <a:t>distinguish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levels</a:t>
            </a:r>
            <a:r>
              <a:rPr dirty="0" sz="1200">
                <a:latin typeface="Times New Roman"/>
                <a:cs typeface="Times New Roman"/>
              </a:rPr>
              <a:t> of producers and </a:t>
            </a:r>
            <a:r>
              <a:rPr dirty="0" sz="1200" spc="-10">
                <a:latin typeface="Times New Roman"/>
                <a:cs typeface="Times New Roman"/>
              </a:rPr>
              <a:t>consumers</a:t>
            </a:r>
            <a:r>
              <a:rPr dirty="0" sz="1200">
                <a:latin typeface="Times New Roman"/>
                <a:cs typeface="Times New Roman"/>
              </a:rPr>
              <a:t> 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identifying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defining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importance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relationships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0">
                <a:latin typeface="Times New Roman"/>
                <a:cs typeface="Times New Roman"/>
              </a:rPr>
              <a:t> sources, </a:t>
            </a:r>
            <a:r>
              <a:rPr dirty="0" sz="1200" spc="-25">
                <a:latin typeface="Times New Roman"/>
                <a:cs typeface="Times New Roman"/>
              </a:rPr>
              <a:t>beginning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plants, insects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herbivores.</a:t>
            </a:r>
            <a:endParaRPr sz="1200">
              <a:latin typeface="Times New Roman"/>
              <a:cs typeface="Times New Roman"/>
            </a:endParaRPr>
          </a:p>
          <a:p>
            <a:pPr algn="just" marL="240665" marR="6350" indent="-228600">
              <a:lnSpc>
                <a:spcPct val="1075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webs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understanding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 plants 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ecosystems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food </a:t>
            </a:r>
            <a:r>
              <a:rPr dirty="0" sz="1200" spc="-10">
                <a:latin typeface="Times New Roman"/>
                <a:cs typeface="Times New Roman"/>
              </a:rPr>
              <a:t>chains.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web </a:t>
            </a:r>
            <a:r>
              <a:rPr dirty="0" sz="1200" spc="-30">
                <a:latin typeface="Times New Roman"/>
                <a:cs typeface="Times New Roman"/>
              </a:rPr>
              <a:t>maintains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stability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5644" y="2587893"/>
            <a:ext cx="3256787" cy="201458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610103" y="4594354"/>
            <a:ext cx="30105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2.14:</a:t>
            </a:r>
            <a:r>
              <a:rPr dirty="0" sz="1200">
                <a:latin typeface="Georgia"/>
                <a:cs typeface="Georgia"/>
              </a:rPr>
              <a:t> 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food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web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grassland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3055" y="5021579"/>
            <a:ext cx="3521964" cy="195534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18820" y="6973316"/>
            <a:ext cx="4901565" cy="4191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903730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2.15: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food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web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grassland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Georgia"/>
                <a:cs typeface="Georgia"/>
              </a:rPr>
              <a:t>Energy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Flow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Ecosystem: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0155" y="7412742"/>
            <a:ext cx="3750564" cy="158800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844798" y="8994140"/>
            <a:ext cx="2083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latin typeface="Georgia"/>
                <a:cs typeface="Georgia"/>
              </a:rPr>
              <a:t>2.16: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Energy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Flow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Ecosystem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4252" y="8822435"/>
            <a:ext cx="204216" cy="173736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6" y="423167"/>
            <a:ext cx="6337300" cy="8662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210"/>
              </a:spcBef>
            </a:pP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fundamental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ecosystems.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flow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>
                <a:latin typeface="Times New Roman"/>
                <a:cs typeface="Times New Roman"/>
              </a:rPr>
              <a:t> and </a:t>
            </a:r>
            <a:r>
              <a:rPr dirty="0" sz="1200" spc="-45">
                <a:latin typeface="Times New Roman"/>
                <a:cs typeface="Times New Roman"/>
              </a:rPr>
              <a:t>cycling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nutrients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essential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stable</a:t>
            </a:r>
            <a:r>
              <a:rPr dirty="0" sz="1200">
                <a:latin typeface="Times New Roman"/>
                <a:cs typeface="Times New Roman"/>
              </a:rPr>
              <a:t> the </a:t>
            </a:r>
            <a:r>
              <a:rPr dirty="0" sz="1200" spc="-30">
                <a:latin typeface="Times New Roman"/>
                <a:cs typeface="Times New Roman"/>
              </a:rPr>
              <a:t>ecosystem.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flow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starting</a:t>
            </a:r>
            <a:r>
              <a:rPr dirty="0" sz="1200" spc="-10">
                <a:latin typeface="Times New Roman"/>
                <a:cs typeface="Times New Roman"/>
              </a:rPr>
              <a:t> 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passing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consumers.</a:t>
            </a:r>
            <a:r>
              <a:rPr dirty="0" sz="1200">
                <a:latin typeface="Times New Roman"/>
                <a:cs typeface="Times New Roman"/>
              </a:rPr>
              <a:t> 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basically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5">
                <a:latin typeface="Times New Roman"/>
                <a:cs typeface="Times New Roman"/>
              </a:rPr>
              <a:t>energy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ecosystems.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green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absorb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solar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convert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35">
                <a:latin typeface="Times New Roman"/>
                <a:cs typeface="Times New Roman"/>
              </a:rPr>
              <a:t> chemical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photosynthesis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food.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90%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chemical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 metabolic</a:t>
            </a:r>
            <a:r>
              <a:rPr dirty="0" sz="1200">
                <a:latin typeface="Times New Roman"/>
                <a:cs typeface="Times New Roman"/>
              </a:rPr>
              <a:t> functions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remaining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10%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 </a:t>
            </a:r>
            <a:r>
              <a:rPr dirty="0" sz="1200" spc="-35">
                <a:latin typeface="Times New Roman"/>
                <a:cs typeface="Times New Roman"/>
              </a:rPr>
              <a:t>available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primary</a:t>
            </a:r>
            <a:r>
              <a:rPr dirty="0" sz="1200">
                <a:latin typeface="Times New Roman"/>
                <a:cs typeface="Times New Roman"/>
              </a:rPr>
              <a:t> consumers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i.e. </a:t>
            </a:r>
            <a:r>
              <a:rPr dirty="0" sz="1200" spc="-10">
                <a:latin typeface="Times New Roman"/>
                <a:cs typeface="Times New Roman"/>
              </a:rPr>
              <a:t>herbivores.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herbivores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90%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remaining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10%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passes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i.e.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unidirectional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captured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autotrophs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does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back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sun.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passes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autotrophs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herbivores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revert back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 moves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progressively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levels,</a:t>
            </a:r>
            <a:r>
              <a:rPr dirty="0" sz="1200">
                <a:latin typeface="Times New Roman"/>
                <a:cs typeface="Times New Roman"/>
              </a:rPr>
              <a:t> it 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 </a:t>
            </a:r>
            <a:r>
              <a:rPr dirty="0" sz="1200" spc="-20">
                <a:latin typeface="Times New Roman"/>
                <a:cs typeface="Times New Roman"/>
              </a:rPr>
              <a:t>longer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available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previous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levels.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progressive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decrease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each </a:t>
            </a:r>
            <a:r>
              <a:rPr dirty="0" sz="1200" spc="-10">
                <a:latin typeface="Times New Roman"/>
                <a:cs typeface="Times New Roman"/>
              </a:rPr>
              <a:t>trophic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released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environment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heat.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energy </a:t>
            </a:r>
            <a:r>
              <a:rPr dirty="0" sz="1200" spc="-20">
                <a:latin typeface="Times New Roman"/>
                <a:cs typeface="Times New Roman"/>
              </a:rPr>
              <a:t>transferred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between </a:t>
            </a:r>
            <a:r>
              <a:rPr dirty="0" sz="1200">
                <a:latin typeface="Times New Roman"/>
                <a:cs typeface="Times New Roman"/>
              </a:rPr>
              <a:t>trophic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levels</a:t>
            </a:r>
            <a:r>
              <a:rPr dirty="0" sz="1200" spc="-25">
                <a:latin typeface="Times New Roman"/>
                <a:cs typeface="Times New Roman"/>
              </a:rPr>
              <a:t> include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respiration,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reproduction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recycled during </a:t>
            </a:r>
            <a:r>
              <a:rPr dirty="0" sz="1200" spc="-20">
                <a:latin typeface="Times New Roman"/>
                <a:cs typeface="Times New Roman"/>
              </a:rPr>
              <a:t>decomposition,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released,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mostly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made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available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different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various </a:t>
            </a:r>
            <a:r>
              <a:rPr dirty="0" sz="1200" spc="-10">
                <a:latin typeface="Times New Roman"/>
                <a:cs typeface="Times New Roman"/>
              </a:rPr>
              <a:t>trophic </a:t>
            </a:r>
            <a:r>
              <a:rPr dirty="0" sz="1200" spc="-50">
                <a:latin typeface="Times New Roman"/>
                <a:cs typeface="Times New Roman"/>
              </a:rPr>
              <a:t>levels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productivity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35">
                <a:latin typeface="Georgia"/>
                <a:cs typeface="Georgia"/>
              </a:rPr>
              <a:t>Productivity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Ecosystem: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Primary,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Secondary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Net</a:t>
            </a:r>
            <a:r>
              <a:rPr dirty="0" sz="1200" spc="-10">
                <a:latin typeface="Georgia"/>
                <a:cs typeface="Georgia"/>
              </a:rPr>
              <a:t> Productivity!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productivity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refers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biomass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i.e.,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dry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time.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i.e., </a:t>
            </a:r>
            <a:r>
              <a:rPr dirty="0" sz="1200" spc="-35">
                <a:latin typeface="Times New Roman"/>
                <a:cs typeface="Times New Roman"/>
              </a:rPr>
              <a:t>primary,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secondary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154305">
              <a:lnSpc>
                <a:spcPct val="107800"/>
              </a:lnSpc>
              <a:spcBef>
                <a:spcPts val="5"/>
              </a:spcBef>
              <a:buAutoNum type="arabicPeriod"/>
              <a:tabLst>
                <a:tab pos="167005" algn="l"/>
              </a:tabLst>
            </a:pPr>
            <a:r>
              <a:rPr dirty="0" sz="1200" spc="-20">
                <a:latin typeface="Georgia"/>
                <a:cs typeface="Georgia"/>
              </a:rPr>
              <a:t>Primary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productivity: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productivity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capture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 </a:t>
            </a:r>
            <a:r>
              <a:rPr dirty="0" sz="1200">
                <a:latin typeface="Times New Roman"/>
                <a:cs typeface="Times New Roman"/>
              </a:rPr>
              <a:t>absorb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sunlight</a:t>
            </a:r>
            <a:r>
              <a:rPr dirty="0" sz="1200" spc="-35">
                <a:latin typeface="Times New Roman"/>
                <a:cs typeface="Times New Roman"/>
              </a:rPr>
              <a:t> energy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accumulate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chemical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first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basic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storage.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rate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energy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accumulates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green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10">
                <a:latin typeface="Times New Roman"/>
                <a:cs typeface="Times New Roman"/>
              </a:rPr>
              <a:t> producers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solar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stored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photosynthetic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chemosynthetic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producers.”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25">
                <a:latin typeface="Times New Roman"/>
                <a:cs typeface="Times New Roman"/>
              </a:rPr>
              <a:t> productivity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energy </a:t>
            </a:r>
            <a:r>
              <a:rPr dirty="0" sz="1200" spc="-20">
                <a:latin typeface="Times New Roman"/>
                <a:cs typeface="Times New Roman"/>
              </a:rPr>
              <a:t>capture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producers.</a:t>
            </a:r>
            <a:endParaRPr sz="1200">
              <a:latin typeface="Times New Roman"/>
              <a:cs typeface="Times New Roman"/>
            </a:endParaRPr>
          </a:p>
          <a:p>
            <a:pPr algn="just" marL="12700" marR="1042035" indent="-635">
              <a:lnSpc>
                <a:spcPct val="107500"/>
              </a:lnSpc>
            </a:pP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25">
                <a:latin typeface="Times New Roman"/>
                <a:cs typeface="Times New Roman"/>
              </a:rPr>
              <a:t> productivity</a:t>
            </a:r>
            <a:r>
              <a:rPr dirty="0" sz="1200" spc="-25">
                <a:latin typeface="Georgia"/>
                <a:cs typeface="Georgia"/>
              </a:rPr>
              <a:t>=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25">
                <a:latin typeface="Times New Roman"/>
                <a:cs typeface="Times New Roman"/>
              </a:rPr>
              <a:t> biomass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producers,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space.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productivity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</a:t>
            </a:r>
            <a:r>
              <a:rPr dirty="0" sz="1200" spc="-30">
                <a:latin typeface="Times New Roman"/>
                <a:cs typeface="Times New Roman"/>
              </a:rPr>
              <a:t> divided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following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types-</a:t>
            </a:r>
            <a:endParaRPr sz="1200">
              <a:latin typeface="Times New Roman"/>
              <a:cs typeface="Times New Roman"/>
            </a:endParaRPr>
          </a:p>
          <a:p>
            <a:pPr algn="just" lvl="1" marL="241300" marR="5715" indent="-228600">
              <a:lnSpc>
                <a:spcPct val="107800"/>
              </a:lnSpc>
              <a:spcBef>
                <a:spcPts val="20"/>
              </a:spcBef>
              <a:buSzPct val="91666"/>
              <a:buFont typeface="Calibri"/>
              <a:buAutoNum type="alphaLcPeriod"/>
              <a:tabLst>
                <a:tab pos="241300" algn="l"/>
              </a:tabLst>
            </a:pPr>
            <a:r>
              <a:rPr dirty="0" sz="1200">
                <a:latin typeface="Georgia"/>
                <a:cs typeface="Georgia"/>
              </a:rPr>
              <a:t>Gross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primary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productivity: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primary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productivity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(GPP)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trapped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organic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tissues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photosynthesis.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referred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(Gross) </a:t>
            </a:r>
            <a:r>
              <a:rPr dirty="0" sz="1200">
                <a:latin typeface="Times New Roman"/>
                <a:cs typeface="Times New Roman"/>
              </a:rPr>
              <a:t>Photosynthesis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Assimilation.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However,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fraction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gross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productivity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35">
                <a:latin typeface="Times New Roman"/>
                <a:cs typeface="Times New Roman"/>
              </a:rPr>
              <a:t>utilized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respiration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green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Georgia"/>
                <a:cs typeface="Georgia"/>
              </a:rPr>
              <a:t>Gross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primary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production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(GPP)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=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total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amount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energy</a:t>
            </a:r>
            <a:r>
              <a:rPr dirty="0" sz="1200" spc="-10">
                <a:latin typeface="Georgia"/>
                <a:cs typeface="Georgia"/>
              </a:rPr>
              <a:t> captured.</a:t>
            </a:r>
            <a:endParaRPr sz="1200">
              <a:latin typeface="Georgia"/>
              <a:cs typeface="Georgia"/>
            </a:endParaRPr>
          </a:p>
          <a:p>
            <a:pPr algn="just" lvl="1" marL="241300" marR="5080" indent="-229235">
              <a:lnSpc>
                <a:spcPct val="107800"/>
              </a:lnSpc>
              <a:spcBef>
                <a:spcPts val="20"/>
              </a:spcBef>
              <a:buSzPct val="91666"/>
              <a:buFont typeface="Calibri"/>
              <a:buAutoNum type="alphaLcPeriod" startAt="2"/>
              <a:tabLst>
                <a:tab pos="241300" algn="l"/>
              </a:tabLst>
            </a:pPr>
            <a:r>
              <a:rPr dirty="0" sz="1200">
                <a:latin typeface="Georgia"/>
                <a:cs typeface="Georgia"/>
              </a:rPr>
              <a:t>Net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primary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productivity: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productivity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(NPP)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energy-</a:t>
            </a:r>
            <a:r>
              <a:rPr dirty="0" sz="1200" spc="415">
                <a:latin typeface="Times New Roman"/>
                <a:cs typeface="Times New Roman"/>
              </a:rPr>
              <a:t>  </a:t>
            </a:r>
            <a:r>
              <a:rPr dirty="0" sz="1200" spc="-10">
                <a:latin typeface="Times New Roman"/>
                <a:cs typeface="Times New Roman"/>
              </a:rPr>
              <a:t>bound </a:t>
            </a:r>
            <a:r>
              <a:rPr dirty="0" sz="1200">
                <a:latin typeface="Times New Roman"/>
                <a:cs typeface="Times New Roman"/>
              </a:rPr>
              <a:t>organic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created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left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respiration.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>
                <a:latin typeface="Times New Roman"/>
                <a:cs typeface="Times New Roman"/>
              </a:rPr>
              <a:t>Apparent</a:t>
            </a:r>
            <a:r>
              <a:rPr dirty="0" sz="1200" spc="-10">
                <a:latin typeface="Times New Roman"/>
                <a:cs typeface="Times New Roman"/>
              </a:rPr>
              <a:t> Photosynthesis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assimilation.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biomass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increased.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net </a:t>
            </a:r>
            <a:r>
              <a:rPr dirty="0" sz="1200" spc="-30">
                <a:latin typeface="Times New Roman"/>
                <a:cs typeface="Times New Roman"/>
              </a:rPr>
              <a:t>primary</a:t>
            </a:r>
            <a:r>
              <a:rPr dirty="0" sz="1200" spc="-25">
                <a:latin typeface="Times New Roman"/>
                <a:cs typeface="Times New Roman"/>
              </a:rPr>
              <a:t> productivity </a:t>
            </a:r>
            <a:r>
              <a:rPr dirty="0" sz="1200" spc="-10">
                <a:latin typeface="Times New Roman"/>
                <a:cs typeface="Times New Roman"/>
              </a:rPr>
              <a:t>refers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balance </a:t>
            </a:r>
            <a:r>
              <a:rPr dirty="0" sz="1200" spc="-20">
                <a:latin typeface="Times New Roman"/>
                <a:cs typeface="Times New Roman"/>
              </a:rPr>
              <a:t>between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total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photosynthesis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apparent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photosynthesis.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Net </a:t>
            </a:r>
            <a:r>
              <a:rPr dirty="0" sz="1200" spc="-10">
                <a:latin typeface="Times New Roman"/>
                <a:cs typeface="Times New Roman"/>
              </a:rPr>
              <a:t>primary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(NPP)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accumulation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serves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herbivores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decomposers.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Georgia"/>
                <a:cs typeface="Georgia"/>
              </a:rPr>
              <a:t>Net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productivity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 </a:t>
            </a:r>
            <a:r>
              <a:rPr dirty="0" sz="1200" spc="-25">
                <a:latin typeface="Georgia"/>
                <a:cs typeface="Georgia"/>
              </a:rPr>
              <a:t>energy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=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GPP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160">
                <a:latin typeface="Georgia"/>
                <a:cs typeface="Georgia"/>
              </a:rPr>
              <a:t>—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Energy </a:t>
            </a:r>
            <a:r>
              <a:rPr dirty="0" sz="1200" spc="-20">
                <a:latin typeface="Georgia"/>
                <a:cs typeface="Georgia"/>
              </a:rPr>
              <a:t>lost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respiration.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Net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stored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potentially </a:t>
            </a:r>
            <a:r>
              <a:rPr dirty="0" sz="1200" spc="-45">
                <a:latin typeface="Times New Roman"/>
                <a:cs typeface="Times New Roman"/>
              </a:rPr>
              <a:t>available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decomposers.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68000" y="423167"/>
            <a:ext cx="6438265" cy="66871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algn="just" marL="63500" marR="55880" indent="196850">
              <a:lnSpc>
                <a:spcPct val="107800"/>
              </a:lnSpc>
              <a:spcBef>
                <a:spcPts val="1210"/>
              </a:spcBef>
              <a:buAutoNum type="arabicPeriod" startAt="2"/>
              <a:tabLst>
                <a:tab pos="260350" algn="l"/>
              </a:tabLst>
            </a:pPr>
            <a:r>
              <a:rPr dirty="0" sz="1200">
                <a:latin typeface="Georgia"/>
                <a:cs typeface="Georgia"/>
              </a:rPr>
              <a:t>Secondary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productivity: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Secondary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productivity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20">
                <a:latin typeface="Times New Roman"/>
                <a:cs typeface="Times New Roman"/>
              </a:rPr>
              <a:t>consumers,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i.e.,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convert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biomass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consumers.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secondary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simply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involves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repackaging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previously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captured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producers, </a:t>
            </a:r>
            <a:r>
              <a:rPr dirty="0" sz="1200" spc="-25">
                <a:latin typeface="Times New Roman"/>
                <a:cs typeface="Times New Roman"/>
              </a:rPr>
              <a:t>no additional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chain.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accumulation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biomass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serves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food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herbivores,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carnivores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decomposers.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consumers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 </a:t>
            </a:r>
            <a:r>
              <a:rPr dirty="0" sz="1200" spc="-30">
                <a:latin typeface="Times New Roman"/>
                <a:cs typeface="Times New Roman"/>
              </a:rPr>
              <a:t>utilize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already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respiration,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simply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converting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tissues.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Odum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(1971)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prefer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assimilation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‘production’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consumer’s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secondary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productivity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depicts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only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utilization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 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production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biomass.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secondary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productivity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rate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storage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consumer’s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i.e.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heterotrophic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keeps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one </a:t>
            </a:r>
            <a:r>
              <a:rPr dirty="0" sz="1200">
                <a:latin typeface="Times New Roman"/>
                <a:cs typeface="Times New Roman"/>
              </a:rPr>
              <a:t>organism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another.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Hence,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secondary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productivity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productivity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saprobes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63500" marR="56515" indent="158750">
              <a:lnSpc>
                <a:spcPct val="107500"/>
              </a:lnSpc>
              <a:buAutoNum type="arabicPeriod" startAt="2"/>
              <a:tabLst>
                <a:tab pos="222250" algn="l"/>
              </a:tabLst>
            </a:pPr>
            <a:r>
              <a:rPr dirty="0" sz="1200">
                <a:latin typeface="Georgia"/>
                <a:cs typeface="Georgia"/>
              </a:rPr>
              <a:t>Net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Productivity: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synthesized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organic</a:t>
            </a:r>
            <a:r>
              <a:rPr dirty="0" sz="1200">
                <a:latin typeface="Times New Roman"/>
                <a:cs typeface="Times New Roman"/>
              </a:rPr>
              <a:t> matter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not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heterotrophs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has </a:t>
            </a:r>
            <a:r>
              <a:rPr dirty="0" sz="1200">
                <a:latin typeface="Times New Roman"/>
                <a:cs typeface="Times New Roman"/>
              </a:rPr>
              <a:t>been left over by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consumers</a:t>
            </a:r>
            <a:r>
              <a:rPr dirty="0" sz="1200">
                <a:latin typeface="Times New Roman"/>
                <a:cs typeface="Times New Roman"/>
              </a:rPr>
              <a:t> or heterotrophs. It is thus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increase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biomass</a:t>
            </a:r>
            <a:r>
              <a:rPr dirty="0" sz="1200">
                <a:latin typeface="Times New Roman"/>
                <a:cs typeface="Times New Roman"/>
              </a:rPr>
              <a:t> of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</a:t>
            </a:r>
            <a:endParaRPr sz="1200">
              <a:latin typeface="Times New Roman"/>
              <a:cs typeface="Times New Roman"/>
            </a:endParaRPr>
          </a:p>
          <a:p>
            <a:pPr algn="just" marL="63500" marR="55880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 </a:t>
            </a:r>
            <a:r>
              <a:rPr dirty="0" sz="1200" spc="-10">
                <a:latin typeface="Times New Roman"/>
                <a:cs typeface="Times New Roman"/>
              </a:rPr>
              <a:t>period,</a:t>
            </a:r>
            <a:r>
              <a:rPr dirty="0" sz="1200">
                <a:latin typeface="Times New Roman"/>
                <a:cs typeface="Times New Roman"/>
              </a:rPr>
              <a:t> as 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season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 </a:t>
            </a:r>
            <a:r>
              <a:rPr dirty="0" sz="1200" spc="-25">
                <a:latin typeface="Times New Roman"/>
                <a:cs typeface="Times New Roman"/>
              </a:rPr>
              <a:t>year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 </a:t>
            </a:r>
            <a:r>
              <a:rPr dirty="0" sz="1200" spc="-10">
                <a:latin typeface="Times New Roman"/>
                <a:cs typeface="Times New Roman"/>
              </a:rPr>
              <a:t>refers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storage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organic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heterotrophs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consumers,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i.e.,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equivalent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primary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consumption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heterotrophs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Net</a:t>
            </a:r>
            <a:r>
              <a:rPr dirty="0" sz="1200" spc="-25">
                <a:latin typeface="Times New Roman"/>
                <a:cs typeface="Times New Roman"/>
              </a:rPr>
              <a:t> productivity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ecosystem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equivalent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primary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costs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respiration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hetertrophs,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decomposers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included. </a:t>
            </a:r>
            <a:r>
              <a:rPr dirty="0" sz="1200" spc="-20">
                <a:latin typeface="Times New Roman"/>
                <a:cs typeface="Times New Roman"/>
              </a:rPr>
              <a:t>Therefore, </a:t>
            </a:r>
            <a:r>
              <a:rPr dirty="0" sz="1200">
                <a:latin typeface="Georgia"/>
                <a:cs typeface="Georgia"/>
              </a:rPr>
              <a:t>NEP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(Net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Productivity)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Georgia"/>
                <a:cs typeface="Georgia"/>
              </a:rPr>
              <a:t>=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GPP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(R</a:t>
            </a:r>
            <a:r>
              <a:rPr dirty="0" baseline="-19841" sz="1050">
                <a:latin typeface="Georgia"/>
                <a:cs typeface="Georgia"/>
              </a:rPr>
              <a:t>p</a:t>
            </a:r>
            <a:r>
              <a:rPr dirty="0" sz="1200">
                <a:latin typeface="Georgia"/>
                <a:cs typeface="Georgia"/>
              </a:rPr>
              <a:t>+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</a:t>
            </a:r>
            <a:r>
              <a:rPr dirty="0" baseline="-19841" sz="1050">
                <a:latin typeface="Georgia"/>
                <a:cs typeface="Georgia"/>
              </a:rPr>
              <a:t>h</a:t>
            </a:r>
            <a:r>
              <a:rPr dirty="0" sz="1200">
                <a:latin typeface="Georgia"/>
                <a:cs typeface="Georgia"/>
              </a:rPr>
              <a:t>+R</a:t>
            </a:r>
            <a:r>
              <a:rPr dirty="0" baseline="-19841" sz="1050">
                <a:latin typeface="Georgia"/>
                <a:cs typeface="Georgia"/>
              </a:rPr>
              <a:t>d</a:t>
            </a:r>
            <a:r>
              <a:rPr dirty="0" sz="1200">
                <a:latin typeface="Georgia"/>
                <a:cs typeface="Georgia"/>
              </a:rPr>
              <a:t>). </a:t>
            </a:r>
            <a:r>
              <a:rPr dirty="0" sz="1200" spc="-25">
                <a:latin typeface="Times New Roman"/>
                <a:cs typeface="Times New Roman"/>
              </a:rPr>
              <a:t>Where-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Georgia"/>
                <a:cs typeface="Georgia"/>
              </a:rPr>
              <a:t>R</a:t>
            </a:r>
            <a:r>
              <a:rPr dirty="0" baseline="-19841" sz="1050" spc="-15">
                <a:latin typeface="Georgia"/>
                <a:cs typeface="Georgia"/>
              </a:rPr>
              <a:t>p</a:t>
            </a:r>
            <a:r>
              <a:rPr dirty="0" sz="1200" spc="-10">
                <a:latin typeface="Times New Roman"/>
                <a:cs typeface="Times New Roman"/>
              </a:rPr>
              <a:t>=Respiration 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Plants, </a:t>
            </a:r>
            <a:r>
              <a:rPr dirty="0" sz="1200">
                <a:latin typeface="Georgia"/>
                <a:cs typeface="Georgia"/>
              </a:rPr>
              <a:t>R</a:t>
            </a:r>
            <a:r>
              <a:rPr dirty="0" baseline="-19841" sz="1050">
                <a:latin typeface="Georgia"/>
                <a:cs typeface="Georgia"/>
              </a:rPr>
              <a:t>h</a:t>
            </a:r>
            <a:r>
              <a:rPr dirty="0" sz="1200">
                <a:latin typeface="Times New Roman"/>
                <a:cs typeface="Times New Roman"/>
              </a:rPr>
              <a:t>=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Respiration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Heterotrophs,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Georgia"/>
                <a:cs typeface="Georgia"/>
              </a:rPr>
              <a:t>R</a:t>
            </a:r>
            <a:r>
              <a:rPr dirty="0" baseline="-19841" sz="1050">
                <a:latin typeface="Georgia"/>
                <a:cs typeface="Georgia"/>
              </a:rPr>
              <a:t>d</a:t>
            </a:r>
            <a:r>
              <a:rPr dirty="0" sz="1200">
                <a:latin typeface="Times New Roman"/>
                <a:cs typeface="Times New Roman"/>
              </a:rPr>
              <a:t>=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Respiration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Decomposers</a:t>
            </a: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Ecological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Sucession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: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200">
              <a:latin typeface="Georgia"/>
              <a:cs typeface="Georgia"/>
            </a:endParaRPr>
          </a:p>
          <a:p>
            <a:pPr marL="63500" marR="5012690">
              <a:lnSpc>
                <a:spcPct val="107500"/>
              </a:lnSpc>
              <a:spcBef>
                <a:spcPts val="5"/>
              </a:spcBef>
            </a:pPr>
            <a:r>
              <a:rPr dirty="0" sz="1200" spc="-20">
                <a:latin typeface="Georgia"/>
                <a:cs typeface="Georgia"/>
              </a:rPr>
              <a:t>Concept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Process </a:t>
            </a:r>
            <a:r>
              <a:rPr dirty="0" sz="1200" spc="-10">
                <a:latin typeface="Georgia"/>
                <a:cs typeface="Georgia"/>
              </a:rPr>
              <a:t>Concept</a:t>
            </a:r>
            <a:endParaRPr sz="1200">
              <a:latin typeface="Georgia"/>
              <a:cs typeface="Georgia"/>
            </a:endParaRPr>
          </a:p>
          <a:p>
            <a:pPr algn="just" marL="63500" marR="54610" indent="45720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stable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dynamic.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keep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regularly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over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space.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community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20">
                <a:latin typeface="Times New Roman"/>
                <a:cs typeface="Times New Roman"/>
              </a:rPr>
              <a:t>constantly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replaced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 </a:t>
            </a:r>
            <a:r>
              <a:rPr dirty="0" sz="1200" spc="-25">
                <a:latin typeface="Times New Roman"/>
                <a:cs typeface="Times New Roman"/>
              </a:rPr>
              <a:t>community.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Gradual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replacement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one </a:t>
            </a:r>
            <a:r>
              <a:rPr dirty="0" sz="1200" spc="-20">
                <a:latin typeface="Times New Roman"/>
                <a:cs typeface="Times New Roman"/>
              </a:rPr>
              <a:t>type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25">
                <a:latin typeface="Times New Roman"/>
                <a:cs typeface="Times New Roman"/>
              </a:rPr>
              <a:t> community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Georgia"/>
                <a:cs typeface="Georgia"/>
              </a:rPr>
              <a:t>“Plant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succession</a:t>
            </a:r>
            <a:r>
              <a:rPr dirty="0" sz="1200" spc="-20">
                <a:latin typeface="Times New Roman"/>
                <a:cs typeface="Times New Roman"/>
              </a:rPr>
              <a:t>”.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sequence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change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generally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simple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complex.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continues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till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stable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established.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succession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occurrence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relatively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definite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sequence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time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same </a:t>
            </a:r>
            <a:r>
              <a:rPr dirty="0" sz="1200" spc="-25">
                <a:latin typeface="Times New Roman"/>
                <a:cs typeface="Times New Roman"/>
              </a:rPr>
              <a:t>area”.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described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gradual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replacement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-25">
                <a:latin typeface="Times New Roman"/>
                <a:cs typeface="Times New Roman"/>
              </a:rPr>
              <a:t> community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other”.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Halt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(1885)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succession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orderly</a:t>
            </a:r>
            <a:r>
              <a:rPr dirty="0" sz="1200" spc="-25">
                <a:latin typeface="Times New Roman"/>
                <a:cs typeface="Times New Roman"/>
              </a:rPr>
              <a:t> changes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communities. </a:t>
            </a:r>
            <a:r>
              <a:rPr dirty="0" sz="1200">
                <a:latin typeface="Times New Roman"/>
                <a:cs typeface="Times New Roman"/>
              </a:rPr>
              <a:t>Clements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(1916)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defined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succession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“the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same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locality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becomes </a:t>
            </a:r>
            <a:r>
              <a:rPr dirty="0" sz="1200" spc="-45">
                <a:latin typeface="Times New Roman"/>
                <a:cs typeface="Times New Roman"/>
              </a:rPr>
              <a:t>successively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colonized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different </a:t>
            </a:r>
            <a:r>
              <a:rPr dirty="0" sz="1200" spc="-10">
                <a:latin typeface="Times New Roman"/>
                <a:cs typeface="Times New Roman"/>
              </a:rPr>
              <a:t>groups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communities”.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574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10">
                <a:latin typeface="Georgia"/>
                <a:cs typeface="Georgia"/>
              </a:rPr>
              <a:t>Process: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10" y="4521202"/>
            <a:ext cx="6337300" cy="455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0">
              <a:lnSpc>
                <a:spcPct val="107500"/>
              </a:lnSpc>
              <a:spcBef>
                <a:spcPts val="100"/>
              </a:spcBef>
            </a:pPr>
            <a:r>
              <a:rPr dirty="0" sz="1200" spc="-30">
                <a:latin typeface="Times New Roman"/>
                <a:cs typeface="Times New Roman"/>
              </a:rPr>
              <a:t>Succession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series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processes.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completed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sequential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steps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viz.: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(I) </a:t>
            </a:r>
            <a:r>
              <a:rPr dirty="0" sz="1200" spc="-10">
                <a:latin typeface="Times New Roman"/>
                <a:cs typeface="Times New Roman"/>
              </a:rPr>
              <a:t>Nudation,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(II)</a:t>
            </a:r>
            <a:r>
              <a:rPr dirty="0" sz="1200" spc="-20">
                <a:latin typeface="Times New Roman"/>
                <a:cs typeface="Times New Roman"/>
              </a:rPr>
              <a:t> Invasion,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(III)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Competition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co-</a:t>
            </a:r>
            <a:r>
              <a:rPr dirty="0" sz="1200" spc="-25">
                <a:latin typeface="Times New Roman"/>
                <a:cs typeface="Times New Roman"/>
              </a:rPr>
              <a:t>action,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(IV)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Reaction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(V)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climax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(stabilisation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).</a:t>
            </a:r>
            <a:endParaRPr sz="1200">
              <a:latin typeface="Times New Roman"/>
              <a:cs typeface="Times New Roman"/>
            </a:endParaRPr>
          </a:p>
          <a:p>
            <a:pPr marL="239395" indent="-213360">
              <a:lnSpc>
                <a:spcPct val="100000"/>
              </a:lnSpc>
              <a:spcBef>
                <a:spcPts val="120"/>
              </a:spcBef>
              <a:buAutoNum type="romanUcPeriod"/>
              <a:tabLst>
                <a:tab pos="239395" algn="l"/>
              </a:tabLst>
            </a:pPr>
            <a:r>
              <a:rPr dirty="0" sz="1200" spc="-10">
                <a:latin typeface="Georgia"/>
                <a:cs typeface="Georgia"/>
              </a:rPr>
              <a:t>Nudation:</a:t>
            </a:r>
            <a:endParaRPr sz="12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canvas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painting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nudation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5">
                <a:latin typeface="Times New Roman"/>
                <a:cs typeface="Times New Roman"/>
              </a:rPr>
              <a:t> be</a:t>
            </a:r>
            <a:endParaRPr sz="1200">
              <a:latin typeface="Times New Roman"/>
              <a:cs typeface="Times New Roman"/>
            </a:endParaRPr>
          </a:p>
          <a:p>
            <a:pPr lvl="1" marL="107950" indent="-106680">
              <a:lnSpc>
                <a:spcPct val="100000"/>
              </a:lnSpc>
              <a:spcBef>
                <a:spcPts val="120"/>
              </a:spcBef>
              <a:buSzPct val="91666"/>
              <a:buAutoNum type="romanLcParenR"/>
              <a:tabLst>
                <a:tab pos="107950" algn="l"/>
              </a:tabLst>
            </a:pPr>
            <a:r>
              <a:rPr dirty="0" sz="1200" spc="-10">
                <a:latin typeface="Georgia"/>
                <a:cs typeface="Georgia"/>
              </a:rPr>
              <a:t>Topographic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factors</a:t>
            </a:r>
            <a:r>
              <a:rPr dirty="0" sz="1200" spc="-35">
                <a:latin typeface="Times New Roman"/>
                <a:cs typeface="Times New Roman"/>
              </a:rPr>
              <a:t>: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These </a:t>
            </a:r>
            <a:r>
              <a:rPr dirty="0" sz="1200" spc="-30">
                <a:latin typeface="Times New Roman"/>
                <a:cs typeface="Times New Roman"/>
              </a:rPr>
              <a:t>include</a:t>
            </a:r>
            <a:r>
              <a:rPr dirty="0" sz="1200" spc="-20">
                <a:latin typeface="Times New Roman"/>
                <a:cs typeface="Times New Roman"/>
              </a:rPr>
              <a:t> erosion,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deposition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sand,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slides,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volcano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lvl="1" marL="149860" indent="-147320">
              <a:lnSpc>
                <a:spcPct val="100000"/>
              </a:lnSpc>
              <a:spcBef>
                <a:spcPts val="110"/>
              </a:spcBef>
              <a:buSzPct val="91666"/>
              <a:buAutoNum type="romanLcParenR"/>
              <a:tabLst>
                <a:tab pos="149860" algn="l"/>
              </a:tabLst>
            </a:pPr>
            <a:r>
              <a:rPr dirty="0" sz="1200" spc="-20">
                <a:latin typeface="Georgia"/>
                <a:cs typeface="Georgia"/>
              </a:rPr>
              <a:t>Climatic </a:t>
            </a:r>
            <a:r>
              <a:rPr dirty="0" sz="1200" spc="-30">
                <a:latin typeface="Georgia"/>
                <a:cs typeface="Georgia"/>
              </a:rPr>
              <a:t>factors: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Glaciers,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storm,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frost,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fire 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destroy </a:t>
            </a:r>
            <a:r>
              <a:rPr dirty="0" sz="1200" spc="-10">
                <a:latin typeface="Times New Roman"/>
                <a:cs typeface="Times New Roman"/>
              </a:rPr>
              <a:t>vegetation.</a:t>
            </a:r>
            <a:endParaRPr sz="1200">
              <a:latin typeface="Times New Roman"/>
              <a:cs typeface="Times New Roman"/>
            </a:endParaRPr>
          </a:p>
          <a:p>
            <a:pPr lvl="1" marL="12700" marR="6985" indent="-9525">
              <a:lnSpc>
                <a:spcPts val="1560"/>
              </a:lnSpc>
              <a:spcBef>
                <a:spcPts val="60"/>
              </a:spcBef>
              <a:buSzPct val="91666"/>
              <a:buAutoNum type="romanLcParenR"/>
              <a:tabLst>
                <a:tab pos="191770" algn="l"/>
              </a:tabLst>
            </a:pPr>
            <a:r>
              <a:rPr dirty="0" sz="120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Biotic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factors: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Disease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attack,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destruction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industry,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housing,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roads.</a:t>
            </a:r>
            <a:endParaRPr sz="1200">
              <a:latin typeface="Times New Roman"/>
              <a:cs typeface="Times New Roman"/>
            </a:endParaRPr>
          </a:p>
          <a:p>
            <a:pPr marL="226695" indent="-213995">
              <a:lnSpc>
                <a:spcPct val="100000"/>
              </a:lnSpc>
              <a:spcBef>
                <a:spcPts val="35"/>
              </a:spcBef>
              <a:buAutoNum type="romanUcParenR" startAt="2"/>
              <a:tabLst>
                <a:tab pos="226695" algn="l"/>
              </a:tabLst>
            </a:pPr>
            <a:r>
              <a:rPr dirty="0" sz="1200" spc="-25">
                <a:latin typeface="Georgia"/>
                <a:cs typeface="Georgia"/>
              </a:rPr>
              <a:t>Invasion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(Entry):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refers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entry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new </a:t>
            </a:r>
            <a:r>
              <a:rPr dirty="0" sz="1200" spc="-25">
                <a:latin typeface="Times New Roman"/>
                <a:cs typeface="Times New Roman"/>
              </a:rPr>
              <a:t>organisms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community.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completed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Times New Roman"/>
                <a:cs typeface="Times New Roman"/>
              </a:rPr>
              <a:t>by:</a:t>
            </a:r>
            <a:endParaRPr sz="1200">
              <a:latin typeface="Times New Roman"/>
              <a:cs typeface="Times New Roman"/>
            </a:endParaRPr>
          </a:p>
          <a:p>
            <a:pPr algn="just" lvl="1" marL="12700" marR="5715" indent="149225">
              <a:lnSpc>
                <a:spcPct val="107500"/>
              </a:lnSpc>
              <a:spcBef>
                <a:spcPts val="10"/>
              </a:spcBef>
              <a:buAutoNum type="romanLcParenR"/>
              <a:tabLst>
                <a:tab pos="161925" algn="l"/>
              </a:tabLst>
            </a:pPr>
            <a:r>
              <a:rPr dirty="0" sz="1200" spc="-20">
                <a:latin typeface="Georgia"/>
                <a:cs typeface="Georgia"/>
              </a:rPr>
              <a:t>Migration</a:t>
            </a:r>
            <a:r>
              <a:rPr dirty="0" sz="1200" spc="-20">
                <a:latin typeface="Times New Roman"/>
                <a:cs typeface="Times New Roman"/>
              </a:rPr>
              <a:t>:It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transfer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genetic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load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seeds,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spores, propagules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winds,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water,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lvl="1" marL="187960" indent="-175260">
              <a:lnSpc>
                <a:spcPct val="100000"/>
              </a:lnSpc>
              <a:spcBef>
                <a:spcPts val="120"/>
              </a:spcBef>
              <a:buAutoNum type="romanLcParenR"/>
              <a:tabLst>
                <a:tab pos="187960" algn="l"/>
              </a:tabLst>
            </a:pPr>
            <a:r>
              <a:rPr dirty="0" sz="1200">
                <a:latin typeface="Georgia"/>
                <a:cs typeface="Georgia"/>
              </a:rPr>
              <a:t>Ecesis: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30">
                <a:latin typeface="Times New Roman"/>
                <a:cs typeface="Times New Roman"/>
              </a:rPr>
              <a:t> migrants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adjust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35">
                <a:latin typeface="Times New Roman"/>
                <a:cs typeface="Times New Roman"/>
              </a:rPr>
              <a:t> climate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establishment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occurs.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ecesis.</a:t>
            </a:r>
            <a:endParaRPr sz="1200">
              <a:latin typeface="Times New Roman"/>
              <a:cs typeface="Times New Roman"/>
            </a:endParaRPr>
          </a:p>
          <a:p>
            <a:pPr algn="just" lvl="1" marL="12700" marR="6350" indent="234950">
              <a:lnSpc>
                <a:spcPct val="107500"/>
              </a:lnSpc>
              <a:buAutoNum type="romanLcParenR"/>
              <a:tabLst>
                <a:tab pos="247650" algn="l"/>
              </a:tabLst>
            </a:pPr>
            <a:r>
              <a:rPr dirty="0" sz="1200" spc="-10">
                <a:latin typeface="Georgia"/>
                <a:cs typeface="Georgia"/>
              </a:rPr>
              <a:t>Aggregation</a:t>
            </a:r>
            <a:r>
              <a:rPr dirty="0" sz="1200" spc="-10">
                <a:latin typeface="Times New Roman"/>
                <a:cs typeface="Times New Roman"/>
              </a:rPr>
              <a:t>: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individuals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colonization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reproduction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 spc="-10">
                <a:latin typeface="Times New Roman"/>
                <a:cs typeface="Times New Roman"/>
              </a:rPr>
              <a:t>aggregation.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283845">
              <a:lnSpc>
                <a:spcPct val="107800"/>
              </a:lnSpc>
              <a:spcBef>
                <a:spcPts val="10"/>
              </a:spcBef>
              <a:buAutoNum type="romanUcParenR" startAt="3"/>
              <a:tabLst>
                <a:tab pos="296545" algn="l"/>
              </a:tabLst>
            </a:pPr>
            <a:r>
              <a:rPr dirty="0" sz="1200" spc="-25">
                <a:latin typeface="Georgia"/>
                <a:cs typeface="Georgia"/>
              </a:rPr>
              <a:t>Competition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and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Co-action: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aggregation,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competition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within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(Inter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Intra)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space,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light,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competition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adjust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survive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population.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weaker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gradually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disappear.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Individual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affect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other’s </a:t>
            </a:r>
            <a:r>
              <a:rPr dirty="0" sz="1200" spc="-45">
                <a:latin typeface="Times New Roman"/>
                <a:cs typeface="Times New Roman"/>
              </a:rPr>
              <a:t>life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various </a:t>
            </a:r>
            <a:r>
              <a:rPr dirty="0" sz="1200" spc="-60">
                <a:latin typeface="Times New Roman"/>
                <a:cs typeface="Times New Roman"/>
              </a:rPr>
              <a:t>ways.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co-</a:t>
            </a:r>
            <a:r>
              <a:rPr dirty="0" sz="1200" spc="-10">
                <a:latin typeface="Times New Roman"/>
                <a:cs typeface="Times New Roman"/>
              </a:rPr>
              <a:t>action.</a:t>
            </a:r>
            <a:endParaRPr sz="1200">
              <a:latin typeface="Times New Roman"/>
              <a:cs typeface="Times New Roman"/>
            </a:endParaRPr>
          </a:p>
          <a:p>
            <a:pPr algn="just" marL="297815" indent="-285115">
              <a:lnSpc>
                <a:spcPct val="100000"/>
              </a:lnSpc>
              <a:spcBef>
                <a:spcPts val="105"/>
              </a:spcBef>
              <a:buAutoNum type="romanUcParenR" startAt="3"/>
              <a:tabLst>
                <a:tab pos="297815" algn="l"/>
              </a:tabLst>
            </a:pPr>
            <a:r>
              <a:rPr dirty="0" sz="1200" spc="-10">
                <a:latin typeface="Georgia"/>
                <a:cs typeface="Georgia"/>
              </a:rPr>
              <a:t>Reaction</a:t>
            </a:r>
            <a:r>
              <a:rPr dirty="0" sz="1200" spc="-10">
                <a:latin typeface="Times New Roman"/>
                <a:cs typeface="Times New Roman"/>
              </a:rPr>
              <a:t>: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mechanism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modification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living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organism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reactions,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place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soil, </a:t>
            </a:r>
            <a:r>
              <a:rPr dirty="0" sz="1200" spc="-10">
                <a:latin typeface="Times New Roman"/>
                <a:cs typeface="Times New Roman"/>
              </a:rPr>
              <a:t>water,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light</a:t>
            </a:r>
            <a:r>
              <a:rPr dirty="0" sz="1200" spc="-10">
                <a:latin typeface="Times New Roman"/>
                <a:cs typeface="Times New Roman"/>
              </a:rPr>
              <a:t> conditions,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environment.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changes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unfit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existing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community</a:t>
            </a:r>
            <a:r>
              <a:rPr dirty="0" sz="1200" spc="-20">
                <a:latin typeface="Times New Roman"/>
                <a:cs typeface="Times New Roman"/>
              </a:rPr>
              <a:t> 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sooner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replaced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50363" y="3215640"/>
            <a:ext cx="3039110" cy="4133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305"/>
              </a:spcBef>
            </a:pPr>
            <a:r>
              <a:rPr dirty="0" sz="1100" spc="-10">
                <a:latin typeface="Times New Roman"/>
                <a:cs typeface="Times New Roman"/>
              </a:rPr>
              <a:t>Reaction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662171" y="2887980"/>
            <a:ext cx="90170" cy="276225"/>
          </a:xfrm>
          <a:custGeom>
            <a:avLst/>
            <a:gdLst/>
            <a:ahLst/>
            <a:cxnLst/>
            <a:rect l="l" t="t" r="r" b="b"/>
            <a:pathLst>
              <a:path w="90170" h="276225">
                <a:moveTo>
                  <a:pt x="0" y="205739"/>
                </a:moveTo>
                <a:lnTo>
                  <a:pt x="22859" y="205739"/>
                </a:lnTo>
                <a:lnTo>
                  <a:pt x="22859" y="0"/>
                </a:lnTo>
                <a:lnTo>
                  <a:pt x="68579" y="0"/>
                </a:lnTo>
                <a:lnTo>
                  <a:pt x="68579" y="205739"/>
                </a:lnTo>
                <a:lnTo>
                  <a:pt x="89915" y="205739"/>
                </a:lnTo>
                <a:lnTo>
                  <a:pt x="45719" y="275843"/>
                </a:lnTo>
                <a:lnTo>
                  <a:pt x="0" y="20573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150363" y="3974592"/>
            <a:ext cx="3039110" cy="41148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290"/>
              </a:spcBef>
            </a:pPr>
            <a:r>
              <a:rPr dirty="0" sz="1100" spc="-10">
                <a:latin typeface="Times New Roman"/>
                <a:cs typeface="Times New Roman"/>
              </a:rPr>
              <a:t>Climax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62171" y="3698748"/>
            <a:ext cx="90170" cy="276225"/>
          </a:xfrm>
          <a:custGeom>
            <a:avLst/>
            <a:gdLst/>
            <a:ahLst/>
            <a:cxnLst/>
            <a:rect l="l" t="t" r="r" b="b"/>
            <a:pathLst>
              <a:path w="90170" h="276225">
                <a:moveTo>
                  <a:pt x="0" y="207263"/>
                </a:moveTo>
                <a:lnTo>
                  <a:pt x="22859" y="207263"/>
                </a:lnTo>
                <a:lnTo>
                  <a:pt x="22859" y="0"/>
                </a:lnTo>
                <a:lnTo>
                  <a:pt x="68579" y="0"/>
                </a:lnTo>
                <a:lnTo>
                  <a:pt x="68579" y="207263"/>
                </a:lnTo>
                <a:lnTo>
                  <a:pt x="89915" y="207263"/>
                </a:lnTo>
                <a:lnTo>
                  <a:pt x="45719" y="275843"/>
                </a:lnTo>
                <a:lnTo>
                  <a:pt x="0" y="20726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648455" y="1600200"/>
            <a:ext cx="90170" cy="276225"/>
          </a:xfrm>
          <a:custGeom>
            <a:avLst/>
            <a:gdLst/>
            <a:ahLst/>
            <a:cxnLst/>
            <a:rect l="l" t="t" r="r" b="b"/>
            <a:pathLst>
              <a:path w="90170" h="276225">
                <a:moveTo>
                  <a:pt x="0" y="207263"/>
                </a:moveTo>
                <a:lnTo>
                  <a:pt x="22859" y="207263"/>
                </a:lnTo>
                <a:lnTo>
                  <a:pt x="22859" y="0"/>
                </a:lnTo>
                <a:lnTo>
                  <a:pt x="67055" y="0"/>
                </a:lnTo>
                <a:lnTo>
                  <a:pt x="67055" y="207263"/>
                </a:lnTo>
                <a:lnTo>
                  <a:pt x="89915" y="207263"/>
                </a:lnTo>
                <a:lnTo>
                  <a:pt x="45719" y="275843"/>
                </a:lnTo>
                <a:lnTo>
                  <a:pt x="0" y="20726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226563" y="1219200"/>
            <a:ext cx="3039110" cy="36131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290"/>
              </a:spcBef>
            </a:pPr>
            <a:r>
              <a:rPr dirty="0" sz="1100" spc="-10">
                <a:latin typeface="Times New Roman"/>
                <a:cs typeface="Times New Roman"/>
              </a:rPr>
              <a:t>Nudation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26563" y="1876044"/>
            <a:ext cx="3039110" cy="36322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05"/>
              </a:spcBef>
            </a:pPr>
            <a:r>
              <a:rPr dirty="0" sz="1100" spc="-10">
                <a:latin typeface="Times New Roman"/>
                <a:cs typeface="Times New Roman"/>
              </a:rPr>
              <a:t>Invasion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26563" y="2525268"/>
            <a:ext cx="3039110" cy="36322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774065">
              <a:lnSpc>
                <a:spcPct val="100000"/>
              </a:lnSpc>
              <a:spcBef>
                <a:spcPts val="290"/>
              </a:spcBef>
            </a:pPr>
            <a:r>
              <a:rPr dirty="0" sz="1100">
                <a:latin typeface="Times New Roman"/>
                <a:cs typeface="Times New Roman"/>
              </a:rPr>
              <a:t>Competition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co-action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648455" y="2249424"/>
            <a:ext cx="90170" cy="276225"/>
          </a:xfrm>
          <a:custGeom>
            <a:avLst/>
            <a:gdLst/>
            <a:ahLst/>
            <a:cxnLst/>
            <a:rect l="l" t="t" r="r" b="b"/>
            <a:pathLst>
              <a:path w="90170" h="276225">
                <a:moveTo>
                  <a:pt x="0" y="207263"/>
                </a:moveTo>
                <a:lnTo>
                  <a:pt x="22859" y="207263"/>
                </a:lnTo>
                <a:lnTo>
                  <a:pt x="22859" y="0"/>
                </a:lnTo>
                <a:lnTo>
                  <a:pt x="67055" y="0"/>
                </a:lnTo>
                <a:lnTo>
                  <a:pt x="67055" y="207263"/>
                </a:lnTo>
                <a:lnTo>
                  <a:pt x="89915" y="207263"/>
                </a:lnTo>
                <a:lnTo>
                  <a:pt x="45719" y="275843"/>
                </a:lnTo>
                <a:lnTo>
                  <a:pt x="0" y="20726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2" y="423167"/>
            <a:ext cx="6337935" cy="6292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algn="just" marL="12700" marR="6350">
              <a:lnSpc>
                <a:spcPct val="107700"/>
              </a:lnSpc>
              <a:spcBef>
                <a:spcPts val="1215"/>
              </a:spcBef>
            </a:pPr>
            <a:r>
              <a:rPr dirty="0" sz="1200">
                <a:latin typeface="Georgia"/>
                <a:cs typeface="Georgia"/>
              </a:rPr>
              <a:t>V)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Stabilization</a:t>
            </a:r>
            <a:r>
              <a:rPr dirty="0" sz="1200" spc="-25">
                <a:latin typeface="Times New Roman"/>
                <a:cs typeface="Times New Roman"/>
              </a:rPr>
              <a:t>: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‘reaction’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climate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changes,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favorable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existing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favorable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invaders.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old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replaced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plant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succession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progresses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animals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gradual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evolution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finally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>
                <a:latin typeface="Times New Roman"/>
                <a:cs typeface="Times New Roman"/>
              </a:rPr>
              <a:t>permanent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condition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called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stabilization.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stabilized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climax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community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ecological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succession. </a:t>
            </a:r>
            <a:r>
              <a:rPr dirty="0" sz="1200" spc="-25">
                <a:latin typeface="Times New Roman"/>
                <a:cs typeface="Times New Roman"/>
              </a:rPr>
              <a:t>Community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climate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complete </a:t>
            </a:r>
            <a:r>
              <a:rPr dirty="0" sz="1200" spc="-10">
                <a:latin typeface="Times New Roman"/>
                <a:cs typeface="Times New Roman"/>
              </a:rPr>
              <a:t>harmony.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40">
                <a:latin typeface="Georgia"/>
                <a:cs typeface="Georgia"/>
              </a:rPr>
              <a:t>Primary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Secondary</a:t>
            </a:r>
            <a:r>
              <a:rPr dirty="0" sz="1200" spc="-10">
                <a:latin typeface="Georgia"/>
                <a:cs typeface="Georgia"/>
              </a:rPr>
              <a:t> Succession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Succession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communities </a:t>
            </a:r>
            <a:r>
              <a:rPr dirty="0" sz="1200" spc="-10">
                <a:latin typeface="Times New Roman"/>
                <a:cs typeface="Times New Roman"/>
              </a:rPr>
              <a:t>proceed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predictable,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step-</a:t>
            </a:r>
            <a:r>
              <a:rPr dirty="0" sz="1200" spc="-50">
                <a:latin typeface="Times New Roman"/>
                <a:cs typeface="Times New Roman"/>
              </a:rPr>
              <a:t>by-</a:t>
            </a:r>
            <a:r>
              <a:rPr dirty="0" sz="1200">
                <a:latin typeface="Times New Roman"/>
                <a:cs typeface="Times New Roman"/>
              </a:rPr>
              <a:t>step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change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10">
                <a:latin typeface="Times New Roman"/>
                <a:cs typeface="Times New Roman"/>
              </a:rPr>
              <a:t> time.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process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succession,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original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 colonizing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site </a:t>
            </a:r>
            <a:r>
              <a:rPr dirty="0" sz="1200" spc="-30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replaced </a:t>
            </a:r>
            <a:r>
              <a:rPr dirty="0" sz="1200" spc="-20">
                <a:latin typeface="Times New Roman"/>
                <a:cs typeface="Times New Roman"/>
              </a:rPr>
              <a:t>completely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simply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numerous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emerge.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succession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necessary.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bare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succession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divided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into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types.</a:t>
            </a:r>
            <a:endParaRPr sz="1200">
              <a:latin typeface="Times New Roman"/>
              <a:cs typeface="Times New Roman"/>
            </a:endParaRPr>
          </a:p>
          <a:p>
            <a:pPr algn="just" marL="12700" indent="-635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Georgia"/>
                <a:cs typeface="Georgia"/>
              </a:rPr>
              <a:t>Primary</a:t>
            </a:r>
            <a:r>
              <a:rPr dirty="0" sz="1200" spc="2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Succession</a:t>
            </a:r>
            <a:r>
              <a:rPr dirty="0" sz="1200" spc="-10">
                <a:latin typeface="Times New Roman"/>
                <a:cs typeface="Times New Roman"/>
              </a:rPr>
              <a:t>: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succession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bare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occupied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previously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vegetation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called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succession.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dunes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lake.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primary </a:t>
            </a:r>
            <a:r>
              <a:rPr dirty="0" sz="1200" spc="-20">
                <a:latin typeface="Times New Roman"/>
                <a:cs typeface="Times New Roman"/>
              </a:rPr>
              <a:t>succession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takes </a:t>
            </a:r>
            <a:r>
              <a:rPr dirty="0" sz="1200" spc="-20">
                <a:latin typeface="Times New Roman"/>
                <a:cs typeface="Times New Roman"/>
              </a:rPr>
              <a:t>place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gradually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long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example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primary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succession </a:t>
            </a:r>
            <a:r>
              <a:rPr dirty="0" sz="1200" spc="-10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volcanic </a:t>
            </a:r>
            <a:r>
              <a:rPr dirty="0" sz="1200">
                <a:latin typeface="Times New Roman"/>
                <a:cs typeface="Times New Roman"/>
              </a:rPr>
              <a:t>eruption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cooling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lava.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 </a:t>
            </a:r>
            <a:r>
              <a:rPr dirty="0" sz="1200" spc="-3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barren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living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simple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begin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colonize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aggregate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called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‘Pioneers’,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primary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 spc="-20">
                <a:latin typeface="Times New Roman"/>
                <a:cs typeface="Times New Roman"/>
              </a:rPr>
              <a:t>primary colonizers. </a:t>
            </a:r>
            <a:r>
              <a:rPr dirty="0" sz="1200" spc="-35">
                <a:latin typeface="Times New Roman"/>
                <a:cs typeface="Times New Roman"/>
              </a:rPr>
              <a:t>Typical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pioneer</a:t>
            </a:r>
            <a:r>
              <a:rPr dirty="0" sz="1200" spc="-25">
                <a:latin typeface="Times New Roman"/>
                <a:cs typeface="Times New Roman"/>
              </a:rPr>
              <a:t> species </a:t>
            </a:r>
            <a:r>
              <a:rPr dirty="0" sz="1200" spc="-10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lichens, </a:t>
            </a:r>
            <a:r>
              <a:rPr dirty="0" sz="1200" spc="-45">
                <a:latin typeface="Times New Roman"/>
                <a:cs typeface="Times New Roman"/>
              </a:rPr>
              <a:t>algae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fungi.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carry</a:t>
            </a:r>
            <a:r>
              <a:rPr dirty="0" sz="1200" spc="-25">
                <a:latin typeface="Times New Roman"/>
                <a:cs typeface="Times New Roman"/>
              </a:rPr>
              <a:t> out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processes,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die.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organic </a:t>
            </a:r>
            <a:r>
              <a:rPr dirty="0" sz="1200" spc="-30">
                <a:latin typeface="Times New Roman"/>
                <a:cs typeface="Times New Roman"/>
              </a:rPr>
              <a:t>material </a:t>
            </a:r>
            <a:r>
              <a:rPr dirty="0" sz="1200" spc="-20">
                <a:latin typeface="Times New Roman"/>
                <a:cs typeface="Times New Roman"/>
              </a:rPr>
              <a:t>that will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cooled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lava,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simple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interact 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make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suitable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complex </a:t>
            </a:r>
            <a:r>
              <a:rPr dirty="0" sz="1200" spc="-30">
                <a:latin typeface="Times New Roman"/>
                <a:cs typeface="Times New Roman"/>
              </a:rPr>
              <a:t>species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vascular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including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herbs,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10"/>
              </a:spcBef>
            </a:pPr>
            <a:r>
              <a:rPr dirty="0" sz="1200" spc="-25">
                <a:latin typeface="Georgia"/>
                <a:cs typeface="Georgia"/>
              </a:rPr>
              <a:t>Secondary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succession</a:t>
            </a:r>
            <a:r>
              <a:rPr dirty="0" sz="1200" spc="-10">
                <a:latin typeface="Times New Roman"/>
                <a:cs typeface="Times New Roman"/>
              </a:rPr>
              <a:t>: </a:t>
            </a:r>
            <a:r>
              <a:rPr dirty="0" sz="1200" spc="-25">
                <a:latin typeface="Times New Roman"/>
                <a:cs typeface="Times New Roman"/>
              </a:rPr>
              <a:t>Secondary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succession</a:t>
            </a:r>
            <a:r>
              <a:rPr dirty="0" sz="1200" spc="-10">
                <a:latin typeface="Times New Roman"/>
                <a:cs typeface="Times New Roman"/>
              </a:rPr>
              <a:t> begins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0">
                <a:latin typeface="Times New Roman"/>
                <a:cs typeface="Times New Roman"/>
              </a:rPr>
              <a:t> area,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previously</a:t>
            </a:r>
            <a:r>
              <a:rPr dirty="0" sz="1200" spc="-10">
                <a:latin typeface="Times New Roman"/>
                <a:cs typeface="Times New Roman"/>
              </a:rPr>
              <a:t> occupied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well developed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communities.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communities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might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fire,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cyclones,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slide,</a:t>
            </a:r>
            <a:r>
              <a:rPr dirty="0" sz="1200" spc="-10">
                <a:latin typeface="Times New Roman"/>
                <a:cs typeface="Times New Roman"/>
              </a:rPr>
              <a:t> drought,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usually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nutrients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hence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secondary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succession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faster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shorter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period. For </a:t>
            </a:r>
            <a:r>
              <a:rPr dirty="0" sz="1200" spc="-25">
                <a:latin typeface="Times New Roman"/>
                <a:cs typeface="Times New Roman"/>
              </a:rPr>
              <a:t>example,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revival</a:t>
            </a:r>
            <a:r>
              <a:rPr dirty="0" sz="1200">
                <a:latin typeface="Times New Roman"/>
                <a:cs typeface="Times New Roman"/>
              </a:rPr>
              <a:t> of a forest after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fire,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 fire </a:t>
            </a:r>
            <a:r>
              <a:rPr dirty="0" sz="1200" spc="-10">
                <a:latin typeface="Times New Roman"/>
                <a:cs typeface="Times New Roman"/>
              </a:rPr>
              <a:t>destroys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 </a:t>
            </a:r>
            <a:r>
              <a:rPr dirty="0" sz="1200" spc="-10">
                <a:latin typeface="Times New Roman"/>
                <a:cs typeface="Times New Roman"/>
              </a:rPr>
              <a:t>species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growing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However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seeds,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underground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like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bulbs,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tubers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aerial </a:t>
            </a:r>
            <a:r>
              <a:rPr dirty="0" sz="1200">
                <a:latin typeface="Times New Roman"/>
                <a:cs typeface="Times New Roman"/>
              </a:rPr>
              <a:t>shoots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remain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receiving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showers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gradually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 </a:t>
            </a:r>
            <a:r>
              <a:rPr dirty="0" sz="1200" spc="-25">
                <a:latin typeface="Times New Roman"/>
                <a:cs typeface="Times New Roman"/>
              </a:rPr>
              <a:t>begin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grow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again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eventually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return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original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98138" y="629821"/>
            <a:ext cx="1974214" cy="1052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4865" marR="5080" indent="-812800">
              <a:lnSpc>
                <a:spcPct val="153200"/>
              </a:lnSpc>
              <a:spcBef>
                <a:spcPts val="100"/>
              </a:spcBef>
            </a:pPr>
            <a:r>
              <a:rPr dirty="0" sz="2200" spc="-140">
                <a:latin typeface="Trebuchet MS"/>
                <a:cs typeface="Trebuchet MS"/>
              </a:rPr>
              <a:t>STUDY</a:t>
            </a:r>
            <a:r>
              <a:rPr dirty="0" sz="2200" spc="-75">
                <a:latin typeface="Trebuchet MS"/>
                <a:cs typeface="Trebuchet MS"/>
              </a:rPr>
              <a:t> MATERIAL </a:t>
            </a:r>
            <a:r>
              <a:rPr dirty="0" sz="2200" spc="-25">
                <a:latin typeface="Trebuchet MS"/>
                <a:cs typeface="Trebuchet MS"/>
              </a:rPr>
              <a:t>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455" y="2242823"/>
            <a:ext cx="37776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29" b="0">
                <a:solidFill>
                  <a:srgbClr val="000000"/>
                </a:solidFill>
                <a:latin typeface="Cambria"/>
                <a:cs typeface="Cambria"/>
              </a:rPr>
              <a:t>Environment</a:t>
            </a:r>
            <a:r>
              <a:rPr dirty="0" sz="2800" spc="215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800" spc="200" b="0">
                <a:solidFill>
                  <a:srgbClr val="000000"/>
                </a:solidFill>
                <a:latin typeface="Cambria"/>
                <a:cs typeface="Cambria"/>
              </a:rPr>
              <a:t>Studies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74566" y="5900421"/>
            <a:ext cx="122174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NAAC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Accredited-</a:t>
            </a:r>
            <a:r>
              <a:rPr dirty="0" sz="1000" spc="-20">
                <a:latin typeface="Calibri"/>
                <a:cs typeface="Calibri"/>
              </a:rPr>
              <a:t>2015</a:t>
            </a:r>
            <a:endParaRPr sz="10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1200"/>
              </a:spcBef>
            </a:pPr>
            <a:r>
              <a:rPr dirty="0" sz="1000">
                <a:latin typeface="Calibri"/>
                <a:cs typeface="Calibri"/>
              </a:rPr>
              <a:t>‘B’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Grade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(CGPA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2.62)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753358" y="7852845"/>
            <a:ext cx="2265045" cy="128968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dirty="0" sz="1400" spc="-25">
                <a:latin typeface="Trebuchet MS"/>
                <a:cs typeface="Trebuchet MS"/>
              </a:rPr>
              <a:t>By</a:t>
            </a:r>
            <a:endParaRPr sz="1400">
              <a:latin typeface="Trebuchet MS"/>
              <a:cs typeface="Trebuchet MS"/>
            </a:endParaRPr>
          </a:p>
          <a:p>
            <a:pPr algn="ctr" marL="12700" marR="5080">
              <a:lnSpc>
                <a:spcPts val="3770"/>
              </a:lnSpc>
              <a:spcBef>
                <a:spcPts val="20"/>
              </a:spcBef>
            </a:pPr>
            <a:r>
              <a:rPr dirty="0" sz="2000" spc="-85">
                <a:latin typeface="Trebuchet MS"/>
                <a:cs typeface="Trebuchet MS"/>
              </a:rPr>
              <a:t>SOLAPUR</a:t>
            </a:r>
            <a:r>
              <a:rPr dirty="0" sz="2000" spc="-80">
                <a:latin typeface="Trebuchet MS"/>
                <a:cs typeface="Trebuchet MS"/>
              </a:rPr>
              <a:t> </a:t>
            </a:r>
            <a:r>
              <a:rPr dirty="0" sz="2000" spc="-85">
                <a:latin typeface="Trebuchet MS"/>
                <a:cs typeface="Trebuchet MS"/>
              </a:rPr>
              <a:t>UNIVERSITY </a:t>
            </a:r>
            <a:r>
              <a:rPr dirty="0" sz="2000" spc="-10">
                <a:latin typeface="Trebuchet MS"/>
                <a:cs typeface="Trebuchet MS"/>
              </a:rPr>
              <a:t>SOLAPUR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987039" y="3627120"/>
            <a:ext cx="1828800" cy="2132330"/>
            <a:chOff x="2987039" y="3627120"/>
            <a:chExt cx="1828800" cy="213233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39" y="3627120"/>
              <a:ext cx="1828800" cy="208483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987039" y="5715000"/>
              <a:ext cx="1828800" cy="36830"/>
            </a:xfrm>
            <a:custGeom>
              <a:avLst/>
              <a:gdLst/>
              <a:ahLst/>
              <a:cxnLst/>
              <a:rect l="l" t="t" r="r" b="b"/>
              <a:pathLst>
                <a:path w="1828800" h="36829">
                  <a:moveTo>
                    <a:pt x="0" y="0"/>
                  </a:moveTo>
                  <a:lnTo>
                    <a:pt x="1828800" y="0"/>
                  </a:lnTo>
                </a:path>
                <a:path w="1828800" h="36829">
                  <a:moveTo>
                    <a:pt x="0" y="6096"/>
                  </a:moveTo>
                  <a:lnTo>
                    <a:pt x="1828800" y="6096"/>
                  </a:lnTo>
                </a:path>
                <a:path w="1828800" h="36829">
                  <a:moveTo>
                    <a:pt x="0" y="12191"/>
                  </a:moveTo>
                  <a:lnTo>
                    <a:pt x="1828800" y="12191"/>
                  </a:lnTo>
                </a:path>
                <a:path w="1828800" h="36829">
                  <a:moveTo>
                    <a:pt x="0" y="18287"/>
                  </a:moveTo>
                  <a:lnTo>
                    <a:pt x="1828800" y="18287"/>
                  </a:lnTo>
                </a:path>
                <a:path w="1828800" h="36829">
                  <a:moveTo>
                    <a:pt x="0" y="24384"/>
                  </a:moveTo>
                  <a:lnTo>
                    <a:pt x="1828800" y="24384"/>
                  </a:lnTo>
                </a:path>
                <a:path w="1828800" h="36829">
                  <a:moveTo>
                    <a:pt x="0" y="30479"/>
                  </a:moveTo>
                  <a:lnTo>
                    <a:pt x="1828800" y="30479"/>
                  </a:lnTo>
                </a:path>
                <a:path w="1828800" h="36829">
                  <a:moveTo>
                    <a:pt x="0" y="36575"/>
                  </a:moveTo>
                  <a:lnTo>
                    <a:pt x="1828800" y="36575"/>
                  </a:lnTo>
                </a:path>
              </a:pathLst>
            </a:custGeom>
            <a:ln w="6096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87039" y="5756910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 h="0">
                  <a:moveTo>
                    <a:pt x="0" y="0"/>
                  </a:moveTo>
                  <a:lnTo>
                    <a:pt x="1828799" y="0"/>
                  </a:lnTo>
                </a:path>
              </a:pathLst>
            </a:custGeom>
            <a:ln w="4571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588135" cy="7708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25">
                <a:latin typeface="Georgia"/>
                <a:cs typeface="Georgia"/>
              </a:rPr>
              <a:t>Hydrosere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0">
                <a:latin typeface="Georgia"/>
                <a:cs typeface="Georgia"/>
              </a:rPr>
              <a:t> Xerosere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Times New Roman"/>
                <a:cs typeface="Times New Roman"/>
              </a:rPr>
              <a:t>Hydrosere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80">
                <a:latin typeface="Times New Roman"/>
                <a:cs typeface="Times New Roman"/>
              </a:rPr>
              <a:t>: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Fig.2.17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745" y="1215405"/>
            <a:ext cx="5347712" cy="336956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799" y="4579114"/>
            <a:ext cx="6336665" cy="4150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2.17: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HYDROSERE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200">
              <a:latin typeface="Georgia"/>
              <a:cs typeface="Georgia"/>
            </a:endParaRPr>
          </a:p>
          <a:p>
            <a:pPr algn="just" marL="12700" marR="5080">
              <a:lnSpc>
                <a:spcPct val="108300"/>
              </a:lnSpc>
            </a:pPr>
            <a:r>
              <a:rPr dirty="0" sz="1200" spc="-10">
                <a:latin typeface="Times New Roman"/>
                <a:cs typeface="Times New Roman"/>
              </a:rPr>
              <a:t>Succession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beginning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aquatic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lakes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called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hydrarch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succession.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different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stages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hydrarch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succession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hydroseres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follows:</a:t>
            </a:r>
            <a:endParaRPr sz="1200">
              <a:latin typeface="Times New Roman"/>
              <a:cs typeface="Times New Roman"/>
            </a:endParaRPr>
          </a:p>
          <a:p>
            <a:pPr marL="150495" indent="-13779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150495" algn="l"/>
              </a:tabLst>
            </a:pPr>
            <a:r>
              <a:rPr dirty="0" sz="1200" spc="-35">
                <a:latin typeface="Georgia"/>
                <a:cs typeface="Georgia"/>
              </a:rPr>
              <a:t>Phytoplankton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marR="6985" indent="45720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hydrarch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succession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phytoplanktons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zooplanktons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pioneer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colonisers.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Blue </a:t>
            </a:r>
            <a:r>
              <a:rPr dirty="0" sz="1200" spc="-10">
                <a:latin typeface="Times New Roman"/>
                <a:cs typeface="Times New Roman"/>
              </a:rPr>
              <a:t>green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algae,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algae,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diatoms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bacteria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colonise. </a:t>
            </a:r>
            <a:r>
              <a:rPr dirty="0" sz="1200" spc="-25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add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organic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death.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settles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bottom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forms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manure.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phytoplanktons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feet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110"/>
              </a:spcBef>
              <a:buAutoNum type="arabicPeriod" startAt="2"/>
              <a:tabLst>
                <a:tab pos="161290" algn="l"/>
              </a:tabLst>
            </a:pPr>
            <a:r>
              <a:rPr dirty="0" sz="1200" spc="-30">
                <a:latin typeface="Georgia"/>
                <a:cs typeface="Georgia"/>
              </a:rPr>
              <a:t>Submerged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phytoplankton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followed</a:t>
            </a:r>
            <a:r>
              <a:rPr dirty="0" sz="1200">
                <a:latin typeface="Times New Roman"/>
                <a:cs typeface="Times New Roman"/>
              </a:rPr>
              <a:t> by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submerged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stage.</a:t>
            </a:r>
            <a:r>
              <a:rPr dirty="0" sz="1200">
                <a:latin typeface="Times New Roman"/>
                <a:cs typeface="Times New Roman"/>
              </a:rPr>
              <a:t> Due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sedimentation,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settles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bottom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decreases.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condition,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replaces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phytoplanktons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submerged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hydrophytes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Georgia"/>
                <a:cs typeface="Georgia"/>
              </a:rPr>
              <a:t>Chara,</a:t>
            </a:r>
            <a:r>
              <a:rPr dirty="0" sz="1200" spc="500" i="1">
                <a:latin typeface="Georgia"/>
                <a:cs typeface="Georgia"/>
              </a:rPr>
              <a:t> </a:t>
            </a:r>
            <a:r>
              <a:rPr dirty="0" sz="1200" spc="-114" i="1">
                <a:latin typeface="Georgia"/>
                <a:cs typeface="Georgia"/>
              </a:rPr>
              <a:t>Vallisneria,</a:t>
            </a:r>
            <a:r>
              <a:rPr dirty="0" sz="1200" spc="40" i="1">
                <a:latin typeface="Georgia"/>
                <a:cs typeface="Georgia"/>
              </a:rPr>
              <a:t> </a:t>
            </a:r>
            <a:r>
              <a:rPr dirty="0" sz="1200" spc="-105" i="1">
                <a:latin typeface="Georgia"/>
                <a:cs typeface="Georgia"/>
              </a:rPr>
              <a:t>Elodia,</a:t>
            </a:r>
            <a:r>
              <a:rPr dirty="0" sz="1200" spc="75" i="1">
                <a:latin typeface="Georgia"/>
                <a:cs typeface="Georgia"/>
              </a:rPr>
              <a:t> </a:t>
            </a:r>
            <a:r>
              <a:rPr dirty="0" sz="1200" spc="-130" i="1">
                <a:latin typeface="Georgia"/>
                <a:cs typeface="Georgia"/>
              </a:rPr>
              <a:t>Hydrilla,</a:t>
            </a:r>
            <a:r>
              <a:rPr dirty="0" sz="1200" spc="80" i="1">
                <a:latin typeface="Georgia"/>
                <a:cs typeface="Georgia"/>
              </a:rPr>
              <a:t> </a:t>
            </a:r>
            <a:r>
              <a:rPr dirty="0" sz="1200" spc="-195" i="1">
                <a:latin typeface="Georgia"/>
                <a:cs typeface="Georgia"/>
              </a:rPr>
              <a:t>Potmogeaton</a:t>
            </a:r>
            <a:r>
              <a:rPr dirty="0" sz="1200" spc="-195">
                <a:latin typeface="Times New Roman"/>
                <a:cs typeface="Times New Roman"/>
              </a:rPr>
              <a:t>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submerged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hydrophytes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tangled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 spc="-10">
                <a:latin typeface="Times New Roman"/>
                <a:cs typeface="Times New Roman"/>
              </a:rPr>
              <a:t>marked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habitat.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remains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bottom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fertile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shallow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unfit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survival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submerged plants.</a:t>
            </a:r>
            <a:endParaRPr sz="1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110"/>
              </a:spcBef>
              <a:buAutoNum type="arabicPeriod" startAt="3"/>
              <a:tabLst>
                <a:tab pos="161290" algn="l"/>
              </a:tabLst>
            </a:pPr>
            <a:r>
              <a:rPr dirty="0" sz="1200" spc="-20">
                <a:latin typeface="Georgia"/>
                <a:cs typeface="Georgia"/>
              </a:rPr>
              <a:t>Floating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indent="456565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Decreased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accumulation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sediments,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organic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appearance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fixed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floating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hydrophytes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like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Lotus,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Nelumbo,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Trapa,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well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some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floating </a:t>
            </a:r>
            <a:r>
              <a:rPr dirty="0" sz="1200" spc="-25">
                <a:latin typeface="Times New Roman"/>
                <a:cs typeface="Times New Roman"/>
              </a:rPr>
              <a:t>hydrophytes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Azolla,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Eichhornia,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Pistia,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65019" y="2436876"/>
            <a:ext cx="352425" cy="25654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25"/>
              </a:spcBef>
            </a:pPr>
            <a:r>
              <a:rPr dirty="0" sz="1100" spc="-50"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41201" y="3567493"/>
            <a:ext cx="278130" cy="342265"/>
            <a:chOff x="5041201" y="3567493"/>
            <a:chExt cx="278130" cy="342265"/>
          </a:xfrm>
        </p:grpSpPr>
        <p:sp>
          <p:nvSpPr>
            <p:cNvPr id="7" name="object 7" descr=""/>
            <p:cNvSpPr/>
            <p:nvPr/>
          </p:nvSpPr>
          <p:spPr>
            <a:xfrm>
              <a:off x="5045963" y="3572255"/>
              <a:ext cx="269875" cy="334010"/>
            </a:xfrm>
            <a:custGeom>
              <a:avLst/>
              <a:gdLst/>
              <a:ahLst/>
              <a:cxnLst/>
              <a:rect l="l" t="t" r="r" b="b"/>
              <a:pathLst>
                <a:path w="269875" h="334010">
                  <a:moveTo>
                    <a:pt x="269747" y="0"/>
                  </a:moveTo>
                  <a:lnTo>
                    <a:pt x="0" y="0"/>
                  </a:lnTo>
                  <a:lnTo>
                    <a:pt x="0" y="333755"/>
                  </a:lnTo>
                  <a:lnTo>
                    <a:pt x="269747" y="333755"/>
                  </a:lnTo>
                  <a:lnTo>
                    <a:pt x="2697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45963" y="3572255"/>
              <a:ext cx="268605" cy="332740"/>
            </a:xfrm>
            <a:custGeom>
              <a:avLst/>
              <a:gdLst/>
              <a:ahLst/>
              <a:cxnLst/>
              <a:rect l="l" t="t" r="r" b="b"/>
              <a:pathLst>
                <a:path w="268604" h="332739">
                  <a:moveTo>
                    <a:pt x="0" y="332231"/>
                  </a:moveTo>
                  <a:lnTo>
                    <a:pt x="268223" y="332231"/>
                  </a:lnTo>
                  <a:lnTo>
                    <a:pt x="268223" y="0"/>
                  </a:lnTo>
                  <a:lnTo>
                    <a:pt x="0" y="0"/>
                  </a:lnTo>
                  <a:lnTo>
                    <a:pt x="0" y="33223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045963" y="3572255"/>
            <a:ext cx="269875" cy="3340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dirty="0" sz="1100" spc="-5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517201" y="2957893"/>
            <a:ext cx="316230" cy="332740"/>
            <a:chOff x="3517201" y="2957893"/>
            <a:chExt cx="316230" cy="332740"/>
          </a:xfrm>
        </p:grpSpPr>
        <p:sp>
          <p:nvSpPr>
            <p:cNvPr id="11" name="object 11" descr=""/>
            <p:cNvSpPr/>
            <p:nvPr/>
          </p:nvSpPr>
          <p:spPr>
            <a:xfrm>
              <a:off x="3521964" y="2962656"/>
              <a:ext cx="307975" cy="323215"/>
            </a:xfrm>
            <a:custGeom>
              <a:avLst/>
              <a:gdLst/>
              <a:ahLst/>
              <a:cxnLst/>
              <a:rect l="l" t="t" r="r" b="b"/>
              <a:pathLst>
                <a:path w="307975" h="323214">
                  <a:moveTo>
                    <a:pt x="307847" y="0"/>
                  </a:moveTo>
                  <a:lnTo>
                    <a:pt x="0" y="0"/>
                  </a:lnTo>
                  <a:lnTo>
                    <a:pt x="0" y="323087"/>
                  </a:lnTo>
                  <a:lnTo>
                    <a:pt x="307847" y="323087"/>
                  </a:lnTo>
                  <a:lnTo>
                    <a:pt x="307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521964" y="2962656"/>
              <a:ext cx="306705" cy="323215"/>
            </a:xfrm>
            <a:custGeom>
              <a:avLst/>
              <a:gdLst/>
              <a:ahLst/>
              <a:cxnLst/>
              <a:rect l="l" t="t" r="r" b="b"/>
              <a:pathLst>
                <a:path w="306704" h="323214">
                  <a:moveTo>
                    <a:pt x="0" y="323087"/>
                  </a:moveTo>
                  <a:lnTo>
                    <a:pt x="306323" y="323087"/>
                  </a:lnTo>
                  <a:lnTo>
                    <a:pt x="306323" y="0"/>
                  </a:lnTo>
                  <a:lnTo>
                    <a:pt x="0" y="0"/>
                  </a:lnTo>
                  <a:lnTo>
                    <a:pt x="0" y="32308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521964" y="2962656"/>
            <a:ext cx="307975" cy="32321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340"/>
              </a:spcBef>
            </a:pPr>
            <a:r>
              <a:rPr dirty="0" sz="1100" spc="-5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127057" y="2794825"/>
            <a:ext cx="343535" cy="296545"/>
            <a:chOff x="3127057" y="2794825"/>
            <a:chExt cx="343535" cy="296545"/>
          </a:xfrm>
        </p:grpSpPr>
        <p:sp>
          <p:nvSpPr>
            <p:cNvPr id="15" name="object 15" descr=""/>
            <p:cNvSpPr/>
            <p:nvPr/>
          </p:nvSpPr>
          <p:spPr>
            <a:xfrm>
              <a:off x="3131819" y="2801112"/>
              <a:ext cx="334010" cy="285115"/>
            </a:xfrm>
            <a:custGeom>
              <a:avLst/>
              <a:gdLst/>
              <a:ahLst/>
              <a:cxnLst/>
              <a:rect l="l" t="t" r="r" b="b"/>
              <a:pathLst>
                <a:path w="334010" h="285114">
                  <a:moveTo>
                    <a:pt x="333755" y="0"/>
                  </a:moveTo>
                  <a:lnTo>
                    <a:pt x="0" y="0"/>
                  </a:lnTo>
                  <a:lnTo>
                    <a:pt x="0" y="284987"/>
                  </a:lnTo>
                  <a:lnTo>
                    <a:pt x="333755" y="284987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131819" y="2799588"/>
              <a:ext cx="334010" cy="287020"/>
            </a:xfrm>
            <a:custGeom>
              <a:avLst/>
              <a:gdLst/>
              <a:ahLst/>
              <a:cxnLst/>
              <a:rect l="l" t="t" r="r" b="b"/>
              <a:pathLst>
                <a:path w="334010" h="287019">
                  <a:moveTo>
                    <a:pt x="0" y="286511"/>
                  </a:moveTo>
                  <a:lnTo>
                    <a:pt x="333755" y="286511"/>
                  </a:lnTo>
                  <a:lnTo>
                    <a:pt x="333755" y="0"/>
                  </a:lnTo>
                  <a:lnTo>
                    <a:pt x="0" y="0"/>
                  </a:lnTo>
                  <a:lnTo>
                    <a:pt x="0" y="28651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131819" y="2801112"/>
            <a:ext cx="334010" cy="28511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40"/>
              </a:spcBef>
            </a:pPr>
            <a:r>
              <a:rPr dirty="0" sz="1100" spc="-5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470213" y="2747581"/>
            <a:ext cx="342265" cy="343535"/>
            <a:chOff x="2470213" y="2747581"/>
            <a:chExt cx="342265" cy="343535"/>
          </a:xfrm>
        </p:grpSpPr>
        <p:sp>
          <p:nvSpPr>
            <p:cNvPr id="19" name="object 19" descr=""/>
            <p:cNvSpPr/>
            <p:nvPr/>
          </p:nvSpPr>
          <p:spPr>
            <a:xfrm>
              <a:off x="2474975" y="2752344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333755" y="0"/>
                  </a:moveTo>
                  <a:lnTo>
                    <a:pt x="0" y="0"/>
                  </a:lnTo>
                  <a:lnTo>
                    <a:pt x="0" y="333755"/>
                  </a:lnTo>
                  <a:lnTo>
                    <a:pt x="333755" y="333755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474975" y="2752344"/>
              <a:ext cx="332740" cy="334010"/>
            </a:xfrm>
            <a:custGeom>
              <a:avLst/>
              <a:gdLst/>
              <a:ahLst/>
              <a:cxnLst/>
              <a:rect l="l" t="t" r="r" b="b"/>
              <a:pathLst>
                <a:path w="332739" h="334010">
                  <a:moveTo>
                    <a:pt x="0" y="333755"/>
                  </a:moveTo>
                  <a:lnTo>
                    <a:pt x="332231" y="333755"/>
                  </a:lnTo>
                  <a:lnTo>
                    <a:pt x="332231" y="0"/>
                  </a:lnTo>
                  <a:lnTo>
                    <a:pt x="0" y="0"/>
                  </a:lnTo>
                  <a:lnTo>
                    <a:pt x="0" y="33375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558287" y="2783843"/>
            <a:ext cx="96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641913" y="3280981"/>
            <a:ext cx="342265" cy="296545"/>
            <a:chOff x="4641913" y="3280981"/>
            <a:chExt cx="342265" cy="296545"/>
          </a:xfrm>
        </p:grpSpPr>
        <p:sp>
          <p:nvSpPr>
            <p:cNvPr id="23" name="object 23" descr=""/>
            <p:cNvSpPr/>
            <p:nvPr/>
          </p:nvSpPr>
          <p:spPr>
            <a:xfrm>
              <a:off x="4646676" y="3285744"/>
              <a:ext cx="334010" cy="287020"/>
            </a:xfrm>
            <a:custGeom>
              <a:avLst/>
              <a:gdLst/>
              <a:ahLst/>
              <a:cxnLst/>
              <a:rect l="l" t="t" r="r" b="b"/>
              <a:pathLst>
                <a:path w="334010" h="287020">
                  <a:moveTo>
                    <a:pt x="333755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333755" y="286511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46676" y="3285744"/>
              <a:ext cx="332740" cy="287020"/>
            </a:xfrm>
            <a:custGeom>
              <a:avLst/>
              <a:gdLst/>
              <a:ahLst/>
              <a:cxnLst/>
              <a:rect l="l" t="t" r="r" b="b"/>
              <a:pathLst>
                <a:path w="332739" h="287020">
                  <a:moveTo>
                    <a:pt x="0" y="286511"/>
                  </a:moveTo>
                  <a:lnTo>
                    <a:pt x="332231" y="286511"/>
                  </a:lnTo>
                  <a:lnTo>
                    <a:pt x="332231" y="0"/>
                  </a:lnTo>
                  <a:lnTo>
                    <a:pt x="0" y="0"/>
                  </a:lnTo>
                  <a:lnTo>
                    <a:pt x="0" y="28651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646676" y="3285744"/>
            <a:ext cx="334010" cy="28702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50"/>
              </a:spcBef>
            </a:pPr>
            <a:r>
              <a:rPr dirty="0" sz="1100" spc="-5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12391" y="1912620"/>
            <a:ext cx="334010" cy="25781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40"/>
              </a:spcBef>
            </a:pPr>
            <a:r>
              <a:rPr dirty="0" sz="1100" spc="-5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84369" y="1350264"/>
            <a:ext cx="932815" cy="3340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50"/>
              </a:spcBef>
            </a:pPr>
            <a:r>
              <a:rPr dirty="0" sz="1100" spc="-10">
                <a:latin typeface="Calibri"/>
                <a:cs typeface="Calibri"/>
              </a:rPr>
              <a:t>CLIMAX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2607564" y="1350263"/>
            <a:ext cx="3576954" cy="2644140"/>
          </a:xfrm>
          <a:custGeom>
            <a:avLst/>
            <a:gdLst/>
            <a:ahLst/>
            <a:cxnLst/>
            <a:rect l="l" t="t" r="r" b="b"/>
            <a:pathLst>
              <a:path w="3576954" h="2644140">
                <a:moveTo>
                  <a:pt x="65085" y="41081"/>
                </a:moveTo>
                <a:lnTo>
                  <a:pt x="58643" y="49965"/>
                </a:lnTo>
                <a:lnTo>
                  <a:pt x="3569208" y="2642616"/>
                </a:lnTo>
                <a:lnTo>
                  <a:pt x="3572256" y="2644140"/>
                </a:lnTo>
                <a:lnTo>
                  <a:pt x="3576828" y="2641092"/>
                </a:lnTo>
                <a:lnTo>
                  <a:pt x="3576828" y="2638044"/>
                </a:lnTo>
                <a:lnTo>
                  <a:pt x="3575304" y="2634996"/>
                </a:lnTo>
                <a:lnTo>
                  <a:pt x="65085" y="41081"/>
                </a:lnTo>
                <a:close/>
              </a:path>
              <a:path w="3576954" h="2644140">
                <a:moveTo>
                  <a:pt x="0" y="0"/>
                </a:moveTo>
                <a:lnTo>
                  <a:pt x="39624" y="76200"/>
                </a:lnTo>
                <a:lnTo>
                  <a:pt x="58643" y="49965"/>
                </a:lnTo>
                <a:lnTo>
                  <a:pt x="48768" y="42672"/>
                </a:lnTo>
                <a:lnTo>
                  <a:pt x="47244" y="38100"/>
                </a:lnTo>
                <a:lnTo>
                  <a:pt x="47244" y="35052"/>
                </a:lnTo>
                <a:lnTo>
                  <a:pt x="50292" y="33528"/>
                </a:lnTo>
                <a:lnTo>
                  <a:pt x="70561" y="33528"/>
                </a:lnTo>
                <a:lnTo>
                  <a:pt x="83820" y="15240"/>
                </a:lnTo>
                <a:lnTo>
                  <a:pt x="0" y="0"/>
                </a:lnTo>
                <a:close/>
              </a:path>
              <a:path w="3576954" h="2644140">
                <a:moveTo>
                  <a:pt x="54864" y="33528"/>
                </a:moveTo>
                <a:lnTo>
                  <a:pt x="50292" y="33528"/>
                </a:lnTo>
                <a:lnTo>
                  <a:pt x="47244" y="35052"/>
                </a:lnTo>
                <a:lnTo>
                  <a:pt x="47244" y="38100"/>
                </a:lnTo>
                <a:lnTo>
                  <a:pt x="48768" y="42672"/>
                </a:lnTo>
                <a:lnTo>
                  <a:pt x="58643" y="49965"/>
                </a:lnTo>
                <a:lnTo>
                  <a:pt x="65085" y="41081"/>
                </a:lnTo>
                <a:lnTo>
                  <a:pt x="54864" y="33528"/>
                </a:lnTo>
                <a:close/>
              </a:path>
              <a:path w="3576954" h="2644140">
                <a:moveTo>
                  <a:pt x="70561" y="33528"/>
                </a:moveTo>
                <a:lnTo>
                  <a:pt x="54864" y="33528"/>
                </a:lnTo>
                <a:lnTo>
                  <a:pt x="65085" y="41081"/>
                </a:lnTo>
                <a:lnTo>
                  <a:pt x="70561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3" y="423167"/>
            <a:ext cx="6337300" cy="688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algn="just" marL="12700" marR="635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sedimentation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soil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particles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deposition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 </a:t>
            </a:r>
            <a:r>
              <a:rPr dirty="0" sz="1200" spc="-10">
                <a:latin typeface="Times New Roman"/>
                <a:cs typeface="Times New Roman"/>
              </a:rPr>
              <a:t>continues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</a:t>
            </a:r>
            <a:r>
              <a:rPr dirty="0" sz="1200" spc="-10">
                <a:latin typeface="Times New Roman"/>
                <a:cs typeface="Times New Roman"/>
              </a:rPr>
              <a:t> becomes </a:t>
            </a:r>
            <a:r>
              <a:rPr dirty="0" sz="1200" spc="-30">
                <a:latin typeface="Times New Roman"/>
                <a:cs typeface="Times New Roman"/>
              </a:rPr>
              <a:t>shallow.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unfit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floating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disappear.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reed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swamp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110"/>
              </a:spcBef>
              <a:buAutoNum type="arabicPeriod" startAt="4"/>
              <a:tabLst>
                <a:tab pos="161290" algn="l"/>
              </a:tabLst>
            </a:pPr>
            <a:r>
              <a:rPr dirty="0" sz="1200">
                <a:latin typeface="Georgia"/>
                <a:cs typeface="Georgia"/>
              </a:rPr>
              <a:t>Reed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Swamp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amphibious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Typha,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Sagittaria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occupy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dominant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replacing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floating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plants.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well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rhizomes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dense</a:t>
            </a:r>
            <a:r>
              <a:rPr dirty="0" sz="1200" spc="-25">
                <a:latin typeface="Times New Roman"/>
                <a:cs typeface="Times New Roman"/>
              </a:rPr>
              <a:t> vegetation.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vegetation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makes</a:t>
            </a:r>
            <a:r>
              <a:rPr dirty="0" sz="1200" spc="-25">
                <a:latin typeface="Times New Roman"/>
                <a:cs typeface="Times New Roman"/>
              </a:rPr>
              <a:t> the </a:t>
            </a:r>
            <a:r>
              <a:rPr dirty="0" sz="1200" spc="-20">
                <a:latin typeface="Times New Roman"/>
                <a:cs typeface="Times New Roman"/>
              </a:rPr>
              <a:t>area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shallower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 </a:t>
            </a:r>
            <a:r>
              <a:rPr dirty="0" sz="1200" spc="-20">
                <a:latin typeface="Times New Roman"/>
                <a:cs typeface="Times New Roman"/>
              </a:rPr>
              <a:t>transpiration,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evaporation,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sedimentation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deposition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suitable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marshy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scorpion,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beetles,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ducks,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kingfishers, </a:t>
            </a:r>
            <a:r>
              <a:rPr dirty="0" sz="1200">
                <a:latin typeface="Times New Roman"/>
                <a:cs typeface="Times New Roman"/>
              </a:rPr>
              <a:t>etc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start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appearing.</a:t>
            </a:r>
            <a:endParaRPr sz="1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105"/>
              </a:spcBef>
              <a:buAutoNum type="arabicPeriod" startAt="5"/>
              <a:tabLst>
                <a:tab pos="161290" algn="l"/>
              </a:tabLst>
            </a:pPr>
            <a:r>
              <a:rPr dirty="0" sz="1200" spc="-10">
                <a:latin typeface="Georgia"/>
                <a:cs typeface="Georgia"/>
              </a:rPr>
              <a:t>Sedge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Meadow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</a:t>
            </a:r>
            <a:r>
              <a:rPr dirty="0" sz="1200" spc="-30">
                <a:latin typeface="Georgia"/>
                <a:cs typeface="Georgia"/>
              </a:rPr>
              <a:t> or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Marsh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Meadow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reed-</a:t>
            </a:r>
            <a:r>
              <a:rPr dirty="0" sz="1200">
                <a:latin typeface="Times New Roman"/>
                <a:cs typeface="Times New Roman"/>
              </a:rPr>
              <a:t>swamp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deposition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organic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sedimentation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 </a:t>
            </a:r>
            <a:r>
              <a:rPr dirty="0" sz="1200">
                <a:latin typeface="Times New Roman"/>
                <a:cs typeface="Times New Roman"/>
              </a:rPr>
              <a:t>leads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reed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swamp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invasion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sedges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Juncus,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Carex,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Polygonum,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Cyperus, </a:t>
            </a:r>
            <a:r>
              <a:rPr dirty="0" sz="1200">
                <a:latin typeface="Times New Roman"/>
                <a:cs typeface="Times New Roman"/>
              </a:rPr>
              <a:t>Grasses,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aggregate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establish.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again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react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habitat.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transpire </a:t>
            </a:r>
            <a:r>
              <a:rPr dirty="0" sz="1200" spc="-25">
                <a:latin typeface="Times New Roman"/>
                <a:cs typeface="Times New Roman"/>
              </a:rPr>
              <a:t>enormously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less.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Marsh-</a:t>
            </a:r>
            <a:r>
              <a:rPr dirty="0" sz="1200" spc="-20">
                <a:latin typeface="Times New Roman"/>
                <a:cs typeface="Times New Roman"/>
              </a:rPr>
              <a:t>meadow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-30">
                <a:latin typeface="Times New Roman"/>
                <a:cs typeface="Times New Roman"/>
              </a:rPr>
              <a:t> survive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dry </a:t>
            </a:r>
            <a:r>
              <a:rPr dirty="0" sz="1200" spc="-30">
                <a:latin typeface="Times New Roman"/>
                <a:cs typeface="Times New Roman"/>
              </a:rPr>
              <a:t>soil.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gradually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replaced </a:t>
            </a:r>
            <a:r>
              <a:rPr dirty="0" sz="1200" spc="-35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shrubs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trees.</a:t>
            </a:r>
            <a:endParaRPr sz="1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120"/>
              </a:spcBef>
              <a:buAutoNum type="arabicPeriod" startAt="6"/>
              <a:tabLst>
                <a:tab pos="161290" algn="l"/>
              </a:tabLst>
            </a:pPr>
            <a:r>
              <a:rPr dirty="0" sz="1200" spc="-60">
                <a:latin typeface="Georgia"/>
                <a:cs typeface="Georgia"/>
              </a:rPr>
              <a:t>Wood-</a:t>
            </a:r>
            <a:r>
              <a:rPr dirty="0" sz="1200" spc="-25">
                <a:latin typeface="Georgia"/>
                <a:cs typeface="Georgia"/>
              </a:rPr>
              <a:t>land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disappearance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marshy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vegetation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invaded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terrestrial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wood-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stage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developed.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medium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sized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Cassia,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Populus,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Terminalia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appear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lands.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shade,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shade</a:t>
            </a:r>
            <a:r>
              <a:rPr dirty="0" sz="1200" spc="-25">
                <a:latin typeface="Times New Roman"/>
                <a:cs typeface="Times New Roman"/>
              </a:rPr>
              <a:t> loving </a:t>
            </a:r>
            <a:r>
              <a:rPr dirty="0" sz="1200">
                <a:latin typeface="Times New Roman"/>
                <a:cs typeface="Times New Roman"/>
              </a:rPr>
              <a:t>herb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invade.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humans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flora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micro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fertile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shrubs, </a:t>
            </a:r>
            <a:r>
              <a:rPr dirty="0" sz="1200" spc="-20">
                <a:latin typeface="Times New Roman"/>
                <a:cs typeface="Times New Roman"/>
              </a:rPr>
              <a:t>trees,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climbers,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start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invading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establishing.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buAutoNum type="arabicPeriod" startAt="7"/>
              <a:tabLst>
                <a:tab pos="161290" algn="l"/>
              </a:tabLst>
            </a:pPr>
            <a:r>
              <a:rPr dirty="0" sz="1200" spc="-25">
                <a:latin typeface="Georgia"/>
                <a:cs typeface="Georgia"/>
              </a:rPr>
              <a:t>Forest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climax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represented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completely </a:t>
            </a:r>
            <a:r>
              <a:rPr dirty="0" sz="1200">
                <a:latin typeface="Times New Roman"/>
                <a:cs typeface="Times New Roman"/>
              </a:rPr>
              <a:t>covered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climbers.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Innumerable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like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herbivorous,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carnivorous,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will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invade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climatic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climax.</a:t>
            </a:r>
            <a:endParaRPr sz="1200">
              <a:latin typeface="Times New Roman"/>
              <a:cs typeface="Times New Roman"/>
            </a:endParaRPr>
          </a:p>
          <a:p>
            <a:pPr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climates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heavy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rainfall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evergreen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whereas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temperate </a:t>
            </a:r>
            <a:r>
              <a:rPr dirty="0" sz="1200" spc="-25">
                <a:latin typeface="Times New Roman"/>
                <a:cs typeface="Times New Roman"/>
              </a:rPr>
              <a:t>regions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tropical</a:t>
            </a:r>
            <a:r>
              <a:rPr dirty="0" sz="1200" spc="-20">
                <a:latin typeface="Times New Roman"/>
                <a:cs typeface="Times New Roman"/>
              </a:rPr>
              <a:t> moderate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rainfall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tropical deciduous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formed.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Georgia"/>
                <a:cs typeface="Georgia"/>
              </a:rPr>
              <a:t>Xerosere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(Fig.2.18)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30">
                <a:latin typeface="Times New Roman"/>
                <a:cs typeface="Times New Roman"/>
              </a:rPr>
              <a:t>Succession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beginning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dry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called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xerarch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succession.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different </a:t>
            </a:r>
            <a:r>
              <a:rPr dirty="0" sz="1200" spc="-25">
                <a:latin typeface="Times New Roman"/>
                <a:cs typeface="Times New Roman"/>
              </a:rPr>
              <a:t>stages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xerarch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 spc="-25">
                <a:latin typeface="Times New Roman"/>
                <a:cs typeface="Times New Roman"/>
              </a:rPr>
              <a:t>succession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xerosers.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Here,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crustose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lichens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pioneers.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sense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successive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changes </a:t>
            </a:r>
            <a:r>
              <a:rPr dirty="0" sz="1200" spc="-55">
                <a:latin typeface="Times New Roman"/>
                <a:cs typeface="Times New Roman"/>
              </a:rPr>
              <a:t>finally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climax</a:t>
            </a:r>
            <a:r>
              <a:rPr dirty="0" sz="1200" spc="-10">
                <a:latin typeface="Times New Roman"/>
                <a:cs typeface="Times New Roman"/>
              </a:rPr>
              <a:t> forests.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321" y="930940"/>
            <a:ext cx="4809744" cy="213534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80659" y="3059686"/>
            <a:ext cx="1209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2.18: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Xerosere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2220" y="3288791"/>
            <a:ext cx="2727960" cy="395782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008375" y="4085844"/>
            <a:ext cx="1647825" cy="22860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50"/>
              </a:spcBef>
            </a:pPr>
            <a:r>
              <a:rPr dirty="0" sz="1100">
                <a:latin typeface="Calibri"/>
                <a:cs typeface="Calibri"/>
              </a:rPr>
              <a:t>CRUSTOSE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LICHEN</a:t>
            </a:r>
            <a:r>
              <a:rPr dirty="0" sz="1100" spc="-20">
                <a:latin typeface="Calibri"/>
                <a:cs typeface="Calibri"/>
              </a:rPr>
              <a:t> STAGE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08375" y="5524500"/>
            <a:ext cx="1647825" cy="22860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40"/>
              </a:spcBef>
            </a:pPr>
            <a:r>
              <a:rPr dirty="0" sz="1100">
                <a:latin typeface="Calibri"/>
                <a:cs typeface="Calibri"/>
              </a:rPr>
              <a:t>MOSS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STAGE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008375" y="7048500"/>
            <a:ext cx="1647825" cy="22860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40"/>
              </a:spcBef>
            </a:pPr>
            <a:r>
              <a:rPr dirty="0" sz="1100">
                <a:latin typeface="Calibri"/>
                <a:cs typeface="Calibri"/>
              </a:rPr>
              <a:t>HERB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STAGE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650492" y="777239"/>
            <a:ext cx="3759835" cy="1629410"/>
          </a:xfrm>
          <a:custGeom>
            <a:avLst/>
            <a:gdLst/>
            <a:ahLst/>
            <a:cxnLst/>
            <a:rect l="l" t="t" r="r" b="b"/>
            <a:pathLst>
              <a:path w="3759835" h="1629410">
                <a:moveTo>
                  <a:pt x="3687700" y="30673"/>
                </a:moveTo>
                <a:lnTo>
                  <a:pt x="3048" y="1620012"/>
                </a:lnTo>
                <a:lnTo>
                  <a:pt x="0" y="1623060"/>
                </a:lnTo>
                <a:lnTo>
                  <a:pt x="0" y="1626108"/>
                </a:lnTo>
                <a:lnTo>
                  <a:pt x="3048" y="1629156"/>
                </a:lnTo>
                <a:lnTo>
                  <a:pt x="6096" y="1629156"/>
                </a:lnTo>
                <a:lnTo>
                  <a:pt x="3691769" y="40032"/>
                </a:lnTo>
                <a:lnTo>
                  <a:pt x="3687700" y="30673"/>
                </a:lnTo>
                <a:close/>
              </a:path>
              <a:path w="3759835" h="1629410">
                <a:moveTo>
                  <a:pt x="3741845" y="25908"/>
                </a:moveTo>
                <a:lnTo>
                  <a:pt x="3703320" y="25908"/>
                </a:lnTo>
                <a:lnTo>
                  <a:pt x="3706368" y="28956"/>
                </a:lnTo>
                <a:lnTo>
                  <a:pt x="3706368" y="32004"/>
                </a:lnTo>
                <a:lnTo>
                  <a:pt x="3703320" y="35052"/>
                </a:lnTo>
                <a:lnTo>
                  <a:pt x="3691769" y="40032"/>
                </a:lnTo>
                <a:lnTo>
                  <a:pt x="3704844" y="70104"/>
                </a:lnTo>
                <a:lnTo>
                  <a:pt x="3741845" y="25908"/>
                </a:lnTo>
                <a:close/>
              </a:path>
              <a:path w="3759835" h="1629410">
                <a:moveTo>
                  <a:pt x="3703320" y="25908"/>
                </a:moveTo>
                <a:lnTo>
                  <a:pt x="3698748" y="25908"/>
                </a:lnTo>
                <a:lnTo>
                  <a:pt x="3687700" y="30673"/>
                </a:lnTo>
                <a:lnTo>
                  <a:pt x="3691769" y="40032"/>
                </a:lnTo>
                <a:lnTo>
                  <a:pt x="3703320" y="35052"/>
                </a:lnTo>
                <a:lnTo>
                  <a:pt x="3706368" y="32004"/>
                </a:lnTo>
                <a:lnTo>
                  <a:pt x="3706368" y="28956"/>
                </a:lnTo>
                <a:lnTo>
                  <a:pt x="3703320" y="25908"/>
                </a:lnTo>
                <a:close/>
              </a:path>
              <a:path w="3759835" h="1629410">
                <a:moveTo>
                  <a:pt x="3674364" y="0"/>
                </a:moveTo>
                <a:lnTo>
                  <a:pt x="3687700" y="30673"/>
                </a:lnTo>
                <a:lnTo>
                  <a:pt x="3698748" y="25908"/>
                </a:lnTo>
                <a:lnTo>
                  <a:pt x="3741845" y="25908"/>
                </a:lnTo>
                <a:lnTo>
                  <a:pt x="3759708" y="4572"/>
                </a:lnTo>
                <a:lnTo>
                  <a:pt x="3674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3061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4851" y="821436"/>
            <a:ext cx="3282696" cy="213664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795" y="3148078"/>
            <a:ext cx="6337300" cy="553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2.19: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Xerosere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latin typeface="Georgia"/>
                <a:cs typeface="Georgia"/>
              </a:rPr>
              <a:t>Crustose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Lichen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Times New Roman"/>
                <a:cs typeface="Times New Roman"/>
              </a:rPr>
              <a:t>Crustose-</a:t>
            </a:r>
            <a:r>
              <a:rPr dirty="0" sz="1200" spc="-20">
                <a:latin typeface="Times New Roman"/>
                <a:cs typeface="Times New Roman"/>
              </a:rPr>
              <a:t>lichens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pioneers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xerarch </a:t>
            </a:r>
            <a:r>
              <a:rPr dirty="0" sz="1200" spc="-25">
                <a:latin typeface="Times New Roman"/>
                <a:cs typeface="Times New Roman"/>
              </a:rPr>
              <a:t>succession.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bare-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rocks. They tolerate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extreme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deficiency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nutrients,high</a:t>
            </a:r>
            <a:r>
              <a:rPr dirty="0" sz="1200">
                <a:latin typeface="Times New Roman"/>
                <a:cs typeface="Times New Roman"/>
              </a:rPr>
              <a:t> light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spores,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soredia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>
                <a:latin typeface="Times New Roman"/>
                <a:cs typeface="Times New Roman"/>
              </a:rPr>
              <a:t>fragments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lichens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migrate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lichens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obtain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minerals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10">
                <a:latin typeface="Times New Roman"/>
                <a:cs typeface="Times New Roman"/>
              </a:rPr>
              <a:t>secretion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acids.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dissolves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loosens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particles.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particles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45">
                <a:latin typeface="Times New Roman"/>
                <a:cs typeface="Times New Roman"/>
              </a:rPr>
              <a:t>decaying</a:t>
            </a:r>
            <a:r>
              <a:rPr dirty="0" sz="1200" spc="-30">
                <a:latin typeface="Times New Roman"/>
                <a:cs typeface="Times New Roman"/>
              </a:rPr>
              <a:t> lichen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thalli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first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layer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crustose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lichens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Rhizocarpon,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Rinodina,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Laconora,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crustose </a:t>
            </a:r>
            <a:r>
              <a:rPr dirty="0" sz="1200" spc="-30">
                <a:latin typeface="Times New Roman"/>
                <a:cs typeface="Times New Roman"/>
              </a:rPr>
              <a:t>lichens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gradually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replaced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foliose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lichens,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Georgia"/>
                <a:cs typeface="Georgia"/>
              </a:rPr>
              <a:t>Foliose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lichen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Foliose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lichens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partially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particles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crustose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lichen.</a:t>
            </a:r>
            <a:r>
              <a:rPr dirty="0" sz="1200" spc="-10">
                <a:latin typeface="Times New Roman"/>
                <a:cs typeface="Times New Roman"/>
              </a:rPr>
              <a:t> Foliose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7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lichens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Parmelia,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Dermatocorpon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completely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crustose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lichens.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light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crustose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lichens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leads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death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decay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crustose </a:t>
            </a:r>
            <a:r>
              <a:rPr dirty="0" sz="1200" spc="-20">
                <a:latin typeface="Times New Roman"/>
                <a:cs typeface="Times New Roman"/>
              </a:rPr>
              <a:t>lichens.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10">
                <a:latin typeface="Times New Roman"/>
                <a:cs typeface="Times New Roman"/>
              </a:rPr>
              <a:t> organic</a:t>
            </a:r>
            <a:r>
              <a:rPr dirty="0" sz="1200">
                <a:latin typeface="Times New Roman"/>
                <a:cs typeface="Times New Roman"/>
              </a:rPr>
              <a:t> matter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soil.</a:t>
            </a:r>
            <a:r>
              <a:rPr dirty="0" sz="1200">
                <a:latin typeface="Times New Roman"/>
                <a:cs typeface="Times New Roman"/>
              </a:rPr>
              <a:t> The </a:t>
            </a:r>
            <a:r>
              <a:rPr dirty="0" sz="1200" spc="-10">
                <a:latin typeface="Times New Roman"/>
                <a:cs typeface="Times New Roman"/>
              </a:rPr>
              <a:t>foliose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lichens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secrete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acid 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causes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disintegration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rock and formation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fertile</a:t>
            </a:r>
            <a:r>
              <a:rPr dirty="0" sz="1200" spc="-10">
                <a:latin typeface="Times New Roman"/>
                <a:cs typeface="Times New Roman"/>
              </a:rPr>
              <a:t> soil.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water</a:t>
            </a:r>
            <a:r>
              <a:rPr dirty="0" sz="1200" spc="-20">
                <a:latin typeface="Times New Roman"/>
                <a:cs typeface="Times New Roman"/>
              </a:rPr>
              <a:t> holding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capacity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 </a:t>
            </a:r>
            <a:r>
              <a:rPr dirty="0" sz="1200" spc="-25">
                <a:latin typeface="Times New Roman"/>
                <a:cs typeface="Times New Roman"/>
              </a:rPr>
              <a:t>increases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addition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(organic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matter).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unfit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foliose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lichen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conducive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mosses.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Georgia"/>
                <a:cs typeface="Georgia"/>
              </a:rPr>
              <a:t>Moss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marR="698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Mosses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 </a:t>
            </a:r>
            <a:r>
              <a:rPr dirty="0" sz="1200" spc="-10">
                <a:latin typeface="Times New Roman"/>
                <a:cs typeface="Times New Roman"/>
              </a:rPr>
              <a:t>Polytrichum,</a:t>
            </a:r>
            <a:r>
              <a:rPr dirty="0" sz="1200">
                <a:latin typeface="Times New Roman"/>
                <a:cs typeface="Times New Roman"/>
              </a:rPr>
              <a:t> Funaria,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Bryum, etc.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invade </a:t>
            </a:r>
            <a:r>
              <a:rPr dirty="0" sz="1200" spc="-25">
                <a:latin typeface="Times New Roman"/>
                <a:cs typeface="Times New Roman"/>
              </a:rPr>
              <a:t>humus-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 where foliose lichens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30">
                <a:latin typeface="Times New Roman"/>
                <a:cs typeface="Times New Roman"/>
              </a:rPr>
              <a:t>growing.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mosses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compete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foliose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lichen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completely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replaced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mosses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thick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rhizoids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secrete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addition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dead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soil.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leads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fertile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holding </a:t>
            </a:r>
            <a:r>
              <a:rPr dirty="0" sz="1200" spc="-40">
                <a:latin typeface="Times New Roman"/>
                <a:cs typeface="Times New Roman"/>
              </a:rPr>
              <a:t>capacity.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habitat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unfit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mosses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herbaceous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Georgia"/>
                <a:cs typeface="Georgia"/>
              </a:rPr>
              <a:t>Herb</a:t>
            </a:r>
            <a:r>
              <a:rPr dirty="0" sz="1200" spc="-6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seeds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xerophytic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brought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germinate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mosses.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mosses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resulting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dominate.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disintegration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 and formation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 further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increases.</a:t>
            </a:r>
            <a:r>
              <a:rPr dirty="0" sz="1200">
                <a:latin typeface="Times New Roman"/>
                <a:cs typeface="Times New Roman"/>
              </a:rPr>
              <a:t> 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result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micro- </a:t>
            </a:r>
            <a:r>
              <a:rPr dirty="0" sz="1200" spc="-30">
                <a:latin typeface="Times New Roman"/>
                <a:cs typeface="Times New Roman"/>
              </a:rPr>
              <a:t>organisms </a:t>
            </a:r>
            <a:r>
              <a:rPr dirty="0" sz="1200" spc="-20">
                <a:latin typeface="Times New Roman"/>
                <a:cs typeface="Times New Roman"/>
              </a:rPr>
              <a:t>favors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entry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28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979419" y="2913888"/>
            <a:ext cx="1999614" cy="23939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50"/>
              </a:spcBef>
            </a:pPr>
            <a:r>
              <a:rPr dirty="0" sz="1100">
                <a:latin typeface="Calibri"/>
                <a:cs typeface="Calibri"/>
              </a:rPr>
              <a:t>CLIMATIC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CLIMAX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TREE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STAGE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08" y="423167"/>
            <a:ext cx="6336665" cy="4123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5">
                <a:latin typeface="Georgia"/>
                <a:cs typeface="Georgia"/>
              </a:rPr>
              <a:t>2: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50">
                <a:latin typeface="Georgia"/>
                <a:cs typeface="Georgia"/>
              </a:rPr>
              <a:t>Shrub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climatic</a:t>
            </a:r>
            <a:r>
              <a:rPr dirty="0" sz="1200" spc="-10">
                <a:latin typeface="Times New Roman"/>
                <a:cs typeface="Times New Roman"/>
              </a:rPr>
              <a:t> condition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invasion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establishment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shrubs. </a:t>
            </a:r>
            <a:r>
              <a:rPr dirty="0" sz="1200" spc="-20">
                <a:latin typeface="Times New Roman"/>
                <a:cs typeface="Times New Roman"/>
              </a:rPr>
              <a:t>This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further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enhances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disintegration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rock.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addition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climate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cooler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fertile.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Such </a:t>
            </a:r>
            <a:r>
              <a:rPr dirty="0" sz="1200" spc="-35">
                <a:latin typeface="Times New Roman"/>
                <a:cs typeface="Times New Roman"/>
              </a:rPr>
              <a:t>climate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xerophytic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Georgia"/>
                <a:cs typeface="Georgia"/>
              </a:rPr>
              <a:t>Forest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Stage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stage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xerophytic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invade.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humus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content,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cool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climate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favor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invasion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establishment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mesophytic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completely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occupy and </a:t>
            </a:r>
            <a:r>
              <a:rPr dirty="0" sz="1200" spc="-20">
                <a:latin typeface="Times New Roman"/>
                <a:cs typeface="Times New Roman"/>
              </a:rPr>
              <a:t>develop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Below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loving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small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replace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previous </a:t>
            </a:r>
            <a:r>
              <a:rPr dirty="0" sz="1200" spc="-20">
                <a:latin typeface="Times New Roman"/>
                <a:cs typeface="Times New Roman"/>
              </a:rPr>
              <a:t>xeric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bryophytes,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ferns,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shade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loving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climbers, </a:t>
            </a:r>
            <a:r>
              <a:rPr dirty="0" sz="1200" spc="-30">
                <a:latin typeface="Times New Roman"/>
                <a:cs typeface="Times New Roman"/>
              </a:rPr>
              <a:t>epiphytes,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finally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climax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establishes.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Georgia"/>
                <a:cs typeface="Georgia"/>
              </a:rPr>
              <a:t>Climatic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Climax</a:t>
            </a:r>
            <a:endParaRPr sz="1200">
              <a:latin typeface="Georgia"/>
              <a:cs typeface="Georgia"/>
            </a:endParaRPr>
          </a:p>
          <a:p>
            <a:pPr algn="just" marL="12700" indent="456565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succession,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competition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plants.</a:t>
            </a:r>
            <a:r>
              <a:rPr dirty="0" sz="1200" spc="12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adjust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will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survive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multiply.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interact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modify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Once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illuminated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shaded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moist.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changed </a:t>
            </a:r>
            <a:r>
              <a:rPr dirty="0" sz="1200" spc="-25">
                <a:latin typeface="Times New Roman"/>
                <a:cs typeface="Times New Roman"/>
              </a:rPr>
              <a:t>climate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favorable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existing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fit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invaders.</a:t>
            </a:r>
            <a:r>
              <a:rPr dirty="0" sz="1200">
                <a:latin typeface="Times New Roman"/>
                <a:cs typeface="Times New Roman"/>
              </a:rPr>
              <a:t> Old </a:t>
            </a:r>
            <a:r>
              <a:rPr dirty="0" sz="1200" spc="-20">
                <a:latin typeface="Times New Roman"/>
                <a:cs typeface="Times New Roman"/>
              </a:rPr>
              <a:t>vegetation</a:t>
            </a:r>
            <a:r>
              <a:rPr dirty="0" sz="1200">
                <a:latin typeface="Times New Roman"/>
                <a:cs typeface="Times New Roman"/>
              </a:rPr>
              <a:t> is </a:t>
            </a:r>
            <a:r>
              <a:rPr dirty="0" sz="1200" spc="-10">
                <a:latin typeface="Times New Roman"/>
                <a:cs typeface="Times New Roman"/>
              </a:rPr>
              <a:t>replaced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Gradual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finally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stable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establishes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reaches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climax. </a:t>
            </a:r>
            <a:r>
              <a:rPr dirty="0" sz="1200">
                <a:latin typeface="Times New Roman"/>
                <a:cs typeface="Times New Roman"/>
              </a:rPr>
              <a:t>Here,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occur.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stable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called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climax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existing </a:t>
            </a:r>
            <a:r>
              <a:rPr dirty="0" sz="1200" spc="-35">
                <a:latin typeface="Times New Roman"/>
                <a:cs typeface="Times New Roman"/>
              </a:rPr>
              <a:t>climate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35">
                <a:latin typeface="Times New Roman"/>
                <a:cs typeface="Times New Roman"/>
              </a:rPr>
              <a:t>said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attended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climatic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climax.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176" y="4567428"/>
            <a:ext cx="3523149" cy="314858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224528" y="7709409"/>
            <a:ext cx="33223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5">
                <a:latin typeface="Georgia"/>
                <a:cs typeface="Georgia"/>
              </a:rPr>
              <a:t>2.20: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Diagrammatic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representation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Xerosere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13225" y="1263402"/>
            <a:ext cx="6346190" cy="9525"/>
          </a:xfrm>
          <a:custGeom>
            <a:avLst/>
            <a:gdLst/>
            <a:ahLst/>
            <a:cxnLst/>
            <a:rect l="l" t="t" r="r" b="b"/>
            <a:pathLst>
              <a:path w="6346190" h="9525">
                <a:moveTo>
                  <a:pt x="6345935" y="0"/>
                </a:moveTo>
                <a:lnTo>
                  <a:pt x="0" y="0"/>
                </a:lnTo>
                <a:lnTo>
                  <a:pt x="0" y="9138"/>
                </a:lnTo>
                <a:lnTo>
                  <a:pt x="6345935" y="9138"/>
                </a:lnTo>
                <a:lnTo>
                  <a:pt x="6345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18781" y="423167"/>
            <a:ext cx="6337300" cy="83191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325"/>
              </a:spcBef>
            </a:pPr>
            <a:r>
              <a:rPr dirty="0" sz="1200" spc="-20">
                <a:latin typeface="Georgia"/>
                <a:cs typeface="Georgia"/>
              </a:rPr>
              <a:t>Unit</a:t>
            </a:r>
            <a:r>
              <a:rPr dirty="0" sz="1200" spc="-50">
                <a:latin typeface="Georgia"/>
                <a:cs typeface="Georgia"/>
              </a:rPr>
              <a:t> 3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dirty="0" sz="1400" spc="-25">
                <a:latin typeface="Georgia"/>
                <a:cs typeface="Georgia"/>
              </a:rPr>
              <a:t>Natural </a:t>
            </a:r>
            <a:r>
              <a:rPr dirty="0" sz="1400" spc="-30">
                <a:latin typeface="Georgia"/>
                <a:cs typeface="Georgia"/>
              </a:rPr>
              <a:t>Resources-</a:t>
            </a:r>
            <a:r>
              <a:rPr dirty="0" sz="1400" spc="-25">
                <a:latin typeface="Georgia"/>
                <a:cs typeface="Georgia"/>
              </a:rPr>
              <a:t> </a:t>
            </a:r>
            <a:r>
              <a:rPr dirty="0" sz="1400" spc="-30">
                <a:latin typeface="Georgia"/>
                <a:cs typeface="Georgia"/>
              </a:rPr>
              <a:t>Renewable</a:t>
            </a:r>
            <a:r>
              <a:rPr dirty="0" sz="1400" spc="-20">
                <a:latin typeface="Georgia"/>
                <a:cs typeface="Georgia"/>
              </a:rPr>
              <a:t> and</a:t>
            </a:r>
            <a:r>
              <a:rPr dirty="0" sz="1400" spc="-10">
                <a:latin typeface="Georgia"/>
                <a:cs typeface="Georgia"/>
              </a:rPr>
              <a:t> </a:t>
            </a:r>
            <a:r>
              <a:rPr dirty="0" sz="1400" spc="-40">
                <a:latin typeface="Georgia"/>
                <a:cs typeface="Georgia"/>
              </a:rPr>
              <a:t>non</a:t>
            </a:r>
            <a:r>
              <a:rPr dirty="0" sz="1400" spc="-25">
                <a:latin typeface="Georgia"/>
                <a:cs typeface="Georgia"/>
              </a:rPr>
              <a:t> </a:t>
            </a:r>
            <a:r>
              <a:rPr dirty="0" sz="1400" spc="-30">
                <a:latin typeface="Georgia"/>
                <a:cs typeface="Georgia"/>
              </a:rPr>
              <a:t>Renewable</a:t>
            </a:r>
            <a:r>
              <a:rPr dirty="0" sz="1400" spc="-15">
                <a:latin typeface="Georgia"/>
                <a:cs typeface="Georgia"/>
              </a:rPr>
              <a:t> </a:t>
            </a:r>
            <a:r>
              <a:rPr dirty="0" sz="1400" spc="-10">
                <a:latin typeface="Georgia"/>
                <a:cs typeface="Georgia"/>
              </a:rPr>
              <a:t>Resources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4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900"/>
              </a:lnSpc>
            </a:pP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phenomenal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heavily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taxed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world.</a:t>
            </a:r>
            <a:r>
              <a:rPr dirty="0" sz="1200" spc="3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doubt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global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nearly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enough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demands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>
                <a:latin typeface="Times New Roman"/>
                <a:cs typeface="Times New Roman"/>
              </a:rPr>
              <a:t> and </a:t>
            </a:r>
            <a:r>
              <a:rPr dirty="0" sz="1200" spc="-25">
                <a:latin typeface="Times New Roman"/>
                <a:cs typeface="Times New Roman"/>
              </a:rPr>
              <a:t>materials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 </a:t>
            </a:r>
            <a:r>
              <a:rPr dirty="0" sz="1200" spc="-35">
                <a:latin typeface="Times New Roman"/>
                <a:cs typeface="Times New Roman"/>
              </a:rPr>
              <a:t>judiciously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distribute</a:t>
            </a:r>
            <a:r>
              <a:rPr dirty="0" sz="1200">
                <a:latin typeface="Times New Roman"/>
                <a:cs typeface="Times New Roman"/>
              </a:rPr>
              <a:t> the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available</a:t>
            </a:r>
            <a:r>
              <a:rPr dirty="0" sz="1200">
                <a:latin typeface="Times New Roman"/>
                <a:cs typeface="Times New Roman"/>
              </a:rPr>
              <a:t> to us.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However,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looking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forward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scenario,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situation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appears</a:t>
            </a:r>
            <a:r>
              <a:rPr dirty="0" sz="1200" spc="-10">
                <a:latin typeface="Times New Roman"/>
                <a:cs typeface="Times New Roman"/>
              </a:rPr>
              <a:t> pretty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grim.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Nearly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all-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production,</a:t>
            </a:r>
            <a:r>
              <a:rPr dirty="0" sz="1200">
                <a:latin typeface="Times New Roman"/>
                <a:cs typeface="Times New Roman"/>
              </a:rPr>
              <a:t> produce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 </a:t>
            </a:r>
            <a:r>
              <a:rPr dirty="0" sz="1200" spc="-25">
                <a:latin typeface="Times New Roman"/>
                <a:cs typeface="Times New Roman"/>
              </a:rPr>
              <a:t>husbandry,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fisheries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diverted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society.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While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number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mouths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regularly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rising,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ecosystems,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deterioration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fertile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threatens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production.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future,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difficult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keep pace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growing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demands.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50">
                <a:latin typeface="Georgia"/>
                <a:cs typeface="Georgia"/>
              </a:rPr>
              <a:t>Whit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Is 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Natural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Resource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?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 spc="-25">
                <a:latin typeface="Times New Roman"/>
                <a:cs typeface="Times New Roman"/>
              </a:rPr>
              <a:t>Anything,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useful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transformed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useful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produce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useful</a:t>
            </a:r>
            <a:r>
              <a:rPr dirty="0" sz="1200" spc="-20">
                <a:latin typeface="Times New Roman"/>
                <a:cs typeface="Times New Roman"/>
              </a:rPr>
              <a:t> thing,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ebb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referred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resource.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 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obtained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nature.</a:t>
            </a:r>
            <a:r>
              <a:rPr dirty="0" sz="1200" spc="4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entire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planet.</a:t>
            </a:r>
            <a:r>
              <a:rPr dirty="0" sz="1200" spc="4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</a:t>
            </a:r>
            <a:r>
              <a:rPr dirty="0" sz="1200" spc="-20">
                <a:latin typeface="Times New Roman"/>
                <a:cs typeface="Times New Roman"/>
              </a:rPr>
              <a:t>resource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types: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30">
                <a:latin typeface="Times New Roman"/>
                <a:cs typeface="Times New Roman"/>
              </a:rPr>
              <a:t>Biotic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Abiotic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directly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indirectly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derived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photosynthetic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5"/>
              </a:spcBef>
            </a:pPr>
            <a:r>
              <a:rPr dirty="0" sz="1200" spc="-10">
                <a:latin typeface="Times New Roman"/>
                <a:cs typeface="Times New Roman"/>
              </a:rPr>
              <a:t>activity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plants.</a:t>
            </a:r>
            <a:r>
              <a:rPr dirty="0" sz="1200" spc="4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fruits,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fiber,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milk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milk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meat,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leather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termed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resource.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Coal,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20">
                <a:latin typeface="Times New Roman"/>
                <a:cs typeface="Times New Roman"/>
              </a:rPr>
              <a:t>photosynthetic </a:t>
            </a:r>
            <a:r>
              <a:rPr dirty="0" sz="1200" spc="-40">
                <a:latin typeface="Times New Roman"/>
                <a:cs typeface="Times New Roman"/>
              </a:rPr>
              <a:t>activity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 </a:t>
            </a:r>
            <a:r>
              <a:rPr dirty="0" sz="1200" spc="-10">
                <a:latin typeface="Times New Roman"/>
                <a:cs typeface="Times New Roman"/>
              </a:rPr>
              <a:t>occurred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years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ago.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Mineral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fresh</a:t>
            </a:r>
            <a:r>
              <a:rPr dirty="0" sz="1200" spc="-20">
                <a:latin typeface="Times New Roman"/>
                <a:cs typeface="Times New Roman"/>
              </a:rPr>
              <a:t> 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rocks, </a:t>
            </a:r>
            <a:r>
              <a:rPr dirty="0" sz="1200">
                <a:latin typeface="Times New Roman"/>
                <a:cs typeface="Times New Roman"/>
              </a:rPr>
              <a:t>salts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chemicals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abiotic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biological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involved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 formation.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Georgia"/>
                <a:cs typeface="Georgia"/>
              </a:rPr>
              <a:t>Renewable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Non-Renewable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Resources: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renewable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non-renewable.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Renewable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>
                <a:latin typeface="Times New Roman"/>
                <a:cs typeface="Times New Roman"/>
              </a:rPr>
              <a:t> 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regenerated,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non-renewable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regenerate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exhausted.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high-</a:t>
            </a:r>
            <a:r>
              <a:rPr dirty="0" sz="1200" spc="-10">
                <a:latin typeface="Times New Roman"/>
                <a:cs typeface="Times New Roman"/>
              </a:rPr>
              <a:t>grade </a:t>
            </a:r>
            <a:r>
              <a:rPr dirty="0" sz="1200" spc="-20">
                <a:latin typeface="Times New Roman"/>
                <a:cs typeface="Times New Roman"/>
              </a:rPr>
              <a:t>mineral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deposits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deposits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fossil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fuels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 spc="-25">
                <a:latin typeface="Times New Roman"/>
                <a:cs typeface="Times New Roman"/>
              </a:rPr>
              <a:t>renewable</a:t>
            </a:r>
            <a:r>
              <a:rPr dirty="0" sz="1200" spc="-10">
                <a:latin typeface="Times New Roman"/>
                <a:cs typeface="Times New Roman"/>
              </a:rPr>
              <a:t> resources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>
                <a:latin typeface="Times New Roman"/>
                <a:cs typeface="Times New Roman"/>
              </a:rPr>
              <a:t>finite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quantity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mineral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elements,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coal,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planet,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10">
                <a:latin typeface="Times New Roman"/>
                <a:cs typeface="Times New Roman"/>
              </a:rPr>
              <a:t>consumed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completely.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requires </a:t>
            </a:r>
            <a:r>
              <a:rPr dirty="0" sz="1200" spc="-30">
                <a:latin typeface="Times New Roman"/>
                <a:cs typeface="Times New Roman"/>
              </a:rPr>
              <a:t>millions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years,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 </a:t>
            </a:r>
            <a:r>
              <a:rPr dirty="0" sz="1200">
                <a:latin typeface="Times New Roman"/>
                <a:cs typeface="Times New Roman"/>
              </a:rPr>
              <a:t>scale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time.</a:t>
            </a:r>
            <a:r>
              <a:rPr dirty="0" sz="1200" spc="18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Unlike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fossil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fuels,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mineral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elements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inexhaustible,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i.e.,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them </a:t>
            </a:r>
            <a:r>
              <a:rPr dirty="0" sz="1200" spc="-25">
                <a:latin typeface="Times New Roman"/>
                <a:cs typeface="Times New Roman"/>
              </a:rPr>
              <a:t>irrecoverably,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concentrated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deposits,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today,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disappear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future.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fiber,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fodder,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fruits,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vegetables,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meat,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milk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milk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5"/>
              </a:spcBef>
            </a:pPr>
            <a:r>
              <a:rPr dirty="0" sz="1200" spc="-10">
                <a:latin typeface="Times New Roman"/>
                <a:cs typeface="Times New Roman"/>
              </a:rPr>
              <a:t>developed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directly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indirectly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photosynthetic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activity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renewable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resources.</a:t>
            </a:r>
            <a:r>
              <a:rPr dirty="0" sz="1200" spc="3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20">
                <a:latin typeface="Times New Roman"/>
                <a:cs typeface="Times New Roman"/>
              </a:rPr>
              <a:t>generated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photosynthesis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continues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planet.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However,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0">
                <a:latin typeface="Times New Roman"/>
                <a:cs typeface="Times New Roman"/>
              </a:rPr>
              <a:t> mean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unlimited.</a:t>
            </a:r>
            <a:r>
              <a:rPr dirty="0" sz="1200" spc="10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Consumption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faster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regeneration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 </a:t>
            </a:r>
            <a:r>
              <a:rPr dirty="0" sz="1200" spc="-20">
                <a:latin typeface="Times New Roman"/>
                <a:cs typeface="Times New Roman"/>
              </a:rPr>
              <a:t>depletion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damage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system,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responsible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0" y="423167"/>
            <a:ext cx="6337935" cy="2546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>
                <a:latin typeface="Georgia"/>
                <a:cs typeface="Georgia"/>
              </a:rPr>
              <a:t>Basic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Human </a:t>
            </a:r>
            <a:r>
              <a:rPr dirty="0" sz="1200" spc="-10">
                <a:latin typeface="Georgia"/>
                <a:cs typeface="Georgia"/>
              </a:rPr>
              <a:t>Requirement: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largely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composed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dozen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lighter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elements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molecular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weights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700"/>
              </a:lnSpc>
              <a:spcBef>
                <a:spcPts val="10"/>
              </a:spcBef>
            </a:pPr>
            <a:r>
              <a:rPr dirty="0" sz="1200" spc="-35">
                <a:latin typeface="Times New Roman"/>
                <a:cs typeface="Times New Roman"/>
              </a:rPr>
              <a:t>(lower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40)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linked </a:t>
            </a:r>
            <a:r>
              <a:rPr dirty="0" sz="1200" spc="-10">
                <a:latin typeface="Times New Roman"/>
                <a:cs typeface="Times New Roman"/>
              </a:rPr>
              <a:t>together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chemical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bonds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5">
                <a:latin typeface="Times New Roman"/>
                <a:cs typeface="Times New Roman"/>
              </a:rPr>
              <a:t> energy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used.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primarily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 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starting</a:t>
            </a:r>
            <a:r>
              <a:rPr dirty="0" sz="1200">
                <a:latin typeface="Times New Roman"/>
                <a:cs typeface="Times New Roman"/>
              </a:rPr>
              <a:t> point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entry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into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biosphere.</a:t>
            </a:r>
            <a:r>
              <a:rPr dirty="0" sz="1200" spc="3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requirements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few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simple.</a:t>
            </a:r>
            <a:r>
              <a:rPr dirty="0" sz="1200" spc="3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inorganic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carbon </a:t>
            </a:r>
            <a:r>
              <a:rPr dirty="0" sz="1200">
                <a:latin typeface="Times New Roman"/>
                <a:cs typeface="Times New Roman"/>
              </a:rPr>
              <a:t>source,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mineral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nutrients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light.</a:t>
            </a:r>
            <a:r>
              <a:rPr dirty="0" sz="1200" spc="4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satisfy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almost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basic </a:t>
            </a:r>
            <a:r>
              <a:rPr dirty="0" sz="1200" spc="-25">
                <a:latin typeface="Times New Roman"/>
                <a:cs typeface="Times New Roman"/>
              </a:rPr>
              <a:t>requirements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e.g.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microbes.</a:t>
            </a:r>
            <a:endParaRPr sz="1200">
              <a:latin typeface="Times New Roman"/>
              <a:cs typeface="Times New Roman"/>
            </a:endParaRPr>
          </a:p>
          <a:p>
            <a:pPr algn="just" marL="12700" marR="762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However,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addition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modern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requires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things. </a:t>
            </a:r>
            <a:r>
              <a:rPr dirty="0" sz="1200">
                <a:latin typeface="Times New Roman"/>
                <a:cs typeface="Times New Roman"/>
              </a:rPr>
              <a:t>Shelter,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clothing,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transportation,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entertainment,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defense,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medicines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necessities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huge </a:t>
            </a:r>
            <a:r>
              <a:rPr dirty="0" sz="1200" spc="-10">
                <a:latin typeface="Times New Roman"/>
                <a:cs typeface="Times New Roman"/>
              </a:rPr>
              <a:t>quantities.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Therefore,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importance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today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grouped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47611" y="2943861"/>
            <a:ext cx="1303655" cy="4191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Georgia"/>
                <a:cs typeface="Georgia"/>
              </a:rPr>
              <a:t>2.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Georgia"/>
                <a:cs typeface="Georgia"/>
              </a:rPr>
              <a:t>4.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Mineral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8800" y="2943861"/>
            <a:ext cx="1442720" cy="61722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Times New Roman"/>
                <a:cs typeface="Times New Roman"/>
              </a:rPr>
              <a:t>1.</a:t>
            </a:r>
            <a:r>
              <a:rPr dirty="0" sz="1200" spc="15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3.</a:t>
            </a:r>
            <a:r>
              <a:rPr dirty="0" sz="1200" spc="135">
                <a:latin typeface="Times New Roman"/>
                <a:cs typeface="Times New Roman"/>
              </a:rPr>
              <a:t>  </a:t>
            </a:r>
            <a:r>
              <a:rPr dirty="0" sz="1200" spc="-20">
                <a:latin typeface="Times New Roman"/>
                <a:cs typeface="Times New Roman"/>
              </a:rPr>
              <a:t>Energy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5.</a:t>
            </a:r>
            <a:r>
              <a:rPr dirty="0" sz="1200" spc="135">
                <a:latin typeface="Times New Roman"/>
                <a:cs typeface="Times New Roman"/>
              </a:rPr>
              <a:t> 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Wildlife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8804" y="3733294"/>
            <a:ext cx="6337300" cy="5347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457200">
              <a:lnSpc>
                <a:spcPct val="107800"/>
              </a:lnSpc>
              <a:spcBef>
                <a:spcPts val="95"/>
              </a:spcBef>
            </a:pP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not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equally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throughout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world.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 tend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recognize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value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rather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scarce.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0">
                <a:latin typeface="Times New Roman"/>
                <a:cs typeface="Times New Roman"/>
              </a:rPr>
              <a:t> plenty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rains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 </a:t>
            </a:r>
            <a:r>
              <a:rPr dirty="0" sz="1200" spc="-10">
                <a:latin typeface="Times New Roman"/>
                <a:cs typeface="Times New Roman"/>
              </a:rPr>
              <a:t>water, </a:t>
            </a:r>
            <a:r>
              <a:rPr dirty="0" sz="1200" spc="-20">
                <a:latin typeface="Times New Roman"/>
                <a:cs typeface="Times New Roman"/>
              </a:rPr>
              <a:t>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 </a:t>
            </a:r>
            <a:r>
              <a:rPr dirty="0" sz="1200" spc="-25">
                <a:latin typeface="Times New Roman"/>
                <a:cs typeface="Times New Roman"/>
              </a:rPr>
              <a:t>not </a:t>
            </a:r>
            <a:r>
              <a:rPr dirty="0" sz="1200" spc="-30">
                <a:latin typeface="Times New Roman"/>
                <a:cs typeface="Times New Roman"/>
              </a:rPr>
              <a:t>realized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significance.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semi-</a:t>
            </a:r>
            <a:r>
              <a:rPr dirty="0" sz="1200">
                <a:latin typeface="Times New Roman"/>
                <a:cs typeface="Times New Roman"/>
              </a:rPr>
              <a:t>desert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ignore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water- </a:t>
            </a:r>
            <a:r>
              <a:rPr dirty="0" sz="1200">
                <a:latin typeface="Times New Roman"/>
                <a:cs typeface="Times New Roman"/>
              </a:rPr>
              <a:t>simply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because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supply.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abundance,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division,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distribution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conservation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meaningless.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capita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consumption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approaches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capita </a:t>
            </a:r>
            <a:r>
              <a:rPr dirty="0" sz="1200" spc="-25">
                <a:latin typeface="Times New Roman"/>
                <a:cs typeface="Times New Roman"/>
              </a:rPr>
              <a:t>availability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competition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acquires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true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importance. </a:t>
            </a:r>
            <a:r>
              <a:rPr dirty="0" sz="1200" spc="-20">
                <a:latin typeface="Times New Roman"/>
                <a:cs typeface="Times New Roman"/>
              </a:rPr>
              <a:t>However,</a:t>
            </a:r>
            <a:r>
              <a:rPr dirty="0" sz="1200">
                <a:latin typeface="Times New Roman"/>
                <a:cs typeface="Times New Roman"/>
              </a:rPr>
              <a:t> over </a:t>
            </a:r>
            <a:r>
              <a:rPr dirty="0" sz="1200" spc="-25">
                <a:latin typeface="Times New Roman"/>
                <a:cs typeface="Times New Roman"/>
              </a:rPr>
              <a:t>exploitation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threatens</a:t>
            </a:r>
            <a:r>
              <a:rPr dirty="0" sz="1200">
                <a:latin typeface="Times New Roman"/>
                <a:cs typeface="Times New Roman"/>
              </a:rPr>
              <a:t> most of our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now.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will</a:t>
            </a:r>
            <a:r>
              <a:rPr dirty="0" sz="1200">
                <a:latin typeface="Times New Roman"/>
                <a:cs typeface="Times New Roman"/>
              </a:rPr>
              <a:t> be </a:t>
            </a:r>
            <a:r>
              <a:rPr dirty="0" sz="1200" spc="-35">
                <a:latin typeface="Times New Roman"/>
                <a:cs typeface="Times New Roman"/>
              </a:rPr>
              <a:t>wise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policy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practice </a:t>
            </a:r>
            <a:r>
              <a:rPr dirty="0" sz="1200" spc="-20">
                <a:latin typeface="Times New Roman"/>
                <a:cs typeface="Times New Roman"/>
              </a:rPr>
              <a:t>economy,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equitable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efforts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demands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make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longer.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 indent="457200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According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Zimmermann,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‘the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‘resource’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does not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>
                <a:latin typeface="Times New Roman"/>
                <a:cs typeface="Times New Roman"/>
              </a:rPr>
              <a:t>function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 </a:t>
            </a:r>
            <a:r>
              <a:rPr dirty="0" sz="1200" spc="-25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perform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operation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take </a:t>
            </a:r>
            <a:r>
              <a:rPr dirty="0" sz="1200">
                <a:latin typeface="Times New Roman"/>
                <a:cs typeface="Times New Roman"/>
              </a:rPr>
              <a:t>part.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“in</a:t>
            </a:r>
            <a:r>
              <a:rPr dirty="0" sz="1200" spc="-10">
                <a:latin typeface="Times New Roman"/>
                <a:cs typeface="Times New Roman"/>
              </a:rPr>
              <a:t> fact,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resource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abstraction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reflecting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appraisal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relating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function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operation.</a:t>
            </a:r>
            <a:r>
              <a:rPr dirty="0" sz="1200" spc="12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utilization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misuses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availability,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</a:t>
            </a:r>
            <a:r>
              <a:rPr dirty="0" sz="1200">
                <a:latin typeface="Times New Roman"/>
                <a:cs typeface="Times New Roman"/>
              </a:rPr>
              <a:t>ecosystem.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Earlier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aspect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considered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properly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overexploitation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soon 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realized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unlimited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unless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used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deprived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will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not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>
                <a:latin typeface="Times New Roman"/>
                <a:cs typeface="Times New Roman"/>
              </a:rPr>
              <a:t> be </a:t>
            </a:r>
            <a:r>
              <a:rPr dirty="0" sz="1200" spc="-20">
                <a:latin typeface="Times New Roman"/>
                <a:cs typeface="Times New Roman"/>
              </a:rPr>
              <a:t>deprived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 </a:t>
            </a:r>
            <a:r>
              <a:rPr dirty="0" sz="1200" spc="-50">
                <a:latin typeface="Times New Roman"/>
                <a:cs typeface="Times New Roman"/>
              </a:rPr>
              <a:t>will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20">
                <a:latin typeface="Times New Roman"/>
                <a:cs typeface="Times New Roman"/>
              </a:rPr>
              <a:t>face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ecological</a:t>
            </a:r>
            <a:r>
              <a:rPr dirty="0" sz="1200">
                <a:latin typeface="Times New Roman"/>
                <a:cs typeface="Times New Roman"/>
              </a:rPr>
              <a:t> consequences.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This </a:t>
            </a:r>
            <a:r>
              <a:rPr dirty="0" sz="1200" spc="-10">
                <a:latin typeface="Times New Roman"/>
                <a:cs typeface="Times New Roman"/>
              </a:rPr>
              <a:t>apprehension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given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‘conservation’.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detailed discussion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conservation,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is </a:t>
            </a:r>
            <a:r>
              <a:rPr dirty="0" sz="1200" spc="-35">
                <a:latin typeface="Times New Roman"/>
                <a:cs typeface="Times New Roman"/>
              </a:rPr>
              <a:t>necessary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types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Georgia"/>
                <a:cs typeface="Georgia"/>
              </a:rPr>
              <a:t>Natural Resource </a:t>
            </a:r>
            <a:r>
              <a:rPr dirty="0" sz="1200" spc="-10">
                <a:latin typeface="Georgia"/>
                <a:cs typeface="Georgia"/>
              </a:rPr>
              <a:t>Classification</a:t>
            </a:r>
            <a:endParaRPr sz="1200">
              <a:latin typeface="Georgia"/>
              <a:cs typeface="Georgia"/>
            </a:endParaRPr>
          </a:p>
          <a:p>
            <a:pPr algn="just" marL="12700" marR="508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Any </a:t>
            </a:r>
            <a:r>
              <a:rPr dirty="0" sz="1200" spc="-10">
                <a:latin typeface="Times New Roman"/>
                <a:cs typeface="Times New Roman"/>
              </a:rPr>
              <a:t>element</a:t>
            </a:r>
            <a:r>
              <a:rPr dirty="0" sz="1200">
                <a:latin typeface="Times New Roman"/>
                <a:cs typeface="Times New Roman"/>
              </a:rPr>
              <a:t> of our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 environment such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</a:t>
            </a:r>
            <a:r>
              <a:rPr dirty="0" sz="1200" spc="-10">
                <a:latin typeface="Times New Roman"/>
                <a:cs typeface="Times New Roman"/>
              </a:rPr>
              <a:t>soil,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forest, </a:t>
            </a:r>
            <a:r>
              <a:rPr dirty="0" sz="1200" spc="-35">
                <a:latin typeface="Times New Roman"/>
                <a:cs typeface="Times New Roman"/>
              </a:rPr>
              <a:t>wildlife,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minerals,</a:t>
            </a:r>
            <a:r>
              <a:rPr dirty="0" sz="1200">
                <a:latin typeface="Times New Roman"/>
                <a:cs typeface="Times New Roman"/>
              </a:rPr>
              <a:t> etc.,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 man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can utilize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promote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welfare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identified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resource.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greatly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Times New Roman"/>
                <a:cs typeface="Times New Roman"/>
              </a:rPr>
              <a:t>quantity,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mutability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reusability,</a:t>
            </a:r>
            <a:r>
              <a:rPr dirty="0" sz="1200" spc="-20">
                <a:latin typeface="Times New Roman"/>
                <a:cs typeface="Times New Roman"/>
              </a:rPr>
              <a:t> therefore,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classified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categories:</a:t>
            </a:r>
            <a:endParaRPr sz="1200">
              <a:latin typeface="Times New Roman"/>
              <a:cs typeface="Times New Roman"/>
            </a:endParaRPr>
          </a:p>
          <a:p>
            <a:pPr marL="278765" indent="-266065">
              <a:lnSpc>
                <a:spcPct val="100000"/>
              </a:lnSpc>
              <a:spcBef>
                <a:spcPts val="105"/>
              </a:spcBef>
              <a:buAutoNum type="romanUcPeriod"/>
              <a:tabLst>
                <a:tab pos="278765" algn="l"/>
              </a:tabLst>
            </a:pPr>
            <a:r>
              <a:rPr dirty="0" sz="1200" spc="-10">
                <a:latin typeface="Georgia"/>
                <a:cs typeface="Georgia"/>
              </a:rPr>
              <a:t>Inexhaustible</a:t>
            </a:r>
            <a:endParaRPr sz="1200">
              <a:latin typeface="Georgia"/>
              <a:cs typeface="Georgia"/>
            </a:endParaRPr>
          </a:p>
          <a:p>
            <a:pPr lvl="1" marL="299085" indent="-286385">
              <a:lnSpc>
                <a:spcPct val="100000"/>
              </a:lnSpc>
              <a:spcBef>
                <a:spcPts val="120"/>
              </a:spcBef>
              <a:buAutoNum type="alphaUcPeriod"/>
              <a:tabLst>
                <a:tab pos="299085" algn="l"/>
              </a:tabLst>
            </a:pPr>
            <a:r>
              <a:rPr dirty="0" sz="1200" spc="-25">
                <a:latin typeface="Times New Roman"/>
                <a:cs typeface="Times New Roman"/>
              </a:rPr>
              <a:t>Immutable: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Seemingly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incapable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-30">
                <a:latin typeface="Times New Roman"/>
                <a:cs typeface="Times New Roman"/>
              </a:rPr>
              <a:t> adverse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man’s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as:</a:t>
            </a:r>
            <a:endParaRPr sz="1200">
              <a:latin typeface="Times New Roman"/>
              <a:cs typeface="Times New Roman"/>
            </a:endParaRPr>
          </a:p>
          <a:p>
            <a:pPr lvl="2" marL="299085" indent="-286385">
              <a:lnSpc>
                <a:spcPct val="100000"/>
              </a:lnSpc>
              <a:spcBef>
                <a:spcPts val="110"/>
              </a:spcBef>
              <a:buAutoNum type="romanUcParenR"/>
              <a:tabLst>
                <a:tab pos="299085" algn="l"/>
              </a:tabLst>
            </a:pPr>
            <a:r>
              <a:rPr dirty="0" sz="1200" spc="-25">
                <a:latin typeface="Times New Roman"/>
                <a:cs typeface="Times New Roman"/>
              </a:rPr>
              <a:t>Wind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endParaRPr sz="1200">
              <a:latin typeface="Times New Roman"/>
              <a:cs typeface="Times New Roman"/>
            </a:endParaRPr>
          </a:p>
          <a:p>
            <a:pPr lvl="2" marL="299085" indent="-286385">
              <a:lnSpc>
                <a:spcPct val="100000"/>
              </a:lnSpc>
              <a:spcBef>
                <a:spcPts val="105"/>
              </a:spcBef>
              <a:buAutoNum type="romanUcParenR"/>
              <a:tabLst>
                <a:tab pos="299085" algn="l"/>
              </a:tabLst>
            </a:pPr>
            <a:r>
              <a:rPr dirty="0" sz="1200" spc="-10">
                <a:latin typeface="Times New Roman"/>
                <a:cs typeface="Times New Roman"/>
              </a:rPr>
              <a:t>Precipitation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4" y="423167"/>
            <a:ext cx="6336665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325"/>
              </a:spcBef>
              <a:buAutoNum type="romanUcParenR" startAt="3"/>
              <a:tabLst>
                <a:tab pos="298450" algn="l"/>
              </a:tabLst>
            </a:pPr>
            <a:r>
              <a:rPr dirty="0" sz="1200" spc="-40">
                <a:latin typeface="Times New Roman"/>
                <a:cs typeface="Times New Roman"/>
              </a:rPr>
              <a:t>Tidal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romanUcParenR" startAt="3"/>
              <a:tabLst>
                <a:tab pos="297815" algn="l"/>
              </a:tabLst>
            </a:pPr>
            <a:r>
              <a:rPr dirty="0" sz="1200" spc="-20">
                <a:latin typeface="Times New Roman"/>
                <a:cs typeface="Times New Roman"/>
              </a:rPr>
              <a:t>Atomic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B.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Georgia"/>
                <a:cs typeface="Georgia"/>
              </a:rPr>
              <a:t>Miserable:</a:t>
            </a:r>
            <a:r>
              <a:rPr dirty="0" sz="1200" spc="430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Little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danger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complete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exhaustion,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improperly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quality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impaired,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romanUcParenR"/>
              <a:tabLst>
                <a:tab pos="240665" algn="l"/>
              </a:tabLst>
            </a:pPr>
            <a:r>
              <a:rPr dirty="0" sz="1200" spc="-35">
                <a:latin typeface="Times New Roman"/>
                <a:cs typeface="Times New Roman"/>
              </a:rPr>
              <a:t>Solar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romanUcParenR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Atmosphere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romanUcParenR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Ocean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romanUcParenR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flowing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streams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C.</a:t>
            </a:r>
            <a:r>
              <a:rPr dirty="0" sz="1200" spc="3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Exhaustible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A.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Georgia"/>
                <a:cs typeface="Georgia"/>
              </a:rPr>
              <a:t>Maintainable:</a:t>
            </a:r>
            <a:r>
              <a:rPr dirty="0" sz="1200" spc="23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permanency 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man:</a:t>
            </a:r>
            <a:endParaRPr sz="1200">
              <a:latin typeface="Times New Roman"/>
              <a:cs typeface="Times New Roman"/>
            </a:endParaRPr>
          </a:p>
          <a:p>
            <a:pPr marL="241300" marR="5715" indent="-2286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1.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 spc="-20">
                <a:latin typeface="Georgia"/>
                <a:cs typeface="Georgia"/>
              </a:rPr>
              <a:t>Renewable:</a:t>
            </a:r>
            <a:r>
              <a:rPr dirty="0" sz="1200" spc="15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living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dynamic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whose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perpetual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harvest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dependent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 </a:t>
            </a:r>
            <a:r>
              <a:rPr dirty="0" sz="1200" spc="-25">
                <a:latin typeface="Times New Roman"/>
                <a:cs typeface="Times New Roman"/>
              </a:rPr>
              <a:t>planning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management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man.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These are: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AutoNum type="romanUcParenR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romanUcParenR"/>
              <a:tabLst>
                <a:tab pos="240665" algn="l"/>
              </a:tabLst>
            </a:pPr>
            <a:r>
              <a:rPr dirty="0" sz="1200" spc="-55">
                <a:latin typeface="Times New Roman"/>
                <a:cs typeface="Times New Roman"/>
              </a:rPr>
              <a:t>Soil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fertility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romanUcParenR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Products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land-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products,</a:t>
            </a:r>
            <a:r>
              <a:rPr dirty="0" sz="1200" spc="-20">
                <a:latin typeface="Times New Roman"/>
                <a:cs typeface="Times New Roman"/>
              </a:rPr>
              <a:t> forests, </a:t>
            </a:r>
            <a:r>
              <a:rPr dirty="0" sz="1200" spc="-25">
                <a:latin typeface="Times New Roman"/>
                <a:cs typeface="Times New Roman"/>
              </a:rPr>
              <a:t>forage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 </a:t>
            </a:r>
            <a:r>
              <a:rPr dirty="0" sz="1200" spc="-50">
                <a:latin typeface="Times New Roman"/>
                <a:cs typeface="Times New Roman"/>
              </a:rPr>
              <a:t>wild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</a:t>
            </a:r>
            <a:endParaRPr sz="12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05"/>
              </a:spcBef>
              <a:buAutoNum type="romanUcParenR"/>
              <a:tabLst>
                <a:tab pos="239395" algn="l"/>
              </a:tabLst>
            </a:pPr>
            <a:r>
              <a:rPr dirty="0" sz="1200" spc="-10">
                <a:latin typeface="Times New Roman"/>
                <a:cs typeface="Times New Roman"/>
              </a:rPr>
              <a:t>Products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lakes,</a:t>
            </a:r>
            <a:r>
              <a:rPr dirty="0" sz="1200" spc="-20">
                <a:latin typeface="Times New Roman"/>
                <a:cs typeface="Times New Roman"/>
              </a:rPr>
              <a:t> streams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impoundments-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fresh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 fish,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black</a:t>
            </a:r>
            <a:r>
              <a:rPr dirty="0" sz="1200" spc="-20">
                <a:latin typeface="Times New Roman"/>
                <a:cs typeface="Times New Roman"/>
              </a:rPr>
              <a:t> bass, </a:t>
            </a:r>
            <a:r>
              <a:rPr dirty="0" sz="1200" spc="-50">
                <a:latin typeface="Times New Roman"/>
                <a:cs typeface="Times New Roman"/>
              </a:rPr>
              <a:t>lake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trout,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catfish.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romanUcParenR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2.</a:t>
            </a:r>
            <a:r>
              <a:rPr dirty="0" sz="1200" spc="145">
                <a:latin typeface="Times New Roman"/>
                <a:cs typeface="Times New Roman"/>
              </a:rPr>
              <a:t>  </a:t>
            </a:r>
            <a:r>
              <a:rPr dirty="0" sz="1200" spc="-25">
                <a:latin typeface="Georgia"/>
                <a:cs typeface="Georgia"/>
              </a:rPr>
              <a:t>Non-</a:t>
            </a:r>
            <a:r>
              <a:rPr dirty="0" sz="1200" spc="-35">
                <a:latin typeface="Georgia"/>
                <a:cs typeface="Georgia"/>
              </a:rPr>
              <a:t>renewable: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hope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replacement: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romanUcParenR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Mineral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AutoNum type="romanUcParenR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Fossil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fuels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romanUcParenR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Species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wildlife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general,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concept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started</a:t>
            </a:r>
            <a:r>
              <a:rPr dirty="0" sz="1200">
                <a:latin typeface="Times New Roman"/>
                <a:cs typeface="Times New Roman"/>
              </a:rPr>
              <a:t> for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 spc="-30">
                <a:latin typeface="Times New Roman"/>
                <a:cs typeface="Times New Roman"/>
              </a:rPr>
              <a:t>renewable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 for </a:t>
            </a:r>
            <a:r>
              <a:rPr dirty="0" sz="1200" spc="-10">
                <a:latin typeface="Times New Roman"/>
                <a:cs typeface="Times New Roman"/>
              </a:rPr>
              <a:t>renewable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renewable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management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necessary,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conservation.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Georgia"/>
                <a:cs typeface="Georgia"/>
              </a:rPr>
              <a:t>Concept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Resource </a:t>
            </a:r>
            <a:r>
              <a:rPr dirty="0" sz="1200" spc="-10">
                <a:latin typeface="Georgia"/>
                <a:cs typeface="Georgia"/>
              </a:rPr>
              <a:t>Conservation</a:t>
            </a:r>
            <a:endParaRPr sz="1200">
              <a:latin typeface="Georgia"/>
              <a:cs typeface="Georgia"/>
            </a:endParaRPr>
          </a:p>
          <a:p>
            <a:pPr marL="12700" marR="5080" indent="457200">
              <a:lnSpc>
                <a:spcPct val="107500"/>
              </a:lnSpc>
              <a:tabLst>
                <a:tab pos="1410335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‘conservation’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derived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Latin </a:t>
            </a:r>
            <a:r>
              <a:rPr dirty="0" sz="1200" spc="-10">
                <a:latin typeface="Times New Roman"/>
                <a:cs typeface="Times New Roman"/>
              </a:rPr>
              <a:t>words,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‘con’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meaning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‘together’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‘server’,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meaning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‘keep’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‘guard.</a:t>
            </a: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35">
                <a:latin typeface="Times New Roman"/>
                <a:cs typeface="Times New Roman"/>
              </a:rPr>
              <a:t>Literally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therefore,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coined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Gifford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Pinchot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shortly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White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Times New Roman"/>
                <a:cs typeface="Times New Roman"/>
              </a:rPr>
              <a:t>Conference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1908.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definitions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 conservation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are:</a:t>
            </a:r>
            <a:endParaRPr sz="1200">
              <a:latin typeface="Times New Roman"/>
              <a:cs typeface="Times New Roman"/>
            </a:endParaRPr>
          </a:p>
          <a:p>
            <a:pPr marL="12700" marR="5715" indent="-635">
              <a:lnSpc>
                <a:spcPts val="1560"/>
              </a:lnSpc>
              <a:spcBef>
                <a:spcPts val="60"/>
              </a:spcBef>
            </a:pPr>
            <a:r>
              <a:rPr dirty="0" sz="1200" spc="-20">
                <a:latin typeface="Times New Roman"/>
                <a:cs typeface="Times New Roman"/>
              </a:rPr>
              <a:t>Resource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scheduling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provide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greatest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yield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greatest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longest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Haggett).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means</a:t>
            </a:r>
            <a:r>
              <a:rPr dirty="0" sz="1200">
                <a:latin typeface="Times New Roman"/>
                <a:cs typeface="Times New Roman"/>
              </a:rPr>
              <a:t> 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sacrifice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 </a:t>
            </a:r>
            <a:r>
              <a:rPr dirty="0" sz="1200" spc="-20">
                <a:latin typeface="Times New Roman"/>
                <a:cs typeface="Times New Roman"/>
              </a:rPr>
              <a:t>generation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generations,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whenever</a:t>
            </a:r>
            <a:r>
              <a:rPr dirty="0" sz="1200">
                <a:latin typeface="Times New Roman"/>
                <a:cs typeface="Times New Roman"/>
              </a:rPr>
              <a:t> it is </a:t>
            </a:r>
            <a:r>
              <a:rPr dirty="0" sz="1200" spc="-20">
                <a:latin typeface="Times New Roman"/>
                <a:cs typeface="Times New Roman"/>
              </a:rPr>
              <a:t>carried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for,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conflict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beginning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before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ideal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reached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conservations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inclined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advocate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(Ely).</a:t>
            </a:r>
            <a:endParaRPr sz="1200">
              <a:latin typeface="Times New Roman"/>
              <a:cs typeface="Times New Roman"/>
            </a:endParaRPr>
          </a:p>
          <a:p>
            <a:pPr marL="12700" marR="635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 optimum </a:t>
            </a:r>
            <a:r>
              <a:rPr dirty="0" sz="1200" spc="-25">
                <a:latin typeface="Times New Roman"/>
                <a:cs typeface="Times New Roman"/>
              </a:rPr>
              <a:t>allocation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natural,</a:t>
            </a:r>
            <a:r>
              <a:rPr dirty="0" sz="1200">
                <a:latin typeface="Times New Roman"/>
                <a:cs typeface="Times New Roman"/>
              </a:rPr>
              <a:t> human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cultural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the </a:t>
            </a:r>
            <a:r>
              <a:rPr dirty="0" sz="1200" spc="-10">
                <a:latin typeface="Times New Roman"/>
                <a:cs typeface="Times New Roman"/>
              </a:rPr>
              <a:t>scheme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development, </a:t>
            </a:r>
            <a:r>
              <a:rPr dirty="0" sz="1200" spc="-20">
                <a:latin typeface="Times New Roman"/>
                <a:cs typeface="Times New Roman"/>
              </a:rPr>
              <a:t>where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 </a:t>
            </a:r>
            <a:r>
              <a:rPr dirty="0" sz="1200" spc="-35">
                <a:latin typeface="Times New Roman"/>
                <a:cs typeface="Times New Roman"/>
              </a:rPr>
              <a:t>maximum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economic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social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security </a:t>
            </a:r>
            <a:r>
              <a:rPr dirty="0" sz="1200" spc="-70">
                <a:latin typeface="Times New Roman"/>
                <a:cs typeface="Times New Roman"/>
              </a:rPr>
              <a:t>will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assured </a:t>
            </a:r>
            <a:r>
              <a:rPr dirty="0" sz="1200" spc="-20">
                <a:latin typeface="Times New Roman"/>
                <a:cs typeface="Times New Roman"/>
              </a:rPr>
              <a:t>(Harold </a:t>
            </a:r>
            <a:r>
              <a:rPr dirty="0" sz="1200" spc="-50">
                <a:latin typeface="Times New Roman"/>
                <a:cs typeface="Times New Roman"/>
              </a:rPr>
              <a:t>M.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Rose).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35">
                <a:latin typeface="Georgia"/>
                <a:cs typeface="Georgia"/>
              </a:rPr>
              <a:t>Conservation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Important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Natural</a:t>
            </a:r>
            <a:r>
              <a:rPr dirty="0" sz="1200" spc="-10">
                <a:latin typeface="Georgia"/>
                <a:cs typeface="Georgia"/>
              </a:rPr>
              <a:t> Resources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Times New Roman"/>
                <a:cs typeface="Times New Roman"/>
              </a:rPr>
              <a:t>Where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geographical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vegetation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landscape.</a:t>
            </a:r>
            <a:r>
              <a:rPr dirty="0" sz="1200" spc="17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valuable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integral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ecosystem,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commercial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view,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providers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shelter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wildlife.</a:t>
            </a:r>
            <a:r>
              <a:rPr dirty="0" sz="1200" spc="4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Today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 provide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raw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5,000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 23 </a:t>
            </a:r>
            <a:r>
              <a:rPr dirty="0" sz="1200" spc="-30">
                <a:latin typeface="Times New Roman"/>
                <a:cs typeface="Times New Roman"/>
              </a:rPr>
              <a:t>million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dollars.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 </a:t>
            </a:r>
            <a:r>
              <a:rPr dirty="0" sz="1200" spc="-10">
                <a:latin typeface="Times New Roman"/>
                <a:cs typeface="Times New Roman"/>
              </a:rPr>
              <a:t>industry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7300" cy="2939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8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employs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1.3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million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people.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natural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several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animals,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several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tribal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groups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unfortunate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setback</a:t>
            </a:r>
            <a:r>
              <a:rPr dirty="0" sz="1200" spc="-35">
                <a:latin typeface="Times New Roman"/>
                <a:cs typeface="Times New Roman"/>
              </a:rPr>
              <a:t> came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commercial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exploitation,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resulted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mass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destruction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year. </a:t>
            </a:r>
            <a:r>
              <a:rPr dirty="0" sz="1200" spc="-30">
                <a:latin typeface="Times New Roman"/>
                <a:cs typeface="Times New Roman"/>
              </a:rPr>
              <a:t>Originally,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two-</a:t>
            </a:r>
            <a:r>
              <a:rPr dirty="0" sz="1200">
                <a:latin typeface="Times New Roman"/>
                <a:cs typeface="Times New Roman"/>
              </a:rPr>
              <a:t>fifths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exclusive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Polar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1,200 million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hectares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forests.</a:t>
            </a:r>
            <a:r>
              <a:rPr dirty="0" sz="1200" spc="4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one-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been </a:t>
            </a:r>
            <a:r>
              <a:rPr dirty="0" sz="1200">
                <a:latin typeface="Times New Roman"/>
                <a:cs typeface="Times New Roman"/>
              </a:rPr>
              <a:t>robbed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protective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turned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barren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history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exploitation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old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himself,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earlier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balanced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because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cutting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>
                <a:latin typeface="Times New Roman"/>
                <a:cs typeface="Times New Roman"/>
              </a:rPr>
              <a:t>community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only.</a:t>
            </a:r>
            <a:r>
              <a:rPr dirty="0" sz="1200" spc="14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expansion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agriculture,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cleared.</a:t>
            </a:r>
            <a:r>
              <a:rPr dirty="0" sz="1200" spc="140">
                <a:latin typeface="Times New Roman"/>
                <a:cs typeface="Times New Roman"/>
              </a:rPr>
              <a:t>  </a:t>
            </a:r>
            <a:r>
              <a:rPr dirty="0" sz="1200" spc="-20">
                <a:latin typeface="Times New Roman"/>
                <a:cs typeface="Times New Roman"/>
              </a:rPr>
              <a:t>More </a:t>
            </a:r>
            <a:r>
              <a:rPr dirty="0" sz="1200">
                <a:latin typeface="Times New Roman"/>
                <a:cs typeface="Times New Roman"/>
              </a:rPr>
              <a:t>destruction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revolution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urbanization.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commercial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 </a:t>
            </a:r>
            <a:r>
              <a:rPr dirty="0" sz="1200" spc="-25">
                <a:latin typeface="Times New Roman"/>
                <a:cs typeface="Times New Roman"/>
              </a:rPr>
              <a:t>commercial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exploitation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began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depletion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forests.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commercial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nowadays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reached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became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threat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12" y="3338578"/>
            <a:ext cx="229870" cy="120840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200" spc="-25">
                <a:latin typeface="Times New Roman"/>
                <a:cs typeface="Times New Roman"/>
              </a:rPr>
              <a:t>I)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Times New Roman"/>
                <a:cs typeface="Times New Roman"/>
              </a:rPr>
              <a:t>II)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III) </a:t>
            </a:r>
            <a:r>
              <a:rPr dirty="0" sz="1200" spc="-40">
                <a:latin typeface="Times New Roman"/>
                <a:cs typeface="Times New Roman"/>
              </a:rPr>
              <a:t>IV)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Times New Roman"/>
                <a:cs typeface="Times New Roman"/>
              </a:rPr>
              <a:t>V)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VI)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1713" y="3338578"/>
            <a:ext cx="2625725" cy="1208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62965">
              <a:lnSpc>
                <a:spcPct val="107900"/>
              </a:lnSpc>
              <a:spcBef>
                <a:spcPts val="95"/>
              </a:spcBef>
            </a:pP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temperature, </a:t>
            </a:r>
            <a:r>
              <a:rPr dirty="0" sz="1200" spc="-30">
                <a:latin typeface="Times New Roman"/>
                <a:cs typeface="Times New Roman"/>
              </a:rPr>
              <a:t>Lesser </a:t>
            </a:r>
            <a:r>
              <a:rPr dirty="0" sz="1200" spc="-10">
                <a:latin typeface="Times New Roman"/>
                <a:cs typeface="Times New Roman"/>
              </a:rPr>
              <a:t>precipitation, </a:t>
            </a:r>
            <a:r>
              <a:rPr dirty="0" sz="1200" spc="-20">
                <a:latin typeface="Times New Roman"/>
                <a:cs typeface="Times New Roman"/>
              </a:rPr>
              <a:t>Increased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soil </a:t>
            </a:r>
            <a:r>
              <a:rPr dirty="0" sz="1200" spc="-10">
                <a:latin typeface="Times New Roman"/>
                <a:cs typeface="Times New Roman"/>
              </a:rPr>
              <a:t>erosion,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frequency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volume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floods, </a:t>
            </a:r>
            <a:r>
              <a:rPr dirty="0" sz="1200">
                <a:latin typeface="Times New Roman"/>
                <a:cs typeface="Times New Roman"/>
              </a:rPr>
              <a:t>Oss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productivity,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Extinction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several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species,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8809" y="4521202"/>
            <a:ext cx="6337300" cy="45593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204"/>
              </a:spcBef>
              <a:buAutoNum type="romanUcParenR" startAt="7"/>
              <a:tabLst>
                <a:tab pos="353695" algn="l"/>
              </a:tabLst>
            </a:pPr>
            <a:r>
              <a:rPr dirty="0" sz="1200">
                <a:latin typeface="Times New Roman"/>
                <a:cs typeface="Times New Roman"/>
              </a:rPr>
              <a:t>Non-</a:t>
            </a:r>
            <a:r>
              <a:rPr dirty="0" sz="1200" spc="-50">
                <a:latin typeface="Times New Roman"/>
                <a:cs typeface="Times New Roman"/>
              </a:rPr>
              <a:t>availability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several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essential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 products,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spcBef>
                <a:spcPts val="110"/>
              </a:spcBef>
              <a:buAutoNum type="romanUcParenR" startAt="7"/>
              <a:tabLst>
                <a:tab pos="353695" algn="l"/>
              </a:tabLst>
            </a:pPr>
            <a:r>
              <a:rPr dirty="0" sz="1200" spc="-25">
                <a:latin typeface="Times New Roman"/>
                <a:cs typeface="Times New Roman"/>
              </a:rPr>
              <a:t>Imbalance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83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harmful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lover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authorities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realized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properly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social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asset.</a:t>
            </a:r>
            <a:r>
              <a:rPr dirty="0" sz="1200" spc="114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yields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great </a:t>
            </a:r>
            <a:r>
              <a:rPr dirty="0" sz="1200" spc="-30">
                <a:latin typeface="Times New Roman"/>
                <a:cs typeface="Times New Roman"/>
              </a:rPr>
              <a:t>social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profit</a:t>
            </a:r>
            <a:r>
              <a:rPr dirty="0" sz="1200" spc="-20">
                <a:latin typeface="Times New Roman"/>
                <a:cs typeface="Times New Roman"/>
              </a:rPr>
              <a:t> which </a:t>
            </a:r>
            <a:r>
              <a:rPr dirty="0" sz="1200" spc="-35">
                <a:latin typeface="Times New Roman"/>
                <a:cs typeface="Times New Roman"/>
              </a:rPr>
              <a:t>lies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wholly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outside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realm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business.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But,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experts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calamities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not-too-</a:t>
            </a:r>
            <a:r>
              <a:rPr dirty="0" sz="1200">
                <a:latin typeface="Times New Roman"/>
                <a:cs typeface="Times New Roman"/>
              </a:rPr>
              <a:t>distant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irreparable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damage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catastrophic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scale.</a:t>
            </a:r>
            <a:r>
              <a:rPr dirty="0" sz="1200" spc="3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used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sustained-</a:t>
            </a:r>
            <a:r>
              <a:rPr dirty="0" sz="1200" spc="-30">
                <a:latin typeface="Times New Roman"/>
                <a:cs typeface="Times New Roman"/>
              </a:rPr>
              <a:t>yield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basis,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man’s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greatest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only </a:t>
            </a:r>
            <a:r>
              <a:rPr dirty="0" sz="1200" spc="-10">
                <a:latin typeface="Times New Roman"/>
                <a:cs typeface="Times New Roman"/>
              </a:rPr>
              <a:t>alternative.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37210">
              <a:lnSpc>
                <a:spcPct val="108300"/>
              </a:lnSpc>
            </a:pPr>
            <a:r>
              <a:rPr dirty="0" sz="1200" spc="-10">
                <a:latin typeface="Georgia"/>
                <a:cs typeface="Georgia"/>
              </a:rPr>
              <a:t>Land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Resources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 </a:t>
            </a:r>
            <a:r>
              <a:rPr dirty="0" sz="1200" spc="-10">
                <a:latin typeface="Georgia"/>
                <a:cs typeface="Georgia"/>
              </a:rPr>
              <a:t>Land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use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change;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Land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degradation, </a:t>
            </a:r>
            <a:r>
              <a:rPr dirty="0" sz="1200" spc="-10">
                <a:latin typeface="Georgia"/>
                <a:cs typeface="Georgia"/>
              </a:rPr>
              <a:t>soil</a:t>
            </a:r>
            <a:r>
              <a:rPr dirty="0" sz="1200" spc="-30">
                <a:latin typeface="Georgia"/>
                <a:cs typeface="Georgia"/>
              </a:rPr>
              <a:t> erosion </a:t>
            </a:r>
            <a:r>
              <a:rPr dirty="0" sz="1200" spc="-20">
                <a:latin typeface="Georgia"/>
                <a:cs typeface="Georgia"/>
              </a:rPr>
              <a:t>and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desertification: Land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Resource:</a:t>
            </a:r>
            <a:endParaRPr sz="1200">
              <a:latin typeface="Georgia"/>
              <a:cs typeface="Georgia"/>
            </a:endParaRPr>
          </a:p>
          <a:p>
            <a:pPr algn="just" marL="12700" marR="698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storehouse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valuable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shelter,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clothing, movement,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security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greed.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layer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called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four-</a:t>
            </a:r>
            <a:r>
              <a:rPr dirty="0" sz="1200">
                <a:latin typeface="Times New Roman"/>
                <a:cs typeface="Times New Roman"/>
              </a:rPr>
              <a:t>fifth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derived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Latin </a:t>
            </a:r>
            <a:r>
              <a:rPr dirty="0" sz="1200">
                <a:latin typeface="Times New Roman"/>
                <a:cs typeface="Times New Roman"/>
              </a:rPr>
              <a:t>word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204" i="1">
                <a:latin typeface="Georgia"/>
                <a:cs typeface="Georgia"/>
              </a:rPr>
              <a:t>solum</a:t>
            </a:r>
            <a:r>
              <a:rPr dirty="0" sz="1200" spc="130" i="1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means upper crust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earth.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general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defined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layer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20">
                <a:latin typeface="Times New Roman"/>
                <a:cs typeface="Times New Roman"/>
              </a:rPr>
              <a:t>differentiated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horizons 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capable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supporting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life.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horizon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fertile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classified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renewable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because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keeps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continuously </a:t>
            </a:r>
            <a:r>
              <a:rPr dirty="0" sz="1200" spc="-25">
                <a:latin typeface="Times New Roman"/>
                <a:cs typeface="Times New Roman"/>
              </a:rPr>
              <a:t>regenerating,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changing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slow </a:t>
            </a:r>
            <a:r>
              <a:rPr dirty="0" sz="1200">
                <a:latin typeface="Times New Roman"/>
                <a:cs typeface="Times New Roman"/>
              </a:rPr>
              <a:t>rate.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wear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tear 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earth’s</a:t>
            </a:r>
            <a:r>
              <a:rPr dirty="0" sz="1200">
                <a:latin typeface="Times New Roman"/>
                <a:cs typeface="Times New Roman"/>
              </a:rPr>
              <a:t> crust,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 has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 </a:t>
            </a:r>
            <a:r>
              <a:rPr dirty="0" sz="1200" spc="-10">
                <a:latin typeface="Times New Roman"/>
                <a:cs typeface="Times New Roman"/>
              </a:rPr>
              <a:t>going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ages.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biogeochemical </a:t>
            </a:r>
            <a:r>
              <a:rPr dirty="0" sz="1200">
                <a:latin typeface="Times New Roman"/>
                <a:cs typeface="Times New Roman"/>
              </a:rPr>
              <a:t>cycles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operate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presence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variety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microorganisms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including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bacteria,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fungi,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animals.</a:t>
            </a:r>
            <a:r>
              <a:rPr dirty="0" sz="1200" spc="4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limit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lowest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limit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06" y="423167"/>
            <a:ext cx="6337300" cy="5502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algn="just" marL="12700" marR="5715">
              <a:lnSpc>
                <a:spcPct val="107500"/>
              </a:lnSpc>
              <a:spcBef>
                <a:spcPts val="1215"/>
              </a:spcBef>
            </a:pPr>
            <a:r>
              <a:rPr dirty="0" sz="1200">
                <a:latin typeface="Times New Roman"/>
                <a:cs typeface="Times New Roman"/>
              </a:rPr>
              <a:t>difficult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normally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thought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lower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limit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rooting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native </a:t>
            </a:r>
            <a:r>
              <a:rPr dirty="0" sz="1200" spc="-25">
                <a:latin typeface="Times New Roman"/>
                <a:cs typeface="Times New Roman"/>
              </a:rPr>
              <a:t>perennial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boundary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shallow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deserts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tundra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deep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humid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30">
                <a:latin typeface="Times New Roman"/>
                <a:cs typeface="Times New Roman"/>
              </a:rPr>
              <a:t>dynamic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earth’s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crust.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takes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200-</a:t>
            </a:r>
            <a:r>
              <a:rPr dirty="0" sz="1200" spc="-20">
                <a:latin typeface="Times New Roman"/>
                <a:cs typeface="Times New Roman"/>
              </a:rPr>
              <a:t>1000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years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2.5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depending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various</a:t>
            </a:r>
            <a:r>
              <a:rPr dirty="0" sz="1200" spc="-10">
                <a:latin typeface="Times New Roman"/>
                <a:cs typeface="Times New Roman"/>
              </a:rPr>
              <a:t> factors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climate,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type,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involved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decomposition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parental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productivity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determined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texture;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availability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determined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textile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availability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water;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porosity;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permeability;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pH; </a:t>
            </a:r>
            <a:r>
              <a:rPr dirty="0" sz="1200">
                <a:latin typeface="Times New Roman"/>
                <a:cs typeface="Times New Roman"/>
              </a:rPr>
              <a:t>organic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inorganic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contents;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cation</a:t>
            </a:r>
            <a:r>
              <a:rPr dirty="0" sz="1200" spc="-10">
                <a:latin typeface="Times New Roman"/>
                <a:cs typeface="Times New Roman"/>
              </a:rPr>
              <a:t> exchange </a:t>
            </a:r>
            <a:r>
              <a:rPr dirty="0" sz="1200" spc="-30">
                <a:latin typeface="Times New Roman"/>
                <a:cs typeface="Times New Roman"/>
              </a:rPr>
              <a:t>capacity;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microbial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topography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play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determining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solid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conditions.</a:t>
            </a:r>
            <a:r>
              <a:rPr dirty="0" sz="1200" spc="-25">
                <a:latin typeface="Times New Roman"/>
                <a:cs typeface="Times New Roman"/>
              </a:rPr>
              <a:t> 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plays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key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determining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quality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composition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biosphere.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fact,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</a:t>
            </a:r>
            <a:r>
              <a:rPr dirty="0" sz="1200" spc="-25">
                <a:latin typeface="Times New Roman"/>
                <a:cs typeface="Times New Roman"/>
              </a:rPr>
              <a:t> develops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abodes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microorganisms.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vital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our </a:t>
            </a:r>
            <a:r>
              <a:rPr dirty="0" sz="1200" spc="-30">
                <a:latin typeface="Times New Roman"/>
                <a:cs typeface="Times New Roman"/>
              </a:rPr>
              <a:t>existence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facts: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preserves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terrestrial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genetic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pool.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regulates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carbon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cycles.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basic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water,</a:t>
            </a:r>
            <a:r>
              <a:rPr dirty="0" sz="1200" spc="-30">
                <a:latin typeface="Times New Roman"/>
                <a:cs typeface="Times New Roman"/>
              </a:rPr>
              <a:t> minerals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fossil </a:t>
            </a:r>
            <a:r>
              <a:rPr dirty="0" sz="1200" spc="-10">
                <a:latin typeface="Times New Roman"/>
                <a:cs typeface="Times New Roman"/>
              </a:rPr>
              <a:t>fuels.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dump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solid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liquid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basis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settlement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activities.</a:t>
            </a:r>
            <a:endParaRPr sz="1200">
              <a:latin typeface="Times New Roman"/>
              <a:cs typeface="Times New Roman"/>
            </a:endParaRPr>
          </a:p>
          <a:p>
            <a:pPr marL="239395" marR="5715" indent="-227329">
              <a:lnSpc>
                <a:spcPct val="107500"/>
              </a:lnSpc>
              <a:buAutoNum type="arabicPeriod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horizon,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few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cm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thick,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hence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life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organisms,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including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Georgia"/>
                <a:cs typeface="Georgia"/>
              </a:rPr>
              <a:t>Pattern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Land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Use: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pattern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varies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country.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pattern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distribution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world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26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pasture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11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cropland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33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9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tundra,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desert,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snow etc.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 </a:t>
            </a:r>
            <a:r>
              <a:rPr dirty="0" sz="1200" spc="-25">
                <a:latin typeface="Times New Roman"/>
                <a:cs typeface="Times New Roman"/>
              </a:rPr>
              <a:t>called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country,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two- </a:t>
            </a:r>
            <a:r>
              <a:rPr dirty="0" sz="1200">
                <a:latin typeface="Times New Roman"/>
                <a:cs typeface="Times New Roman"/>
              </a:rPr>
              <a:t>fifth 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pattern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43.6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 </a:t>
            </a:r>
            <a:r>
              <a:rPr dirty="0" sz="1200" spc="-10">
                <a:latin typeface="Times New Roman"/>
                <a:cs typeface="Times New Roman"/>
              </a:rPr>
              <a:t>agricultural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cultivated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14.6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10">
                <a:latin typeface="Times New Roman"/>
                <a:cs typeface="Times New Roman"/>
              </a:rPr>
              <a:t> permanent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pasture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meadows,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12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cultivable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wasteland.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-635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11.5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8.0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barren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uncultivable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5.3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-20">
                <a:latin typeface="Times New Roman"/>
                <a:cs typeface="Times New Roman"/>
              </a:rPr>
              <a:t> information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available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(fig.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8.1.)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9151" y="5948171"/>
            <a:ext cx="3052572" cy="273863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588" y="8678672"/>
            <a:ext cx="3886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Fig.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3.1: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Pattern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land </a:t>
            </a:r>
            <a:r>
              <a:rPr dirty="0" sz="1200" spc="-35">
                <a:latin typeface="Georgia"/>
                <a:cs typeface="Georgia"/>
              </a:rPr>
              <a:t>distribution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India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(approximates)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808739"/>
            <a:ext cx="21691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25">
                <a:latin typeface="Cambria"/>
                <a:cs typeface="Cambria"/>
              </a:rPr>
              <a:t>Environment</a:t>
            </a:r>
            <a:r>
              <a:rPr dirty="0" sz="1600" spc="170">
                <a:latin typeface="Cambria"/>
                <a:cs typeface="Cambria"/>
              </a:rPr>
              <a:t> </a:t>
            </a:r>
            <a:r>
              <a:rPr dirty="0" sz="1600" spc="105">
                <a:latin typeface="Cambria"/>
                <a:cs typeface="Cambria"/>
              </a:rPr>
              <a:t>Studies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13" y="1585979"/>
            <a:ext cx="947419" cy="596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First</a:t>
            </a:r>
            <a:r>
              <a:rPr dirty="0" sz="1400" spc="-8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Edition: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400" spc="-30">
                <a:latin typeface="Times New Roman"/>
                <a:cs typeface="Times New Roman"/>
              </a:rPr>
              <a:t>March,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2018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8813" y="2657350"/>
            <a:ext cx="2037080" cy="1311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First</a:t>
            </a:r>
            <a:r>
              <a:rPr dirty="0" sz="1400" spc="-8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Edition:</a:t>
            </a:r>
            <a:endParaRPr sz="1400">
              <a:latin typeface="Times New Roman"/>
              <a:cs typeface="Times New Roman"/>
            </a:endParaRPr>
          </a:p>
          <a:p>
            <a:pPr marL="12700" marR="51435">
              <a:lnSpc>
                <a:spcPct val="167100"/>
              </a:lnSpc>
              <a:spcBef>
                <a:spcPts val="5"/>
              </a:spcBef>
            </a:pPr>
            <a:r>
              <a:rPr dirty="0" sz="1400" spc="-35">
                <a:latin typeface="Times New Roman"/>
                <a:cs typeface="Times New Roman"/>
              </a:rPr>
              <a:t>As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per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new</a:t>
            </a:r>
            <a:r>
              <a:rPr dirty="0" sz="1400" spc="-45">
                <a:latin typeface="Times New Roman"/>
                <a:cs typeface="Times New Roman"/>
              </a:rPr>
              <a:t> Revised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60">
                <a:latin typeface="Times New Roman"/>
                <a:cs typeface="Times New Roman"/>
              </a:rPr>
              <a:t>Syllabus </a:t>
            </a:r>
            <a:r>
              <a:rPr dirty="0" sz="1400">
                <a:latin typeface="Times New Roman"/>
                <a:cs typeface="Times New Roman"/>
              </a:rPr>
              <a:t>(UGC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 spc="-30">
                <a:latin typeface="Times New Roman"/>
                <a:cs typeface="Times New Roman"/>
              </a:rPr>
              <a:t>Model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Curriculum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400" spc="-10">
                <a:latin typeface="Times New Roman"/>
                <a:cs typeface="Times New Roman"/>
              </a:rPr>
              <a:t>with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effect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from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June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-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2017)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8813" y="4798569"/>
            <a:ext cx="2025014" cy="1311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imes New Roman"/>
                <a:cs typeface="Times New Roman"/>
              </a:rPr>
              <a:t>Published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by: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400" spc="-10">
                <a:latin typeface="Times New Roman"/>
                <a:cs typeface="Times New Roman"/>
              </a:rPr>
              <a:t>Registrar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400">
                <a:latin typeface="Georgia"/>
                <a:cs typeface="Georgia"/>
              </a:rPr>
              <a:t>SOLAPUR</a:t>
            </a:r>
            <a:r>
              <a:rPr dirty="0" sz="1400" spc="-10">
                <a:latin typeface="Georgia"/>
                <a:cs typeface="Georgia"/>
              </a:rPr>
              <a:t> UNIVERSITY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400" spc="-10">
                <a:latin typeface="Times New Roman"/>
                <a:cs typeface="Times New Roman"/>
              </a:rPr>
              <a:t>Solapur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18813" y="6584697"/>
            <a:ext cx="2298700" cy="202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imes New Roman"/>
                <a:cs typeface="Times New Roman"/>
              </a:rPr>
              <a:t>Printed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by: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400" spc="-25">
                <a:latin typeface="Georgia"/>
                <a:cs typeface="Georgia"/>
              </a:rPr>
              <a:t>Palavi</a:t>
            </a:r>
            <a:r>
              <a:rPr dirty="0" sz="1400" spc="-30">
                <a:latin typeface="Georgia"/>
                <a:cs typeface="Georgia"/>
              </a:rPr>
              <a:t> </a:t>
            </a:r>
            <a:r>
              <a:rPr dirty="0" sz="1400" spc="-40">
                <a:latin typeface="Georgia"/>
                <a:cs typeface="Georgia"/>
              </a:rPr>
              <a:t>Printers,</a:t>
            </a:r>
            <a:r>
              <a:rPr dirty="0" sz="1400" spc="-25">
                <a:latin typeface="Georgia"/>
                <a:cs typeface="Georgia"/>
              </a:rPr>
              <a:t> </a:t>
            </a:r>
            <a:r>
              <a:rPr dirty="0" sz="1400" spc="-10">
                <a:latin typeface="Georgia"/>
                <a:cs typeface="Georgia"/>
              </a:rPr>
              <a:t>Solapur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400">
                <a:latin typeface="Times New Roman"/>
                <a:cs typeface="Times New Roman"/>
              </a:rPr>
              <a:t>129/498,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30">
                <a:latin typeface="Times New Roman"/>
                <a:cs typeface="Times New Roman"/>
              </a:rPr>
              <a:t>Vasant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Vihar,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400">
                <a:latin typeface="Times New Roman"/>
                <a:cs typeface="Times New Roman"/>
              </a:rPr>
              <a:t>Near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Old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Pune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Naka,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400" spc="-30">
                <a:latin typeface="Times New Roman"/>
                <a:cs typeface="Times New Roman"/>
              </a:rPr>
              <a:t>Solapur </a:t>
            </a:r>
            <a:r>
              <a:rPr dirty="0" sz="1400">
                <a:latin typeface="Times New Roman"/>
                <a:cs typeface="Times New Roman"/>
              </a:rPr>
              <a:t>-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413001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400" spc="-45">
                <a:latin typeface="Times New Roman"/>
                <a:cs typeface="Times New Roman"/>
              </a:rPr>
              <a:t>(Mo.)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Times New Roman"/>
                <a:cs typeface="Times New Roman"/>
              </a:rPr>
              <a:t>9637335551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310">
                <a:latin typeface="Times New Roman"/>
                <a:cs typeface="Times New Roman"/>
              </a:rPr>
              <a:t>/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35">
                <a:latin typeface="Times New Roman"/>
                <a:cs typeface="Times New Roman"/>
              </a:rPr>
              <a:t>7020828552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757674" y="677676"/>
            <a:ext cx="3140710" cy="9632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00100">
              <a:lnSpc>
                <a:spcPct val="100000"/>
              </a:lnSpc>
              <a:spcBef>
                <a:spcPts val="95"/>
              </a:spcBef>
            </a:pPr>
            <a:r>
              <a:rPr dirty="0" sz="1600" spc="95">
                <a:latin typeface="Cambria"/>
                <a:cs typeface="Cambria"/>
              </a:rPr>
              <a:t>Editorial</a:t>
            </a:r>
            <a:r>
              <a:rPr dirty="0" sz="1600" spc="130">
                <a:latin typeface="Cambria"/>
                <a:cs typeface="Cambria"/>
              </a:rPr>
              <a:t> </a:t>
            </a:r>
            <a:r>
              <a:rPr dirty="0" sz="1600" spc="80">
                <a:latin typeface="Cambria"/>
                <a:cs typeface="Cambria"/>
              </a:rPr>
              <a:t>Board</a:t>
            </a:r>
            <a:endParaRPr sz="16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130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>
                <a:latin typeface="Georgia"/>
                <a:cs typeface="Georgia"/>
              </a:rPr>
              <a:t>Dr.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V.</a:t>
            </a:r>
            <a:r>
              <a:rPr dirty="0" sz="1100" spc="-5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P.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Dhulap</a:t>
            </a:r>
            <a:r>
              <a:rPr dirty="0" sz="1100" spc="18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(Chief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Editor)</a:t>
            </a:r>
            <a:endParaRPr sz="1100">
              <a:latin typeface="Georgia"/>
              <a:cs typeface="Georgia"/>
            </a:endParaRPr>
          </a:p>
          <a:p>
            <a:pPr marL="240665" marR="5080">
              <a:lnSpc>
                <a:spcPts val="1430"/>
              </a:lnSpc>
              <a:spcBef>
                <a:spcPts val="50"/>
              </a:spcBef>
            </a:pPr>
            <a:r>
              <a:rPr dirty="0" sz="1100">
                <a:latin typeface="Times New Roman"/>
                <a:cs typeface="Times New Roman"/>
              </a:rPr>
              <a:t>Department</a:t>
            </a:r>
            <a:r>
              <a:rPr dirty="0" sz="1100" spc="2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229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Environmental</a:t>
            </a:r>
            <a:r>
              <a:rPr dirty="0" sz="1100" spc="2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Science,</a:t>
            </a:r>
            <a:r>
              <a:rPr dirty="0" sz="1100" spc="2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School</a:t>
            </a:r>
            <a:r>
              <a:rPr dirty="0" sz="1100" spc="22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of </a:t>
            </a:r>
            <a:r>
              <a:rPr dirty="0" sz="1100">
                <a:latin typeface="Times New Roman"/>
                <a:cs typeface="Times New Roman"/>
              </a:rPr>
              <a:t>Earth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35">
                <a:latin typeface="Times New Roman"/>
                <a:cs typeface="Times New Roman"/>
              </a:rPr>
              <a:t>Sciences,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Solapur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 spc="-30">
                <a:latin typeface="Times New Roman"/>
                <a:cs typeface="Times New Roman"/>
              </a:rPr>
              <a:t>University,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Solapur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757674" y="1829819"/>
            <a:ext cx="13798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>
                <a:latin typeface="Georgia"/>
                <a:cs typeface="Georgia"/>
              </a:rPr>
              <a:t>Dr.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P.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U.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Meshram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986274" y="1996545"/>
            <a:ext cx="2912745" cy="569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8200"/>
              </a:lnSpc>
              <a:spcBef>
                <a:spcPts val="95"/>
              </a:spcBef>
            </a:pPr>
            <a:r>
              <a:rPr dirty="0" sz="1100">
                <a:latin typeface="Times New Roman"/>
                <a:cs typeface="Times New Roman"/>
              </a:rPr>
              <a:t>Department</a:t>
            </a:r>
            <a:r>
              <a:rPr dirty="0" sz="1100" spc="265">
                <a:latin typeface="Times New Roman"/>
                <a:cs typeface="Times New Roman"/>
              </a:rPr>
              <a:t> 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275">
                <a:latin typeface="Times New Roman"/>
                <a:cs typeface="Times New Roman"/>
              </a:rPr>
              <a:t>  </a:t>
            </a:r>
            <a:r>
              <a:rPr dirty="0" sz="1100">
                <a:latin typeface="Times New Roman"/>
                <a:cs typeface="Times New Roman"/>
              </a:rPr>
              <a:t>Environmental</a:t>
            </a:r>
            <a:r>
              <a:rPr dirty="0" sz="1100" spc="275">
                <a:latin typeface="Times New Roman"/>
                <a:cs typeface="Times New Roman"/>
              </a:rPr>
              <a:t>  </a:t>
            </a:r>
            <a:r>
              <a:rPr dirty="0" sz="1100">
                <a:latin typeface="Times New Roman"/>
                <a:cs typeface="Times New Roman"/>
              </a:rPr>
              <a:t>Science,</a:t>
            </a:r>
            <a:r>
              <a:rPr dirty="0" sz="1100" spc="270">
                <a:latin typeface="Times New Roman"/>
                <a:cs typeface="Times New Roman"/>
              </a:rPr>
              <a:t>  </a:t>
            </a:r>
            <a:r>
              <a:rPr dirty="0" sz="1100" spc="-35">
                <a:latin typeface="Times New Roman"/>
                <a:cs typeface="Times New Roman"/>
              </a:rPr>
              <a:t>S.M. </a:t>
            </a:r>
            <a:r>
              <a:rPr dirty="0" sz="1100" spc="-30">
                <a:latin typeface="Times New Roman"/>
                <a:cs typeface="Times New Roman"/>
              </a:rPr>
              <a:t>Mahavidyalaya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10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Research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Academy,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Sakkardara </a:t>
            </a:r>
            <a:r>
              <a:rPr dirty="0" sz="1100" spc="-30">
                <a:latin typeface="Times New Roman"/>
                <a:cs typeface="Times New Roman"/>
              </a:rPr>
              <a:t>Square,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Nagpur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757674" y="2743303"/>
            <a:ext cx="3141345" cy="56515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>
                <a:latin typeface="Georgia"/>
                <a:cs typeface="Georgia"/>
              </a:rPr>
              <a:t>Dr. M.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N.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Jagtap</a:t>
            </a:r>
            <a:endParaRPr sz="1100">
              <a:latin typeface="Georgia"/>
              <a:cs typeface="Georgia"/>
            </a:endParaRPr>
          </a:p>
          <a:p>
            <a:pPr marL="240665" marR="5080">
              <a:lnSpc>
                <a:spcPct val="107300"/>
              </a:lnSpc>
            </a:pPr>
            <a:r>
              <a:rPr dirty="0" sz="1100">
                <a:latin typeface="Times New Roman"/>
                <a:cs typeface="Times New Roman"/>
              </a:rPr>
              <a:t>Department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Botany,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D.B.F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Dayanad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Arts,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Science </a:t>
            </a:r>
            <a:r>
              <a:rPr dirty="0" sz="1100">
                <a:latin typeface="Times New Roman"/>
                <a:cs typeface="Times New Roman"/>
              </a:rPr>
              <a:t>&amp;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Commerce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40">
                <a:latin typeface="Times New Roman"/>
                <a:cs typeface="Times New Roman"/>
              </a:rPr>
              <a:t>College,</a:t>
            </a:r>
            <a:r>
              <a:rPr dirty="0" sz="1100" spc="-10">
                <a:latin typeface="Times New Roman"/>
                <a:cs typeface="Times New Roman"/>
              </a:rPr>
              <a:t> Solapur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757674" y="3487016"/>
            <a:ext cx="3139440" cy="56515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>
                <a:latin typeface="Georgia"/>
                <a:cs typeface="Georgia"/>
              </a:rPr>
              <a:t>Dr.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R.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K.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Narkhede</a:t>
            </a:r>
            <a:endParaRPr sz="1100">
              <a:latin typeface="Georgia"/>
              <a:cs typeface="Georgia"/>
            </a:endParaRPr>
          </a:p>
          <a:p>
            <a:pPr marL="240665" marR="5080">
              <a:lnSpc>
                <a:spcPct val="107300"/>
              </a:lnSpc>
            </a:pPr>
            <a:r>
              <a:rPr dirty="0" sz="1100">
                <a:latin typeface="Times New Roman"/>
                <a:cs typeface="Times New Roman"/>
              </a:rPr>
              <a:t>Department</a:t>
            </a:r>
            <a:r>
              <a:rPr dirty="0" sz="1100" spc="3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3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Envi.</a:t>
            </a:r>
            <a:r>
              <a:rPr dirty="0" sz="1100" spc="3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Science,</a:t>
            </a:r>
            <a:r>
              <a:rPr dirty="0" sz="1100" spc="325">
                <a:latin typeface="Times New Roman"/>
                <a:cs typeface="Times New Roman"/>
              </a:rPr>
              <a:t> </a:t>
            </a:r>
            <a:r>
              <a:rPr dirty="0" sz="1100" spc="-45">
                <a:latin typeface="Times New Roman"/>
                <a:cs typeface="Times New Roman"/>
              </a:rPr>
              <a:t>M.U.Mahavidyalay, </a:t>
            </a:r>
            <a:r>
              <a:rPr dirty="0" sz="1100" spc="-25">
                <a:latin typeface="Times New Roman"/>
                <a:cs typeface="Times New Roman"/>
              </a:rPr>
              <a:t>Udgir-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Latur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757674" y="4230727"/>
            <a:ext cx="3141345" cy="56515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>
                <a:latin typeface="Georgia"/>
                <a:cs typeface="Georgia"/>
              </a:rPr>
              <a:t>Dr.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S.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D.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Kulkarni</a:t>
            </a:r>
            <a:endParaRPr sz="1100">
              <a:latin typeface="Georgia"/>
              <a:cs typeface="Georgia"/>
            </a:endParaRPr>
          </a:p>
          <a:p>
            <a:pPr marL="240665" marR="5080">
              <a:lnSpc>
                <a:spcPct val="107300"/>
              </a:lnSpc>
            </a:pPr>
            <a:r>
              <a:rPr dirty="0" sz="1100">
                <a:latin typeface="Times New Roman"/>
                <a:cs typeface="Times New Roman"/>
              </a:rPr>
              <a:t>Department</a:t>
            </a:r>
            <a:r>
              <a:rPr dirty="0" sz="1100" spc="114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114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Environmental</a:t>
            </a:r>
            <a:r>
              <a:rPr dirty="0" sz="1100" spc="114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Science,</a:t>
            </a:r>
            <a:r>
              <a:rPr dirty="0" sz="1100" spc="114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(PG</a:t>
            </a:r>
            <a:r>
              <a:rPr dirty="0" sz="1100" spc="114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Dept), </a:t>
            </a:r>
            <a:r>
              <a:rPr dirty="0" sz="1100">
                <a:latin typeface="Times New Roman"/>
                <a:cs typeface="Times New Roman"/>
              </a:rPr>
              <a:t>New</a:t>
            </a:r>
            <a:r>
              <a:rPr dirty="0" sz="1100" spc="-6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Arts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&amp;</a:t>
            </a:r>
            <a:r>
              <a:rPr dirty="0" sz="1100" spc="-35">
                <a:latin typeface="Times New Roman"/>
                <a:cs typeface="Times New Roman"/>
              </a:rPr>
              <a:t> Science </a:t>
            </a:r>
            <a:r>
              <a:rPr dirty="0" sz="1100" spc="-40">
                <a:latin typeface="Times New Roman"/>
                <a:cs typeface="Times New Roman"/>
              </a:rPr>
              <a:t>College,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Ahmednagar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757674" y="4974440"/>
            <a:ext cx="3140075" cy="74676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>
                <a:latin typeface="Georgia"/>
                <a:cs typeface="Georgia"/>
              </a:rPr>
              <a:t>Dr.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I.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B.</a:t>
            </a:r>
            <a:r>
              <a:rPr dirty="0" sz="1100" spc="-1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Ghorade</a:t>
            </a:r>
            <a:endParaRPr sz="1100">
              <a:latin typeface="Georgia"/>
              <a:cs typeface="Georgia"/>
            </a:endParaRPr>
          </a:p>
          <a:p>
            <a:pPr marL="241300" marR="5080" indent="-635">
              <a:lnSpc>
                <a:spcPct val="107300"/>
              </a:lnSpc>
            </a:pPr>
            <a:r>
              <a:rPr dirty="0" sz="1100">
                <a:latin typeface="Times New Roman"/>
                <a:cs typeface="Times New Roman"/>
              </a:rPr>
              <a:t>Department</a:t>
            </a:r>
            <a:r>
              <a:rPr dirty="0" sz="1100" spc="254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254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Environmental</a:t>
            </a:r>
            <a:r>
              <a:rPr dirty="0" sz="1100" spc="26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Science,</a:t>
            </a:r>
            <a:r>
              <a:rPr dirty="0" sz="1100" spc="26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Kohinoor </a:t>
            </a:r>
            <a:r>
              <a:rPr dirty="0" sz="1100">
                <a:latin typeface="Times New Roman"/>
                <a:cs typeface="Times New Roman"/>
              </a:rPr>
              <a:t>Arts,</a:t>
            </a:r>
            <a:r>
              <a:rPr dirty="0" sz="1100" spc="3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Science</a:t>
            </a:r>
            <a:r>
              <a:rPr dirty="0" sz="1100" spc="3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&amp;</a:t>
            </a:r>
            <a:r>
              <a:rPr dirty="0" sz="1100" spc="3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Commerce</a:t>
            </a:r>
            <a:r>
              <a:rPr dirty="0" sz="1100" spc="33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College,</a:t>
            </a:r>
            <a:r>
              <a:rPr dirty="0" sz="1100" spc="32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Khultabad,</a:t>
            </a:r>
            <a:endParaRPr sz="11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Times New Roman"/>
                <a:cs typeface="Times New Roman"/>
              </a:rPr>
              <a:t>Auranagabad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757674" y="5897983"/>
            <a:ext cx="3141345" cy="56642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>
                <a:latin typeface="Georgia"/>
                <a:cs typeface="Georgia"/>
              </a:rPr>
              <a:t>Dr.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N.</a:t>
            </a:r>
            <a:r>
              <a:rPr dirty="0" sz="1100" spc="1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G.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Shinde</a:t>
            </a:r>
            <a:endParaRPr sz="1100">
              <a:latin typeface="Georgia"/>
              <a:cs typeface="Georgia"/>
            </a:endParaRPr>
          </a:p>
          <a:p>
            <a:pPr marL="240665" marR="5080">
              <a:lnSpc>
                <a:spcPts val="1430"/>
              </a:lnSpc>
              <a:spcBef>
                <a:spcPts val="50"/>
              </a:spcBef>
            </a:pPr>
            <a:r>
              <a:rPr dirty="0" sz="1100">
                <a:latin typeface="Times New Roman"/>
                <a:cs typeface="Times New Roman"/>
              </a:rPr>
              <a:t>Department</a:t>
            </a:r>
            <a:r>
              <a:rPr dirty="0" sz="1100" spc="2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25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Geography,</a:t>
            </a:r>
            <a:r>
              <a:rPr dirty="0" sz="1100" spc="26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D.B.F</a:t>
            </a:r>
            <a:r>
              <a:rPr dirty="0" sz="1100" spc="26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Dayanad</a:t>
            </a:r>
            <a:r>
              <a:rPr dirty="0" sz="1100" spc="260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Arts, </a:t>
            </a:r>
            <a:r>
              <a:rPr dirty="0" sz="1100" spc="-35">
                <a:latin typeface="Times New Roman"/>
                <a:cs typeface="Times New Roman"/>
              </a:rPr>
              <a:t>Science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&amp;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Commerce </a:t>
            </a:r>
            <a:r>
              <a:rPr dirty="0" sz="1100" spc="-40">
                <a:latin typeface="Times New Roman"/>
                <a:cs typeface="Times New Roman"/>
              </a:rPr>
              <a:t>College,</a:t>
            </a:r>
            <a:r>
              <a:rPr dirty="0" sz="1100" spc="-10">
                <a:latin typeface="Times New Roman"/>
                <a:cs typeface="Times New Roman"/>
              </a:rPr>
              <a:t> Solapur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757674" y="6641695"/>
            <a:ext cx="3140710" cy="56642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>
                <a:latin typeface="Georgia"/>
                <a:cs typeface="Georgia"/>
              </a:rPr>
              <a:t>Dr.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V.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K.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Pukale</a:t>
            </a:r>
            <a:endParaRPr sz="1100">
              <a:latin typeface="Georgia"/>
              <a:cs typeface="Georgia"/>
            </a:endParaRPr>
          </a:p>
          <a:p>
            <a:pPr marL="240665" marR="5080">
              <a:lnSpc>
                <a:spcPts val="1430"/>
              </a:lnSpc>
              <a:spcBef>
                <a:spcPts val="50"/>
              </a:spcBef>
            </a:pPr>
            <a:r>
              <a:rPr dirty="0" sz="1100">
                <a:latin typeface="Times New Roman"/>
                <a:cs typeface="Times New Roman"/>
              </a:rPr>
              <a:t>Department</a:t>
            </a:r>
            <a:r>
              <a:rPr dirty="0" sz="1100" spc="7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Geography,</a:t>
            </a:r>
            <a:r>
              <a:rPr dirty="0" sz="1100" spc="7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Sou.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Suvarnlata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Gandhi </a:t>
            </a:r>
            <a:r>
              <a:rPr dirty="0" sz="1100" spc="-50">
                <a:latin typeface="Times New Roman"/>
                <a:cs typeface="Times New Roman"/>
              </a:rPr>
              <a:t>Mahavidyalaya,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-50">
                <a:latin typeface="Times New Roman"/>
                <a:cs typeface="Times New Roman"/>
              </a:rPr>
              <a:t>Vairag.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-35">
                <a:latin typeface="Times New Roman"/>
                <a:cs typeface="Times New Roman"/>
              </a:rPr>
              <a:t>Tal-</a:t>
            </a:r>
            <a:r>
              <a:rPr dirty="0" sz="1100" spc="-30">
                <a:latin typeface="Times New Roman"/>
                <a:cs typeface="Times New Roman"/>
              </a:rPr>
              <a:t>Barshi,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Dist-</a:t>
            </a:r>
            <a:r>
              <a:rPr dirty="0" sz="1100" spc="2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Solapur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757674" y="7385406"/>
            <a:ext cx="3139440" cy="56642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>
                <a:latin typeface="Georgia"/>
                <a:cs typeface="Georgia"/>
              </a:rPr>
              <a:t>Dr.</a:t>
            </a:r>
            <a:r>
              <a:rPr dirty="0" sz="1100" spc="-2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D.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S.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Harwalkar</a:t>
            </a:r>
            <a:endParaRPr sz="1100">
              <a:latin typeface="Georgia"/>
              <a:cs typeface="Georgia"/>
            </a:endParaRPr>
          </a:p>
          <a:p>
            <a:pPr marL="241300" marR="5080" indent="-635">
              <a:lnSpc>
                <a:spcPts val="1430"/>
              </a:lnSpc>
              <a:spcBef>
                <a:spcPts val="50"/>
              </a:spcBef>
            </a:pPr>
            <a:r>
              <a:rPr dirty="0" sz="1100">
                <a:latin typeface="Times New Roman"/>
                <a:cs typeface="Times New Roman"/>
              </a:rPr>
              <a:t>Department</a:t>
            </a:r>
            <a:r>
              <a:rPr dirty="0" sz="1100" spc="35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36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Geography,</a:t>
            </a:r>
            <a:r>
              <a:rPr dirty="0" sz="1100" spc="36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Mauli</a:t>
            </a:r>
            <a:r>
              <a:rPr dirty="0" sz="1100" spc="370">
                <a:latin typeface="Times New Roman"/>
                <a:cs typeface="Times New Roman"/>
              </a:rPr>
              <a:t> </a:t>
            </a:r>
            <a:r>
              <a:rPr dirty="0" sz="1100" spc="-45">
                <a:latin typeface="Times New Roman"/>
                <a:cs typeface="Times New Roman"/>
              </a:rPr>
              <a:t>Mahavidyalaya </a:t>
            </a:r>
            <a:r>
              <a:rPr dirty="0" sz="1100" spc="-40">
                <a:latin typeface="Times New Roman"/>
                <a:cs typeface="Times New Roman"/>
              </a:rPr>
              <a:t>Wadala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Tal</a:t>
            </a:r>
            <a:r>
              <a:rPr dirty="0" sz="1100">
                <a:latin typeface="Times New Roman"/>
                <a:cs typeface="Times New Roman"/>
              </a:rPr>
              <a:t> - North </a:t>
            </a:r>
            <a:r>
              <a:rPr dirty="0" sz="1100" spc="-30">
                <a:latin typeface="Times New Roman"/>
                <a:cs typeface="Times New Roman"/>
              </a:rPr>
              <a:t>Solapur,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Dist- </a:t>
            </a:r>
            <a:r>
              <a:rPr dirty="0" sz="1100" spc="-10">
                <a:latin typeface="Times New Roman"/>
                <a:cs typeface="Times New Roman"/>
              </a:rPr>
              <a:t>Solapur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757674" y="8129118"/>
            <a:ext cx="3141345" cy="74676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100" spc="-20">
                <a:latin typeface="Georgia"/>
                <a:cs typeface="Georgia"/>
              </a:rPr>
              <a:t>Mr. </a:t>
            </a:r>
            <a:r>
              <a:rPr dirty="0" sz="1100" spc="-35">
                <a:latin typeface="Georgia"/>
                <a:cs typeface="Georgia"/>
              </a:rPr>
              <a:t>W.A.</a:t>
            </a:r>
            <a:r>
              <a:rPr dirty="0" sz="1100" spc="-2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Bagwan</a:t>
            </a:r>
            <a:endParaRPr sz="1100">
              <a:latin typeface="Georgia"/>
              <a:cs typeface="Georgia"/>
            </a:endParaRPr>
          </a:p>
          <a:p>
            <a:pPr marL="240665">
              <a:lnSpc>
                <a:spcPct val="100000"/>
              </a:lnSpc>
              <a:spcBef>
                <a:spcPts val="95"/>
              </a:spcBef>
              <a:tabLst>
                <a:tab pos="1130935" algn="l"/>
                <a:tab pos="1477010" algn="l"/>
                <a:tab pos="2522855" algn="l"/>
              </a:tabLst>
            </a:pPr>
            <a:r>
              <a:rPr dirty="0" sz="1100" spc="-10">
                <a:latin typeface="Times New Roman"/>
                <a:cs typeface="Times New Roman"/>
              </a:rPr>
              <a:t>Department</a:t>
            </a:r>
            <a:r>
              <a:rPr dirty="0" sz="1100">
                <a:latin typeface="Times New Roman"/>
                <a:cs typeface="Times New Roman"/>
              </a:rPr>
              <a:t>	</a:t>
            </a:r>
            <a:r>
              <a:rPr dirty="0" sz="1100" spc="-25">
                <a:latin typeface="Times New Roman"/>
                <a:cs typeface="Times New Roman"/>
              </a:rPr>
              <a:t>of</a:t>
            </a:r>
            <a:r>
              <a:rPr dirty="0" sz="1100">
                <a:latin typeface="Times New Roman"/>
                <a:cs typeface="Times New Roman"/>
              </a:rPr>
              <a:t>	</a:t>
            </a:r>
            <a:r>
              <a:rPr dirty="0" sz="1100" spc="-10">
                <a:latin typeface="Times New Roman"/>
                <a:cs typeface="Times New Roman"/>
              </a:rPr>
              <a:t>Biotechnology,</a:t>
            </a:r>
            <a:r>
              <a:rPr dirty="0" sz="1100">
                <a:latin typeface="Times New Roman"/>
                <a:cs typeface="Times New Roman"/>
              </a:rPr>
              <a:t>	</a:t>
            </a:r>
            <a:r>
              <a:rPr dirty="0" sz="1100" spc="-30">
                <a:latin typeface="Times New Roman"/>
                <a:cs typeface="Times New Roman"/>
              </a:rPr>
              <a:t>Lokmangal</a:t>
            </a:r>
            <a:endParaRPr sz="1100">
              <a:latin typeface="Times New Roman"/>
              <a:cs typeface="Times New Roman"/>
            </a:endParaRPr>
          </a:p>
          <a:p>
            <a:pPr marL="240665" marR="5080">
              <a:lnSpc>
                <a:spcPct val="107300"/>
              </a:lnSpc>
              <a:spcBef>
                <a:spcPts val="10"/>
              </a:spcBef>
            </a:pPr>
            <a:r>
              <a:rPr dirty="0" sz="1100" spc="-25">
                <a:latin typeface="Times New Roman"/>
                <a:cs typeface="Times New Roman"/>
              </a:rPr>
              <a:t>Biotechnology</a:t>
            </a:r>
            <a:r>
              <a:rPr dirty="0" sz="1100" spc="50">
                <a:latin typeface="Times New Roman"/>
                <a:cs typeface="Times New Roman"/>
              </a:rPr>
              <a:t> </a:t>
            </a:r>
            <a:r>
              <a:rPr dirty="0" sz="1100" spc="-30">
                <a:latin typeface="Times New Roman"/>
                <a:cs typeface="Times New Roman"/>
              </a:rPr>
              <a:t>College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-35">
                <a:latin typeface="Times New Roman"/>
                <a:cs typeface="Times New Roman"/>
              </a:rPr>
              <a:t>Wadala,</a:t>
            </a:r>
            <a:r>
              <a:rPr dirty="0" sz="1100" spc="5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Tal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-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North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Solapur, </a:t>
            </a:r>
            <a:r>
              <a:rPr dirty="0" sz="1100">
                <a:latin typeface="Times New Roman"/>
                <a:cs typeface="Times New Roman"/>
              </a:rPr>
              <a:t>Dist-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Solapur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424427" y="1307592"/>
            <a:ext cx="0" cy="6294120"/>
          </a:xfrm>
          <a:custGeom>
            <a:avLst/>
            <a:gdLst/>
            <a:ahLst/>
            <a:cxnLst/>
            <a:rect l="l" t="t" r="r" b="b"/>
            <a:pathLst>
              <a:path w="0" h="6294120">
                <a:moveTo>
                  <a:pt x="0" y="0"/>
                </a:moveTo>
                <a:lnTo>
                  <a:pt x="0" y="629411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35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80661" y="423167"/>
            <a:ext cx="6414135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marL="50800">
              <a:lnSpc>
                <a:spcPct val="100000"/>
              </a:lnSpc>
              <a:spcBef>
                <a:spcPts val="1325"/>
              </a:spcBef>
            </a:pPr>
            <a:r>
              <a:rPr dirty="0" sz="1200" spc="-10">
                <a:latin typeface="Georgia"/>
                <a:cs typeface="Georgia"/>
              </a:rPr>
              <a:t>Land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Degradation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Its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Causes:</a:t>
            </a:r>
            <a:endParaRPr sz="1200">
              <a:latin typeface="Georgia"/>
              <a:cs typeface="Georgia"/>
            </a:endParaRPr>
          </a:p>
          <a:p>
            <a:pPr algn="just" marL="508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degradation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refers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deterioration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fertility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capacity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All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modern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oriented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activities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directly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indirectly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According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UN </a:t>
            </a:r>
            <a:r>
              <a:rPr dirty="0" sz="1200" spc="-20">
                <a:latin typeface="Times New Roman"/>
                <a:cs typeface="Times New Roman"/>
              </a:rPr>
              <a:t>studies,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23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sable land,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excluding</a:t>
            </a:r>
            <a:r>
              <a:rPr dirty="0" sz="1200" spc="-20">
                <a:latin typeface="Times New Roman"/>
                <a:cs typeface="Times New Roman"/>
              </a:rPr>
              <a:t> mountains, deserts,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5">
                <a:latin typeface="Times New Roman"/>
                <a:cs typeface="Times New Roman"/>
              </a:rPr>
              <a:t> degraded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affected.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cases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deforestation,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</a:t>
            </a:r>
            <a:r>
              <a:rPr dirty="0" sz="1200" spc="-20">
                <a:latin typeface="Times New Roman"/>
                <a:cs typeface="Times New Roman"/>
              </a:rPr>
              <a:t>logging,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excessive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chemicals,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agricultural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mismanagement,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salinity,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fuel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consumption, </a:t>
            </a:r>
            <a:r>
              <a:rPr dirty="0" sz="1200" spc="-30">
                <a:latin typeface="Times New Roman"/>
                <a:cs typeface="Times New Roman"/>
              </a:rPr>
              <a:t>overgrazing,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unsuitable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poor crop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rotation,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poor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management,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frequent </a:t>
            </a:r>
            <a:r>
              <a:rPr dirty="0" sz="1200" spc="-25">
                <a:latin typeface="Times New Roman"/>
                <a:cs typeface="Times New Roman"/>
              </a:rPr>
              <a:t>use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heavy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machinery</a:t>
            </a:r>
            <a:r>
              <a:rPr dirty="0" sz="1200" spc="-10">
                <a:latin typeface="Times New Roman"/>
                <a:cs typeface="Times New Roman"/>
              </a:rPr>
              <a:t> such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tractors,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heavy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industrialisation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urbanization.</a:t>
            </a:r>
            <a:endParaRPr sz="1200">
              <a:latin typeface="Times New Roman"/>
              <a:cs typeface="Times New Roman"/>
            </a:endParaRPr>
          </a:p>
          <a:p>
            <a:pPr algn="just" marL="50800" marR="438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coupled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man’s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demand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needs,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brought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pressure.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capita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showing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marked</a:t>
            </a:r>
            <a:endParaRPr sz="1200">
              <a:latin typeface="Times New Roman"/>
              <a:cs typeface="Times New Roman"/>
            </a:endParaRPr>
          </a:p>
          <a:p>
            <a:pPr algn="just" marL="50800" marR="43815">
              <a:lnSpc>
                <a:spcPct val="1078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decrease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thickly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0.33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hectare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0.25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hectare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near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Equally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responsible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heavy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industrialization,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demanding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space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raw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causing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Asian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tropics,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estimated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 </a:t>
            </a:r>
            <a:r>
              <a:rPr dirty="0" sz="1200" spc="-20">
                <a:latin typeface="Times New Roman"/>
                <a:cs typeface="Times New Roman"/>
              </a:rPr>
              <a:t>our- 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irrigated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agricultural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land,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half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rainfed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three-</a:t>
            </a:r>
            <a:r>
              <a:rPr dirty="0" sz="1200">
                <a:latin typeface="Times New Roman"/>
                <a:cs typeface="Times New Roman"/>
              </a:rPr>
              <a:t>fourth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pastoral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degraded.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alone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170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million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hectares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productive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greater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lesser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extent.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decimation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lowland,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 conversion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uplands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timber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elsewhere,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mining,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hydro-</a:t>
            </a:r>
            <a:r>
              <a:rPr dirty="0" sz="1200">
                <a:latin typeface="Times New Roman"/>
                <a:cs typeface="Times New Roman"/>
              </a:rPr>
              <a:t>electric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projects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Ecological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degradation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accelerated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rapid </a:t>
            </a:r>
            <a:r>
              <a:rPr dirty="0" sz="1200" spc="-35">
                <a:latin typeface="Times New Roman"/>
                <a:cs typeface="Times New Roman"/>
              </a:rPr>
              <a:t>marginalization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large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section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communities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viewed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seriously.</a:t>
            </a:r>
            <a:endParaRPr sz="1200">
              <a:latin typeface="Times New Roman"/>
              <a:cs typeface="Times New Roman"/>
            </a:endParaRPr>
          </a:p>
          <a:p>
            <a:pPr algn="just" marL="50800" marR="4508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issue,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especially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important </a:t>
            </a:r>
            <a:r>
              <a:rPr dirty="0" sz="1200" spc="-20">
                <a:latin typeface="Times New Roman"/>
                <a:cs typeface="Times New Roman"/>
              </a:rPr>
              <a:t>issues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improving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fertility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degraded </a:t>
            </a:r>
            <a:r>
              <a:rPr dirty="0" sz="1200" spc="-25">
                <a:latin typeface="Times New Roman"/>
                <a:cs typeface="Times New Roman"/>
              </a:rPr>
              <a:t>infertile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improving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sub-</a:t>
            </a:r>
            <a:r>
              <a:rPr dirty="0" sz="1200" spc="-10">
                <a:latin typeface="Times New Roman"/>
                <a:cs typeface="Times New Roman"/>
              </a:rPr>
              <a:t>soil 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balance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depleted</a:t>
            </a:r>
            <a:endParaRPr sz="1200">
              <a:latin typeface="Times New Roman"/>
              <a:cs typeface="Times New Roman"/>
            </a:endParaRPr>
          </a:p>
          <a:p>
            <a:pPr algn="just" marL="50800" marR="4445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over-</a:t>
            </a:r>
            <a:r>
              <a:rPr dirty="0" sz="1200" spc="-25">
                <a:latin typeface="Times New Roman"/>
                <a:cs typeface="Times New Roman"/>
              </a:rPr>
              <a:t>exploitation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ground</a:t>
            </a:r>
            <a:r>
              <a:rPr dirty="0" sz="1200" spc="-20">
                <a:latin typeface="Times New Roman"/>
                <a:cs typeface="Times New Roman"/>
              </a:rPr>
              <a:t> 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saline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alkali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(usar land)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revolution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especially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Haryana,</a:t>
            </a:r>
            <a:r>
              <a:rPr dirty="0" sz="1200" spc="-20">
                <a:latin typeface="Times New Roman"/>
                <a:cs typeface="Times New Roman"/>
              </a:rPr>
              <a:t> Punjab, Western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Uttar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Pradesh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changing 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patterns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utilization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urbanization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growing</a:t>
            </a:r>
            <a:r>
              <a:rPr dirty="0" sz="1200" spc="-20">
                <a:latin typeface="Times New Roman"/>
                <a:cs typeface="Times New Roman"/>
              </a:rPr>
              <a:t> soil </a:t>
            </a:r>
            <a:r>
              <a:rPr dirty="0" sz="1200" spc="-30">
                <a:latin typeface="Times New Roman"/>
                <a:cs typeface="Times New Roman"/>
              </a:rPr>
              <a:t>degrading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requirements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 </a:t>
            </a:r>
            <a:r>
              <a:rPr dirty="0" sz="1200">
                <a:latin typeface="Times New Roman"/>
                <a:cs typeface="Times New Roman"/>
              </a:rPr>
              <a:t>need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paid great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attention. </a:t>
            </a:r>
            <a:r>
              <a:rPr dirty="0" sz="1200" spc="-40">
                <a:latin typeface="Times New Roman"/>
                <a:cs typeface="Times New Roman"/>
              </a:rPr>
              <a:t>Soil</a:t>
            </a:r>
            <a:r>
              <a:rPr dirty="0" sz="1200" spc="-10">
                <a:latin typeface="Times New Roman"/>
                <a:cs typeface="Times New Roman"/>
              </a:rPr>
              <a:t> erosion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contamination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-20">
                <a:latin typeface="Times New Roman"/>
                <a:cs typeface="Times New Roman"/>
              </a:rPr>
              <a:t> wastes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fly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ash,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heavy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metals, </a:t>
            </a:r>
            <a:r>
              <a:rPr dirty="0" sz="1200" spc="-35">
                <a:latin typeface="Times New Roman"/>
                <a:cs typeface="Times New Roman"/>
              </a:rPr>
              <a:t>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degradation,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20">
                <a:latin typeface="Times New Roman"/>
                <a:cs typeface="Times New Roman"/>
              </a:rPr>
              <a:t>looked </a:t>
            </a:r>
            <a:r>
              <a:rPr dirty="0" sz="1200" spc="-10">
                <a:latin typeface="Times New Roman"/>
                <a:cs typeface="Times New Roman"/>
              </a:rPr>
              <a:t>upon.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Georgia"/>
                <a:cs typeface="Georgia"/>
              </a:rPr>
              <a:t>Desertification:</a:t>
            </a:r>
            <a:endParaRPr sz="1200">
              <a:latin typeface="Georgia"/>
              <a:cs typeface="Georgia"/>
            </a:endParaRPr>
          </a:p>
          <a:p>
            <a:pPr algn="just" marL="508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Times New Roman"/>
                <a:cs typeface="Times New Roman"/>
              </a:rPr>
              <a:t>Desertification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refers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degradation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arid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semi-</a:t>
            </a:r>
            <a:r>
              <a:rPr dirty="0" sz="1200">
                <a:latin typeface="Times New Roman"/>
                <a:cs typeface="Times New Roman"/>
              </a:rPr>
              <a:t>arid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climatic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changes</a:t>
            </a:r>
            <a:endParaRPr sz="1200">
              <a:latin typeface="Times New Roman"/>
              <a:cs typeface="Times New Roman"/>
            </a:endParaRPr>
          </a:p>
          <a:p>
            <a:pPr algn="just" marL="50800" marR="4445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activities.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combined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accelerated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erosion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woodland </a:t>
            </a:r>
            <a:r>
              <a:rPr dirty="0" sz="1200">
                <a:latin typeface="Times New Roman"/>
                <a:cs typeface="Times New Roman"/>
              </a:rPr>
              <a:t>destruction,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waterlogging,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salinization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overgrazing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Desertification </a:t>
            </a:r>
            <a:r>
              <a:rPr dirty="0" sz="1200">
                <a:latin typeface="Times New Roman"/>
                <a:cs typeface="Times New Roman"/>
              </a:rPr>
              <a:t>occurs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slowly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merger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degraded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vicinity. </a:t>
            </a:r>
            <a:r>
              <a:rPr dirty="0" sz="1200" spc="-20">
                <a:latin typeface="Times New Roman"/>
                <a:cs typeface="Times New Roman"/>
              </a:rPr>
              <a:t>Desertification</a:t>
            </a:r>
            <a:r>
              <a:rPr dirty="0" sz="1200">
                <a:latin typeface="Times New Roman"/>
                <a:cs typeface="Times New Roman"/>
              </a:rPr>
              <a:t> is </a:t>
            </a:r>
            <a:r>
              <a:rPr dirty="0" sz="1200" spc="-20">
                <a:latin typeface="Times New Roman"/>
                <a:cs typeface="Times New Roman"/>
              </a:rPr>
              <a:t>progressing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slowly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appearing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planet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skin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disease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wherein</a:t>
            </a:r>
            <a:r>
              <a:rPr dirty="0" sz="1200">
                <a:latin typeface="Times New Roman"/>
                <a:cs typeface="Times New Roman"/>
              </a:rPr>
              <a:t> patches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degraded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erupting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separately,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gradually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join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together.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desertification,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productive </a:t>
            </a:r>
            <a:r>
              <a:rPr dirty="0" sz="1200" spc="-20">
                <a:latin typeface="Times New Roman"/>
                <a:cs typeface="Times New Roman"/>
              </a:rPr>
              <a:t>potential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semi-</a:t>
            </a:r>
            <a:r>
              <a:rPr dirty="0" sz="1200" spc="-20">
                <a:latin typeface="Times New Roman"/>
                <a:cs typeface="Times New Roman"/>
              </a:rPr>
              <a:t>arid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falls</a:t>
            </a:r>
            <a:r>
              <a:rPr dirty="0" sz="1200" spc="-30">
                <a:latin typeface="Times New Roman"/>
                <a:cs typeface="Times New Roman"/>
              </a:rPr>
              <a:t> by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more.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Moderate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desertification </a:t>
            </a:r>
            <a:r>
              <a:rPr dirty="0" sz="1200" spc="-20">
                <a:latin typeface="Times New Roman"/>
                <a:cs typeface="Times New Roman"/>
              </a:rPr>
              <a:t>brings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about </a:t>
            </a:r>
            <a:r>
              <a:rPr dirty="0" sz="1200" spc="-45">
                <a:latin typeface="Times New Roman"/>
                <a:cs typeface="Times New Roman"/>
              </a:rPr>
              <a:t>10-</a:t>
            </a:r>
            <a:r>
              <a:rPr dirty="0" sz="1200">
                <a:latin typeface="Times New Roman"/>
                <a:cs typeface="Times New Roman"/>
              </a:rPr>
              <a:t>15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drop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productivity,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severe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desertification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25-</a:t>
            </a:r>
            <a:r>
              <a:rPr dirty="0" sz="1200">
                <a:latin typeface="Times New Roman"/>
                <a:cs typeface="Times New Roman"/>
              </a:rPr>
              <a:t>50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drop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while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severe </a:t>
            </a:r>
            <a:r>
              <a:rPr dirty="0" sz="1200" spc="-20">
                <a:latin typeface="Times New Roman"/>
                <a:cs typeface="Times New Roman"/>
              </a:rPr>
              <a:t>desertification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percent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drop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productivity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usually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huge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gullies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sand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dunes.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Desertification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conversion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rangelands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irrigated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croplands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 deserted,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productivity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falls.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 </a:t>
            </a:r>
            <a:r>
              <a:rPr dirty="0" sz="1200" spc="-10">
                <a:latin typeface="Times New Roman"/>
                <a:cs typeface="Times New Roman"/>
              </a:rPr>
              <a:t>results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vegetation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depletion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10">
                <a:latin typeface="Times New Roman"/>
                <a:cs typeface="Times New Roman"/>
              </a:rPr>
              <a:t>ground </a:t>
            </a:r>
            <a:r>
              <a:rPr dirty="0" sz="1200">
                <a:latin typeface="Times New Roman"/>
                <a:cs typeface="Times New Roman"/>
              </a:rPr>
              <a:t>water;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salinisation.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erosion,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degradation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deserts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traces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miles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together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 </a:t>
            </a:r>
            <a:r>
              <a:rPr dirty="0" sz="1200" spc="-25">
                <a:latin typeface="Times New Roman"/>
                <a:cs typeface="Times New Roman"/>
              </a:rPr>
              <a:t>reaches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134</a:t>
            </a:r>
            <a:r>
              <a:rPr dirty="0" baseline="39682" sz="1050" spc="-30">
                <a:latin typeface="Times New Roman"/>
                <a:cs typeface="Times New Roman"/>
              </a:rPr>
              <a:t>0</a:t>
            </a:r>
            <a:r>
              <a:rPr dirty="0" sz="1200" spc="-20">
                <a:latin typeface="Times New Roman"/>
                <a:cs typeface="Times New Roman"/>
              </a:rPr>
              <a:t>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life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0">
                <a:latin typeface="Times New Roman"/>
                <a:cs typeface="Times New Roman"/>
              </a:rPr>
              <a:t> environments.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desertification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many.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deserts,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evaporation </a:t>
            </a:r>
            <a:r>
              <a:rPr dirty="0" sz="1200" spc="-25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0" y="423167"/>
            <a:ext cx="63373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greater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rainfall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never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exceeds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10-</a:t>
            </a:r>
            <a:r>
              <a:rPr dirty="0" sz="1200">
                <a:latin typeface="Times New Roman"/>
                <a:cs typeface="Times New Roman"/>
              </a:rPr>
              <a:t>15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inches.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hardly </a:t>
            </a:r>
            <a:r>
              <a:rPr dirty="0" sz="1200">
                <a:latin typeface="Times New Roman"/>
                <a:cs typeface="Times New Roman"/>
              </a:rPr>
              <a:t>retained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soaked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rushes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torrents,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gully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erosion.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why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seen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traces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miles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together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except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oasis.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deserts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not </a:t>
            </a:r>
            <a:r>
              <a:rPr dirty="0" sz="1200" spc="-30">
                <a:latin typeface="Times New Roman"/>
                <a:cs typeface="Times New Roman"/>
              </a:rPr>
              <a:t>receive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years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together.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moisture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areas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insufficient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normal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life.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low </a:t>
            </a:r>
            <a:r>
              <a:rPr dirty="0" sz="1200">
                <a:latin typeface="Times New Roman"/>
                <a:cs typeface="Times New Roman"/>
              </a:rPr>
              <a:t>humidity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permits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solar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radiation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penetrate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atmosphere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 </a:t>
            </a:r>
            <a:r>
              <a:rPr dirty="0" sz="1200" spc="-20">
                <a:latin typeface="Times New Roman"/>
                <a:cs typeface="Times New Roman"/>
              </a:rPr>
              <a:t>resulting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nights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cold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 into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atmosphere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</a:t>
            </a:r>
            <a:r>
              <a:rPr dirty="0" sz="1200" spc="-20">
                <a:latin typeface="Times New Roman"/>
                <a:cs typeface="Times New Roman"/>
              </a:rPr>
              <a:t>radiation.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Scarcity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coupled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 </a:t>
            </a:r>
            <a:r>
              <a:rPr dirty="0" sz="1200" spc="-20">
                <a:latin typeface="Times New Roman"/>
                <a:cs typeface="Times New Roman"/>
              </a:rPr>
              <a:t>extremes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lead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storms,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 erode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 </a:t>
            </a:r>
            <a:r>
              <a:rPr dirty="0" sz="1200" spc="-25">
                <a:latin typeface="Times New Roman"/>
                <a:cs typeface="Times New Roman"/>
              </a:rPr>
              <a:t>which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unprotected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vegetation.</a:t>
            </a:r>
            <a:r>
              <a:rPr dirty="0" sz="1200" spc="-25">
                <a:latin typeface="Times New Roman"/>
                <a:cs typeface="Times New Roman"/>
              </a:rPr>
              <a:t> Violent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storms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sometimes </a:t>
            </a:r>
            <a:r>
              <a:rPr dirty="0" sz="1200" spc="-35">
                <a:latin typeface="Times New Roman"/>
                <a:cs typeface="Times New Roman"/>
              </a:rPr>
              <a:t>carry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dunes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distances.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Deforestation:</a:t>
            </a:r>
            <a:endParaRPr sz="1200">
              <a:latin typeface="Georgia"/>
              <a:cs typeface="Georgia"/>
            </a:endParaRPr>
          </a:p>
          <a:p>
            <a:pPr marL="12700" marR="6985" indent="-63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Georgia"/>
                <a:cs typeface="Georgia"/>
              </a:rPr>
              <a:t>Causes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impacts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due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mining,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dam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building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environment,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forests </a:t>
            </a:r>
            <a:r>
              <a:rPr dirty="0" sz="1200" spc="-40">
                <a:latin typeface="Georgia"/>
                <a:cs typeface="Georgia"/>
              </a:rPr>
              <a:t>bio-</a:t>
            </a:r>
            <a:r>
              <a:rPr dirty="0" sz="1200" spc="-30">
                <a:latin typeface="Georgia"/>
                <a:cs typeface="Georgia"/>
              </a:rPr>
              <a:t>diversity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tribal populations: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Georgia"/>
                <a:cs typeface="Georgia"/>
              </a:rPr>
              <a:t>Soil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Erosion: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already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exists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today,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taken </a:t>
            </a:r>
            <a:r>
              <a:rPr dirty="0" sz="1200" spc="-20">
                <a:latin typeface="Times New Roman"/>
                <a:cs typeface="Times New Roman"/>
              </a:rPr>
              <a:t>centuries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(see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sec. </a:t>
            </a:r>
            <a:r>
              <a:rPr dirty="0" sz="1200" spc="-25">
                <a:latin typeface="Times New Roman"/>
                <a:cs typeface="Times New Roman"/>
              </a:rPr>
              <a:t>8.2).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>
                <a:latin typeface="Times New Roman"/>
                <a:cs typeface="Times New Roman"/>
              </a:rPr>
              <a:t> 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 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 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it.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layer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vital </a:t>
            </a:r>
            <a:r>
              <a:rPr dirty="0" sz="1200">
                <a:latin typeface="Times New Roman"/>
                <a:cs typeface="Times New Roman"/>
              </a:rPr>
              <a:t>component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since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nutrients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layer.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happens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dissipated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places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wind,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situation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referred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‘soil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erosion’.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eroded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unfit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unsuitable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vegetation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global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scale,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fertile</a:t>
            </a:r>
            <a:r>
              <a:rPr dirty="0" sz="1200" spc="-10">
                <a:latin typeface="Times New Roman"/>
                <a:cs typeface="Times New Roman"/>
              </a:rPr>
              <a:t> land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erosion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rate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mission </a:t>
            </a:r>
            <a:r>
              <a:rPr dirty="0" sz="1200" spc="-20">
                <a:latin typeface="Times New Roman"/>
                <a:cs typeface="Times New Roman"/>
              </a:rPr>
              <a:t>hectares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Causes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Soil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Erosion:</a:t>
            </a:r>
            <a:endParaRPr sz="12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Times New Roman"/>
                <a:cs typeface="Times New Roman"/>
              </a:rPr>
              <a:t>Soil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erosion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fields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wind.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0">
                <a:latin typeface="Times New Roman"/>
                <a:cs typeface="Times New Roman"/>
              </a:rPr>
              <a:t> factors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influence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erosion.</a:t>
            </a:r>
            <a:endParaRPr sz="12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10"/>
              </a:spcBef>
              <a:buAutoNum type="arabicParenBoth"/>
              <a:tabLst>
                <a:tab pos="239395" algn="l"/>
              </a:tabLst>
            </a:pPr>
            <a:r>
              <a:rPr dirty="0" sz="1200" spc="-10">
                <a:latin typeface="Times New Roman"/>
                <a:cs typeface="Times New Roman"/>
              </a:rPr>
              <a:t>Deforesation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vegetation</a:t>
            </a:r>
            <a:r>
              <a:rPr dirty="0" sz="1200" spc="-20">
                <a:latin typeface="Times New Roman"/>
                <a:cs typeface="Times New Roman"/>
              </a:rPr>
              <a:t> cover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increase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erosion.</a:t>
            </a:r>
            <a:endParaRPr sz="12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05"/>
              </a:spcBef>
              <a:buAutoNum type="arabicParenBoth"/>
              <a:tabLst>
                <a:tab pos="239395" algn="l"/>
              </a:tabLst>
            </a:pPr>
            <a:r>
              <a:rPr dirty="0" sz="1200" spc="-30">
                <a:latin typeface="Times New Roman"/>
                <a:cs typeface="Times New Roman"/>
              </a:rPr>
              <a:t>Cultivation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slopes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mountains </a:t>
            </a:r>
            <a:r>
              <a:rPr dirty="0" sz="1200" spc="-30">
                <a:latin typeface="Times New Roman"/>
                <a:cs typeface="Times New Roman"/>
              </a:rPr>
              <a:t>increase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rate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erosion.</a:t>
            </a:r>
            <a:endParaRPr sz="12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20"/>
              </a:spcBef>
              <a:buAutoNum type="arabicParenBoth"/>
              <a:tabLst>
                <a:tab pos="239395" algn="l"/>
              </a:tabLst>
            </a:pPr>
            <a:r>
              <a:rPr dirty="0" sz="1200" spc="-50">
                <a:latin typeface="Times New Roman"/>
                <a:cs typeface="Times New Roman"/>
              </a:rPr>
              <a:t>Soils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texture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low organic </a:t>
            </a:r>
            <a:r>
              <a:rPr dirty="0" sz="1200">
                <a:latin typeface="Times New Roman"/>
                <a:cs typeface="Times New Roman"/>
              </a:rPr>
              <a:t>content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susceptible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erosion.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  <a:buFont typeface="Times New Roman"/>
              <a:buAutoNum type="arabicParenBoth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Effects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Soil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Erosion: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9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erosion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depletes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inorganic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nutrients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phosphorus,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potassium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calcium present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soil.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uproots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organisms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 </a:t>
            </a:r>
            <a:r>
              <a:rPr dirty="0" sz="1200" spc="-10">
                <a:latin typeface="Times New Roman"/>
                <a:cs typeface="Times New Roman"/>
              </a:rPr>
              <a:t>nutrients.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soil </a:t>
            </a:r>
            <a:r>
              <a:rPr dirty="0" sz="1200" spc="-10">
                <a:latin typeface="Times New Roman"/>
                <a:cs typeface="Times New Roman"/>
              </a:rPr>
              <a:t>erosion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leads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soil </a:t>
            </a:r>
            <a:r>
              <a:rPr dirty="0" sz="1200" spc="-10">
                <a:latin typeface="Times New Roman"/>
                <a:cs typeface="Times New Roman"/>
              </a:rPr>
              <a:t>productivity.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latin typeface="Georgia"/>
                <a:cs typeface="Georgia"/>
              </a:rPr>
              <a:t>Control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Soil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Erosion: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Formation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extremely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slow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200-</a:t>
            </a:r>
            <a:r>
              <a:rPr dirty="0" sz="1200">
                <a:latin typeface="Times New Roman"/>
                <a:cs typeface="Times New Roman"/>
              </a:rPr>
              <a:t>1000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topsoil.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view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this,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very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necessary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20">
                <a:latin typeface="Times New Roman"/>
                <a:cs typeface="Times New Roman"/>
              </a:rPr>
              <a:t> erosion.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some </a:t>
            </a:r>
            <a:r>
              <a:rPr dirty="0" sz="1200" spc="-10">
                <a:latin typeface="Times New Roman"/>
                <a:cs typeface="Times New Roman"/>
              </a:rPr>
              <a:t>important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controlling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10">
                <a:latin typeface="Times New Roman"/>
                <a:cs typeface="Times New Roman"/>
              </a:rPr>
              <a:t> erosion.</a:t>
            </a:r>
            <a:endParaRPr sz="1200">
              <a:latin typeface="Times New Roman"/>
              <a:cs typeface="Times New Roman"/>
            </a:endParaRPr>
          </a:p>
          <a:p>
            <a:pPr algn="just" lvl="1" marL="295910" marR="6350" indent="-283845">
              <a:lnSpc>
                <a:spcPct val="107500"/>
              </a:lnSpc>
              <a:spcBef>
                <a:spcPts val="15"/>
              </a:spcBef>
              <a:buAutoNum type="romanLcParenBoth"/>
              <a:tabLst>
                <a:tab pos="299085" algn="l"/>
              </a:tabLst>
            </a:pPr>
            <a:r>
              <a:rPr dirty="0" sz="1200" spc="-10">
                <a:latin typeface="Georgia"/>
                <a:cs typeface="Georgia"/>
              </a:rPr>
              <a:t>Rotation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Crops:</a:t>
            </a:r>
            <a:r>
              <a:rPr dirty="0" sz="1200" spc="42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procedure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ensures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continually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vegetation.</a:t>
            </a:r>
            <a:endParaRPr sz="1200">
              <a:latin typeface="Times New Roman"/>
              <a:cs typeface="Times New Roman"/>
            </a:endParaRPr>
          </a:p>
          <a:p>
            <a:pPr algn="just" lvl="1" marL="295910" marR="6350" indent="-283845">
              <a:lnSpc>
                <a:spcPct val="107500"/>
              </a:lnSpc>
              <a:spcBef>
                <a:spcPts val="10"/>
              </a:spcBef>
              <a:buAutoNum type="romanLcParenBoth"/>
              <a:tabLst>
                <a:tab pos="299085" algn="l"/>
              </a:tabLst>
            </a:pPr>
            <a:r>
              <a:rPr dirty="0" sz="1200">
                <a:latin typeface="Georgia"/>
                <a:cs typeface="Georgia"/>
              </a:rPr>
              <a:t>Tillage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at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right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angle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the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slope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land: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Georgia"/>
                <a:cs typeface="Georgia"/>
              </a:rPr>
              <a:t>contour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farming.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procedure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creates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ridges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slow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prevent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erosion.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This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25">
                <a:latin typeface="Times New Roman"/>
                <a:cs typeface="Times New Roman"/>
              </a:rPr>
              <a:t>useful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gentle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slopes.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37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9" y="423167"/>
            <a:ext cx="6337300" cy="8264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algn="just" marL="296545" marR="5715" indent="-284480">
              <a:lnSpc>
                <a:spcPct val="107900"/>
              </a:lnSpc>
              <a:spcBef>
                <a:spcPts val="1210"/>
              </a:spcBef>
              <a:buAutoNum type="romanLcParenBoth" startAt="3"/>
              <a:tabLst>
                <a:tab pos="299085" algn="l"/>
              </a:tabLst>
            </a:pPr>
            <a:r>
              <a:rPr dirty="0" sz="1200">
                <a:latin typeface="Georgia"/>
                <a:cs typeface="Georgia"/>
              </a:rPr>
              <a:t>Strip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Farming: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steep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slopes.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procedure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involves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alternating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strips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closely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sown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Alternative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bands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soya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beans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commonly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sown.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closeness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strips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retards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flow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water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prevents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erosion.</a:t>
            </a:r>
            <a:endParaRPr sz="1200">
              <a:latin typeface="Times New Roman"/>
              <a:cs typeface="Times New Roman"/>
            </a:endParaRPr>
          </a:p>
          <a:p>
            <a:pPr algn="just" marL="296545" marR="5080" indent="-284480">
              <a:lnSpc>
                <a:spcPct val="107500"/>
              </a:lnSpc>
              <a:buAutoNum type="romanLcParenBoth" startAt="3"/>
              <a:tabLst>
                <a:tab pos="299085" algn="l"/>
              </a:tabLst>
            </a:pPr>
            <a:r>
              <a:rPr dirty="0" sz="1200">
                <a:latin typeface="Georgia"/>
                <a:cs typeface="Georgia"/>
              </a:rPr>
              <a:t>Using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wind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Brakes: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practice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planting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bare</a:t>
            </a:r>
            <a:r>
              <a:rPr dirty="0" sz="1200" spc="-20">
                <a:latin typeface="Times New Roman"/>
                <a:cs typeface="Times New Roman"/>
              </a:rPr>
              <a:t> soil from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full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winds.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Wind brakes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decrease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hence</a:t>
            </a:r>
            <a:r>
              <a:rPr dirty="0" sz="1200" spc="-20">
                <a:latin typeface="Times New Roman"/>
                <a:cs typeface="Times New Roman"/>
              </a:rPr>
              <a:t> reduce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quantity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soil</a:t>
            </a:r>
            <a:endParaRPr sz="1200">
              <a:latin typeface="Times New Roman"/>
              <a:cs typeface="Times New Roman"/>
            </a:endParaRPr>
          </a:p>
          <a:p>
            <a:pPr algn="just" marL="299085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carry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away.</a:t>
            </a:r>
            <a:r>
              <a:rPr dirty="0" sz="1200" spc="-10">
                <a:latin typeface="Times New Roman"/>
                <a:cs typeface="Times New Roman"/>
              </a:rPr>
              <a:t> Thus,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erosion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by </a:t>
            </a:r>
            <a:r>
              <a:rPr dirty="0" sz="1200" spc="-20">
                <a:latin typeface="Times New Roman"/>
                <a:cs typeface="Times New Roman"/>
              </a:rPr>
              <a:t>wind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Georgia"/>
                <a:cs typeface="Georgia"/>
              </a:rPr>
              <a:t>Deforestation: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According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global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survey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conducted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1970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A.D.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one-fifty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earth’s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10">
                <a:latin typeface="Times New Roman"/>
                <a:cs typeface="Times New Roman"/>
              </a:rPr>
              <a:t> was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closed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canopy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20%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while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12%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open </a:t>
            </a:r>
            <a:r>
              <a:rPr dirty="0" sz="1200">
                <a:latin typeface="Times New Roman"/>
                <a:cs typeface="Times New Roman"/>
              </a:rPr>
              <a:t>woodland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5-</a:t>
            </a:r>
            <a:r>
              <a:rPr dirty="0" sz="1200">
                <a:latin typeface="Times New Roman"/>
                <a:cs typeface="Times New Roman"/>
              </a:rPr>
              <a:t>19%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canopy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(Reider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Parson,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1974).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already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considered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30">
                <a:latin typeface="Times New Roman"/>
                <a:cs typeface="Times New Roman"/>
              </a:rPr>
              <a:t>meagre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shrinking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rate.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area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Coniferous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undergone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little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change</a:t>
            </a:r>
            <a:r>
              <a:rPr dirty="0" sz="1200" spc="-25">
                <a:latin typeface="Times New Roman"/>
                <a:cs typeface="Times New Roman"/>
              </a:rPr>
              <a:t> since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beginning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century.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Alaska,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Canada,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Northern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Europe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Russian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states.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pressure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activity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demands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never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heavy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woodlands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compared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tropical</a:t>
            </a:r>
            <a:r>
              <a:rPr dirty="0" sz="1200">
                <a:latin typeface="Times New Roman"/>
                <a:cs typeface="Times New Roman"/>
              </a:rPr>
              <a:t> and </a:t>
            </a:r>
            <a:r>
              <a:rPr dirty="0" sz="1200" spc="-10">
                <a:latin typeface="Times New Roman"/>
                <a:cs typeface="Times New Roman"/>
              </a:rPr>
              <a:t>temperate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35">
                <a:latin typeface="Times New Roman"/>
                <a:cs typeface="Times New Roman"/>
              </a:rPr>
              <a:t>early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technological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advancement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industrialization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bulk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shifted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settlements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evolution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intensive </a:t>
            </a:r>
            <a:r>
              <a:rPr dirty="0" sz="1200" spc="-25">
                <a:latin typeface="Times New Roman"/>
                <a:cs typeface="Times New Roman"/>
              </a:rPr>
              <a:t>agriculture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enabled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small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rural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left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behind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towns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cities.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United</a:t>
            </a:r>
            <a:r>
              <a:rPr dirty="0" sz="1200" spc="-30">
                <a:latin typeface="Times New Roman"/>
                <a:cs typeface="Times New Roman"/>
              </a:rPr>
              <a:t> States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America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barely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2%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involved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agriculture,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 </a:t>
            </a:r>
            <a:r>
              <a:rPr dirty="0" sz="1200" spc="-20">
                <a:latin typeface="Times New Roman"/>
                <a:cs typeface="Times New Roman"/>
              </a:rPr>
              <a:t>husbandry,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forestry </a:t>
            </a:r>
            <a:r>
              <a:rPr dirty="0" sz="1200" spc="-10">
                <a:latin typeface="Times New Roman"/>
                <a:cs typeface="Times New Roman"/>
              </a:rPr>
              <a:t>etc.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enough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entire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 </a:t>
            </a:r>
            <a:r>
              <a:rPr dirty="0" sz="1200" spc="-10">
                <a:latin typeface="Times New Roman"/>
                <a:cs typeface="Times New Roman"/>
              </a:rPr>
              <a:t>exports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grains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needy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countries.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pressure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demands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application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technology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utilization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preserved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Northern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Coniferous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across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globe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wasteful destruction.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latin typeface="Georgia"/>
                <a:cs typeface="Georgia"/>
              </a:rPr>
              <a:t>Major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Causes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Deforestation: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Deforestation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consequence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over-</a:t>
            </a:r>
            <a:r>
              <a:rPr dirty="0" sz="1200" spc="-10">
                <a:latin typeface="Times New Roman"/>
                <a:cs typeface="Times New Roman"/>
              </a:rPr>
              <a:t>exploitation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space,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basic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reasons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extensive</a:t>
            </a:r>
            <a:r>
              <a:rPr dirty="0" sz="1200" spc="-20">
                <a:latin typeface="Times New Roman"/>
                <a:cs typeface="Times New Roman"/>
              </a:rPr>
              <a:t> deforestation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are:</a:t>
            </a:r>
            <a:endParaRPr sz="1200">
              <a:latin typeface="Times New Roman"/>
              <a:cs typeface="Times New Roman"/>
            </a:endParaRPr>
          </a:p>
          <a:p>
            <a:pPr lvl="1" marL="294005" indent="-281305">
              <a:lnSpc>
                <a:spcPct val="100000"/>
              </a:lnSpc>
              <a:spcBef>
                <a:spcPts val="120"/>
              </a:spcBef>
              <a:buAutoNum type="arabicParenBoth"/>
              <a:tabLst>
                <a:tab pos="294005" algn="l"/>
              </a:tabLst>
            </a:pPr>
            <a:r>
              <a:rPr dirty="0" sz="1200" spc="-20">
                <a:latin typeface="Georgia"/>
                <a:cs typeface="Georgia"/>
              </a:rPr>
              <a:t>Expansion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Agriculture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:</a:t>
            </a:r>
            <a:endParaRPr sz="1200">
              <a:latin typeface="Georgia"/>
              <a:cs typeface="Georgia"/>
            </a:endParaRPr>
          </a:p>
          <a:p>
            <a:pPr algn="just" marL="12700" marR="5080" indent="45656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Expanding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agriculture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deforestation.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demands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rise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brought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cultivation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cleared,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 spc="-45">
                <a:latin typeface="Times New Roman"/>
                <a:cs typeface="Times New Roman"/>
              </a:rPr>
              <a:t>grass-</a:t>
            </a:r>
            <a:r>
              <a:rPr dirty="0" sz="1200">
                <a:latin typeface="Times New Roman"/>
                <a:cs typeface="Times New Roman"/>
              </a:rPr>
              <a:t>lands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ploughed,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uneven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leveled,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marshets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drained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reclaimed. However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expansion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usually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marked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ecological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destruction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rationality.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Governments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distribute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landless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instead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redistributing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already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established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farm </a:t>
            </a:r>
            <a:r>
              <a:rPr dirty="0" sz="1200" spc="-10">
                <a:latin typeface="Times New Roman"/>
                <a:cs typeface="Times New Roman"/>
              </a:rPr>
              <a:t>lands.</a:t>
            </a:r>
            <a:endParaRPr sz="1200">
              <a:latin typeface="Times New Roman"/>
              <a:cs typeface="Times New Roman"/>
            </a:endParaRPr>
          </a:p>
          <a:p>
            <a:pPr lvl="1" marL="294640" indent="-281940">
              <a:lnSpc>
                <a:spcPct val="100000"/>
              </a:lnSpc>
              <a:spcBef>
                <a:spcPts val="105"/>
              </a:spcBef>
              <a:buAutoNum type="arabicParenBoth" startAt="2"/>
              <a:tabLst>
                <a:tab pos="294640" algn="l"/>
              </a:tabLst>
            </a:pPr>
            <a:r>
              <a:rPr dirty="0" sz="1200" spc="-20">
                <a:latin typeface="Georgia"/>
                <a:cs typeface="Georgia"/>
              </a:rPr>
              <a:t>Extension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Cultivation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Hills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Slopes:</a:t>
            </a:r>
            <a:endParaRPr sz="1200">
              <a:latin typeface="Georgia"/>
              <a:cs typeface="Georgia"/>
            </a:endParaRPr>
          </a:p>
          <a:p>
            <a:pPr algn="just" marL="12700" marR="6985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Outside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humid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 </a:t>
            </a:r>
            <a:r>
              <a:rPr dirty="0" sz="1200" spc="-45">
                <a:latin typeface="Times New Roman"/>
                <a:cs typeface="Times New Roman"/>
              </a:rPr>
              <a:t>hill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slopes.</a:t>
            </a:r>
            <a:endParaRPr sz="1200">
              <a:latin typeface="Times New Roman"/>
              <a:cs typeface="Times New Roman"/>
            </a:endParaRPr>
          </a:p>
          <a:p>
            <a:pPr lvl="1" marL="294640" indent="-281940">
              <a:lnSpc>
                <a:spcPct val="100000"/>
              </a:lnSpc>
              <a:spcBef>
                <a:spcPts val="105"/>
              </a:spcBef>
              <a:buAutoNum type="arabicParenBoth" startAt="3"/>
              <a:tabLst>
                <a:tab pos="294640" algn="l"/>
              </a:tabLst>
            </a:pPr>
            <a:r>
              <a:rPr dirty="0" sz="1200" spc="-30">
                <a:latin typeface="Georgia"/>
                <a:cs typeface="Georgia"/>
              </a:rPr>
              <a:t>Shifting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Cultivation:</a:t>
            </a:r>
            <a:endParaRPr sz="1200">
              <a:latin typeface="Georgia"/>
              <a:cs typeface="Georgia"/>
            </a:endParaRPr>
          </a:p>
          <a:p>
            <a:pPr algn="just" marL="12700" marR="6985" indent="456565">
              <a:lnSpc>
                <a:spcPct val="1079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Shifting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cultivation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blamed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destruction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poor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fertility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given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pattern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farming.</a:t>
            </a:r>
            <a:r>
              <a:rPr dirty="0" sz="1200" spc="14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small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patch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tropical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cleared, </a:t>
            </a:r>
            <a:r>
              <a:rPr dirty="0" sz="1200" spc="-30">
                <a:latin typeface="Times New Roman"/>
                <a:cs typeface="Times New Roman"/>
              </a:rPr>
              <a:t>vegetation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slashed,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destroyed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burned.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38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8" y="423167"/>
            <a:ext cx="6338570" cy="8264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marL="294640" indent="-281940">
              <a:lnSpc>
                <a:spcPct val="100000"/>
              </a:lnSpc>
              <a:spcBef>
                <a:spcPts val="1325"/>
              </a:spcBef>
              <a:buAutoNum type="arabicParenBoth" startAt="4"/>
              <a:tabLst>
                <a:tab pos="294640" algn="l"/>
              </a:tabLst>
            </a:pPr>
            <a:r>
              <a:rPr dirty="0" sz="1200" spc="-20">
                <a:latin typeface="Georgia"/>
                <a:cs typeface="Georgia"/>
              </a:rPr>
              <a:t>Cattle</a:t>
            </a:r>
            <a:r>
              <a:rPr dirty="0" sz="1200" spc="-10">
                <a:latin typeface="Georgia"/>
                <a:cs typeface="Georgia"/>
              </a:rPr>
              <a:t> Ranching: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Central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America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cleared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grazing</a:t>
            </a:r>
            <a:endParaRPr sz="1200">
              <a:latin typeface="Times New Roman"/>
              <a:cs typeface="Times New Roman"/>
            </a:endParaRPr>
          </a:p>
          <a:p>
            <a:pPr algn="just" marL="12700" marR="762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raise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castles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cash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lucrative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exports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USA.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problem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poor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tropical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venture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>
                <a:latin typeface="Times New Roman"/>
                <a:cs typeface="Times New Roman"/>
              </a:rPr>
              <a:t>viable.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Cattle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ranching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much </a:t>
            </a:r>
            <a:r>
              <a:rPr dirty="0" sz="1200" spc="-35">
                <a:latin typeface="Times New Roman"/>
                <a:cs typeface="Times New Roman"/>
              </a:rPr>
              <a:t>damage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tropical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Central </a:t>
            </a:r>
            <a:r>
              <a:rPr dirty="0" sz="1200" spc="-35">
                <a:latin typeface="Times New Roman"/>
                <a:cs typeface="Times New Roman"/>
              </a:rPr>
              <a:t>America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(Fearnside</a:t>
            </a:r>
            <a:r>
              <a:rPr dirty="0" sz="1200" spc="-35">
                <a:latin typeface="Times New Roman"/>
                <a:cs typeface="Times New Roman"/>
              </a:rPr>
              <a:t> 1980,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Parson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1976).</a:t>
            </a:r>
            <a:endParaRPr sz="1200">
              <a:latin typeface="Times New Roman"/>
              <a:cs typeface="Times New Roman"/>
            </a:endParaRPr>
          </a:p>
          <a:p>
            <a:pPr marL="294640" indent="-281940">
              <a:lnSpc>
                <a:spcPct val="100000"/>
              </a:lnSpc>
              <a:spcBef>
                <a:spcPts val="120"/>
              </a:spcBef>
              <a:buAutoNum type="arabicParenBoth" startAt="5"/>
              <a:tabLst>
                <a:tab pos="294640" algn="l"/>
              </a:tabLst>
            </a:pPr>
            <a:r>
              <a:rPr dirty="0" sz="1200" spc="-30">
                <a:latin typeface="Georgia"/>
                <a:cs typeface="Georgia"/>
              </a:rPr>
              <a:t>Firewood</a:t>
            </a:r>
            <a:r>
              <a:rPr dirty="0" sz="1200" spc="-10">
                <a:latin typeface="Georgia"/>
                <a:cs typeface="Georgia"/>
              </a:rPr>
              <a:t> Collection: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majority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small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towns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cities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developing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fuel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burned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cook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chilly </a:t>
            </a:r>
            <a:r>
              <a:rPr dirty="0" sz="1200">
                <a:latin typeface="Times New Roman"/>
                <a:cs typeface="Times New Roman"/>
              </a:rPr>
              <a:t>winters.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Firewood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collection </a:t>
            </a:r>
            <a:r>
              <a:rPr dirty="0" sz="1200" spc="-10">
                <a:latin typeface="Times New Roman"/>
                <a:cs typeface="Times New Roman"/>
              </a:rPr>
              <a:t>contributes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depletion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especially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localities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lightly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wooded.</a:t>
            </a:r>
            <a:endParaRPr sz="1200">
              <a:latin typeface="Times New Roman"/>
              <a:cs typeface="Times New Roman"/>
            </a:endParaRPr>
          </a:p>
          <a:p>
            <a:pPr marL="294640" indent="-281940">
              <a:lnSpc>
                <a:spcPct val="100000"/>
              </a:lnSpc>
              <a:spcBef>
                <a:spcPts val="120"/>
              </a:spcBef>
              <a:buAutoNum type="arabicParenBoth" startAt="6"/>
              <a:tabLst>
                <a:tab pos="294640" algn="l"/>
              </a:tabLst>
            </a:pPr>
            <a:r>
              <a:rPr dirty="0" sz="1200" spc="-10">
                <a:latin typeface="Georgia"/>
                <a:cs typeface="Georgia"/>
              </a:rPr>
              <a:t>Timber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Harvesting:</a:t>
            </a:r>
            <a:endParaRPr sz="1200">
              <a:latin typeface="Georgia"/>
              <a:cs typeface="Georgia"/>
            </a:endParaRPr>
          </a:p>
          <a:p>
            <a:pPr algn="just" marL="12700" marR="698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Timber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asset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country’s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prosperity.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Commercial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finds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ready </a:t>
            </a:r>
            <a:r>
              <a:rPr dirty="0" sz="1200" spc="-25">
                <a:latin typeface="Times New Roman"/>
                <a:cs typeface="Times New Roman"/>
              </a:rPr>
              <a:t>national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international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markets.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6565">
              <a:lnSpc>
                <a:spcPct val="1079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Commercial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logging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usually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involves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felling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selected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 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fetch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prices.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cultivation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fails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replaced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cattle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ranching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useless </a:t>
            </a:r>
            <a:r>
              <a:rPr dirty="0" sz="1200" spc="-10">
                <a:latin typeface="Times New Roman"/>
                <a:cs typeface="Times New Roman"/>
              </a:rPr>
              <a:t>tenacious grasses.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Floods:</a:t>
            </a:r>
            <a:endParaRPr sz="1200">
              <a:latin typeface="Georgia"/>
              <a:cs typeface="Georgia"/>
            </a:endParaRPr>
          </a:p>
          <a:p>
            <a:pPr algn="just" marL="12700" marR="8255" indent="457200">
              <a:lnSpc>
                <a:spcPct val="1078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Generally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people</a:t>
            </a:r>
            <a:r>
              <a:rPr dirty="0" sz="1200" spc="-10">
                <a:latin typeface="Times New Roman"/>
                <a:cs typeface="Times New Roman"/>
              </a:rPr>
              <a:t> think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outcome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accumulation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large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volumes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 </a:t>
            </a:r>
            <a:r>
              <a:rPr dirty="0" sz="1200" spc="-10">
                <a:latin typeface="Times New Roman"/>
                <a:cs typeface="Times New Roman"/>
              </a:rPr>
              <a:t>flowing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0">
                <a:latin typeface="Times New Roman"/>
                <a:cs typeface="Times New Roman"/>
              </a:rPr>
              <a:t> river channels </a:t>
            </a:r>
            <a:r>
              <a:rPr dirty="0" sz="1200" spc="-35">
                <a:latin typeface="Times New Roman"/>
                <a:cs typeface="Times New Roman"/>
              </a:rPr>
              <a:t>spilling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banks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extensive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damage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property. </a:t>
            </a:r>
            <a:r>
              <a:rPr dirty="0" sz="1200">
                <a:latin typeface="Times New Roman"/>
                <a:cs typeface="Times New Roman"/>
              </a:rPr>
              <a:t>However,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phenomena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associated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hydrological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cycle.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receives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more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loses.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Georgia"/>
                <a:cs typeface="Georgia"/>
              </a:rPr>
              <a:t>Major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Causes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Recurrent </a:t>
            </a:r>
            <a:r>
              <a:rPr dirty="0" sz="1200" spc="-10">
                <a:latin typeface="Georgia"/>
                <a:cs typeface="Georgia"/>
              </a:rPr>
              <a:t>Floods:</a:t>
            </a:r>
            <a:endParaRPr sz="1200">
              <a:latin typeface="Georgia"/>
              <a:cs typeface="Georgia"/>
            </a:endParaRPr>
          </a:p>
          <a:p>
            <a:pPr algn="just" marL="12700" marR="9525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anthropogenic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responsible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although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relative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importance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factors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665" algn="l"/>
              </a:tabLst>
            </a:pPr>
            <a:r>
              <a:rPr dirty="0" sz="1200">
                <a:latin typeface="Georgia"/>
                <a:cs typeface="Georgia"/>
              </a:rPr>
              <a:t>High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intensity </a:t>
            </a:r>
            <a:r>
              <a:rPr dirty="0" sz="1200" spc="-40">
                <a:latin typeface="Georgia"/>
                <a:cs typeface="Georgia"/>
              </a:rPr>
              <a:t>rains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the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catchment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are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the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river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: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500"/>
              </a:lnSpc>
              <a:spcBef>
                <a:spcPts val="15"/>
              </a:spcBef>
            </a:pPr>
            <a:r>
              <a:rPr dirty="0" sz="1200" spc="-30">
                <a:latin typeface="Times New Roman"/>
                <a:cs typeface="Times New Roman"/>
              </a:rPr>
              <a:t>Heavy </a:t>
            </a:r>
            <a:r>
              <a:rPr dirty="0" sz="1200" spc="-20">
                <a:latin typeface="Times New Roman"/>
                <a:cs typeface="Times New Roman"/>
              </a:rPr>
              <a:t>rains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catchment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river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causes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flow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river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channel. </a:t>
            </a:r>
            <a:r>
              <a:rPr dirty="0" sz="1200" spc="-30">
                <a:latin typeface="Times New Roman"/>
                <a:cs typeface="Times New Roman"/>
              </a:rPr>
              <a:t>Rains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downstream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cause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flooding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discharge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volumes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flowing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channel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regions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basin.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 startAt="2"/>
              <a:tabLst>
                <a:tab pos="240029" algn="l"/>
              </a:tabLst>
            </a:pPr>
            <a:r>
              <a:rPr dirty="0" sz="1200" spc="-35">
                <a:latin typeface="Georgia"/>
                <a:cs typeface="Georgia"/>
              </a:rPr>
              <a:t>Shallow</a:t>
            </a:r>
            <a:r>
              <a:rPr dirty="0" sz="1200" spc="-25">
                <a:latin typeface="Georgia"/>
                <a:cs typeface="Georgia"/>
              </a:rPr>
              <a:t> Channels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 </a:t>
            </a:r>
            <a:r>
              <a:rPr dirty="0" sz="1200" spc="-25">
                <a:latin typeface="Georgia"/>
                <a:cs typeface="Georgia"/>
              </a:rPr>
              <a:t>extensive</a:t>
            </a:r>
            <a:r>
              <a:rPr dirty="0" sz="1200" spc="-20">
                <a:latin typeface="Georgia"/>
                <a:cs typeface="Georgia"/>
              </a:rPr>
              <a:t> flood</a:t>
            </a:r>
            <a:r>
              <a:rPr dirty="0" sz="1200" spc="-25">
                <a:latin typeface="Georgia"/>
                <a:cs typeface="Georgia"/>
              </a:rPr>
              <a:t> plains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:</a:t>
            </a:r>
            <a:endParaRPr sz="1200">
              <a:latin typeface="Georgia"/>
              <a:cs typeface="Georgia"/>
            </a:endParaRPr>
          </a:p>
          <a:p>
            <a:pPr algn="just" marL="12700" marR="6985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</a:t>
            </a:r>
            <a:r>
              <a:rPr dirty="0" sz="1200">
                <a:latin typeface="Times New Roman"/>
                <a:cs typeface="Times New Roman"/>
              </a:rPr>
              <a:t> more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silt and </a:t>
            </a:r>
            <a:r>
              <a:rPr dirty="0" sz="1200" spc="-10">
                <a:latin typeface="Times New Roman"/>
                <a:cs typeface="Times New Roman"/>
              </a:rPr>
              <a:t>sediments</a:t>
            </a:r>
            <a:r>
              <a:rPr dirty="0" sz="1200">
                <a:latin typeface="Times New Roman"/>
                <a:cs typeface="Times New Roman"/>
              </a:rPr>
              <a:t> are </a:t>
            </a:r>
            <a:r>
              <a:rPr dirty="0" sz="1200" spc="-10">
                <a:latin typeface="Times New Roman"/>
                <a:cs typeface="Times New Roman"/>
              </a:rPr>
              <a:t>deposited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sections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</a:t>
            </a:r>
            <a:r>
              <a:rPr dirty="0" sz="1200">
                <a:latin typeface="Times New Roman"/>
                <a:cs typeface="Times New Roman"/>
              </a:rPr>
              <a:t> which has a </a:t>
            </a:r>
            <a:r>
              <a:rPr dirty="0" sz="1200" spc="-25">
                <a:latin typeface="Times New Roman"/>
                <a:cs typeface="Times New Roman"/>
              </a:rPr>
              <a:t>low gradient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slope)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channel.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35"/>
              </a:spcBef>
              <a:buAutoNum type="arabicPeriod" startAt="3"/>
              <a:tabLst>
                <a:tab pos="240029" algn="l"/>
              </a:tabLst>
            </a:pPr>
            <a:r>
              <a:rPr dirty="0" sz="1200" spc="-35">
                <a:latin typeface="Georgia"/>
                <a:cs typeface="Georgia"/>
              </a:rPr>
              <a:t>Sudden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Changes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Channel-</a:t>
            </a:r>
            <a:r>
              <a:rPr dirty="0" sz="1200" spc="-30">
                <a:latin typeface="Georgia"/>
                <a:cs typeface="Georgia"/>
              </a:rPr>
              <a:t>gradient </a:t>
            </a:r>
            <a:r>
              <a:rPr dirty="0" sz="1200" spc="-20">
                <a:latin typeface="Georgia"/>
                <a:cs typeface="Georgia"/>
              </a:rPr>
              <a:t>or </a:t>
            </a:r>
            <a:r>
              <a:rPr dirty="0" sz="1200" spc="-10">
                <a:latin typeface="Georgia"/>
                <a:cs typeface="Georgia"/>
              </a:rPr>
              <a:t>blockage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the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flow: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35">
                <a:latin typeface="Times New Roman"/>
                <a:cs typeface="Times New Roman"/>
              </a:rPr>
              <a:t>Blockage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landslides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reaches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drainage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tends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 indent="-63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upstream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abrupt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removal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debris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discharge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 </a:t>
            </a:r>
            <a:r>
              <a:rPr dirty="0" sz="1200" spc="-25">
                <a:latin typeface="Times New Roman"/>
                <a:cs typeface="Times New Roman"/>
              </a:rPr>
              <a:t>volume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causing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downstream.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 startAt="4"/>
              <a:tabLst>
                <a:tab pos="240029" algn="l"/>
              </a:tabLst>
            </a:pPr>
            <a:r>
              <a:rPr dirty="0" sz="1200" spc="-20">
                <a:latin typeface="Georgia"/>
                <a:cs typeface="Georgia"/>
              </a:rPr>
              <a:t>Curves,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bends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meandering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course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the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river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channel:</a:t>
            </a:r>
            <a:endParaRPr sz="1200">
              <a:latin typeface="Georgia"/>
              <a:cs typeface="Georgia"/>
            </a:endParaRPr>
          </a:p>
          <a:p>
            <a:pPr algn="just" marL="12700" marR="6985" indent="45720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Sharp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curves,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turns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meandering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slow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channel.</a:t>
            </a:r>
            <a:r>
              <a:rPr dirty="0" sz="1200" spc="17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lowered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discharge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channel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quantities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</a:t>
            </a:r>
            <a:r>
              <a:rPr dirty="0" sz="1200" spc="-35">
                <a:latin typeface="Times New Roman"/>
                <a:cs typeface="Times New Roman"/>
              </a:rPr>
              <a:t>accumulate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upstream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extensive</a:t>
            </a:r>
            <a:r>
              <a:rPr dirty="0" sz="1200" spc="-10">
                <a:latin typeface="Times New Roman"/>
                <a:cs typeface="Times New Roman"/>
              </a:rPr>
              <a:t> floods.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39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6665" cy="8066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marL="240029" indent="-227329">
              <a:lnSpc>
                <a:spcPct val="100000"/>
              </a:lnSpc>
              <a:spcBef>
                <a:spcPts val="1325"/>
              </a:spcBef>
              <a:buAutoNum type="arabicPeriod" startAt="5"/>
              <a:tabLst>
                <a:tab pos="240029" algn="l"/>
              </a:tabLst>
            </a:pPr>
            <a:r>
              <a:rPr dirty="0" sz="1200" spc="-20">
                <a:latin typeface="Georgia"/>
                <a:cs typeface="Georgia"/>
              </a:rPr>
              <a:t>Extensive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deforestation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removal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plant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cover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cleared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vegetation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large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-635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river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basins.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disappeared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grasses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dried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bared </a:t>
            </a:r>
            <a:r>
              <a:rPr dirty="0" sz="1200">
                <a:latin typeface="Times New Roman"/>
                <a:cs typeface="Times New Roman"/>
              </a:rPr>
              <a:t>denuded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flows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quickly.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Excessive</a:t>
            </a:r>
            <a:r>
              <a:rPr dirty="0" sz="1200">
                <a:latin typeface="Times New Roman"/>
                <a:cs typeface="Times New Roman"/>
              </a:rPr>
              <a:t> 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chemical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fertilizers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pesticides</a:t>
            </a:r>
            <a:r>
              <a:rPr dirty="0" sz="1200" spc="-10">
                <a:latin typeface="Times New Roman"/>
                <a:cs typeface="Times New Roman"/>
              </a:rPr>
              <a:t> tends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organic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content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causing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destruction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crumb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structure.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loosened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particles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easily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carried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rapidly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Little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percolates underground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recharge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subsurface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table.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flow </a:t>
            </a:r>
            <a:r>
              <a:rPr dirty="0" sz="1200" spc="-30">
                <a:latin typeface="Times New Roman"/>
                <a:cs typeface="Times New Roman"/>
              </a:rPr>
              <a:t>carries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0">
                <a:latin typeface="Times New Roman"/>
                <a:cs typeface="Times New Roman"/>
              </a:rPr>
              <a:t> silt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sediments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it 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deposited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downstream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flow</a:t>
            </a:r>
            <a:r>
              <a:rPr dirty="0" sz="1200" spc="-30">
                <a:latin typeface="Times New Roman"/>
                <a:cs typeface="Times New Roman"/>
              </a:rPr>
              <a:t> slows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35">
                <a:latin typeface="Times New Roman"/>
                <a:cs typeface="Times New Roman"/>
              </a:rPr>
              <a:t> raising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river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reducing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capacity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channel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discharge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flood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flow.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 startAt="6"/>
              <a:tabLst>
                <a:tab pos="240029" algn="l"/>
              </a:tabLst>
            </a:pPr>
            <a:r>
              <a:rPr dirty="0" sz="1200" spc="-20">
                <a:latin typeface="Georgia"/>
                <a:cs typeface="Georgia"/>
              </a:rPr>
              <a:t>Impact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urbanization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construction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activity</a:t>
            </a:r>
            <a:r>
              <a:rPr dirty="0" sz="1200" spc="-10">
                <a:latin typeface="Georgia"/>
                <a:cs typeface="Georgia"/>
              </a:rPr>
              <a:t> blockage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the</a:t>
            </a:r>
            <a:r>
              <a:rPr dirty="0" sz="1200" spc="-10">
                <a:latin typeface="Georgia"/>
                <a:cs typeface="Georgia"/>
              </a:rPr>
              <a:t> flow: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Extensive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pucca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asphalted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roads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considerably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infiltration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sub-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 spc="-10">
                <a:latin typeface="Times New Roman"/>
                <a:cs typeface="Times New Roman"/>
              </a:rPr>
              <a:t> strata. </a:t>
            </a:r>
            <a:r>
              <a:rPr dirty="0" sz="1200" spc="-30">
                <a:latin typeface="Times New Roman"/>
                <a:cs typeface="Times New Roman"/>
              </a:rPr>
              <a:t>Large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voltimes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accumulate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low </a:t>
            </a:r>
            <a:r>
              <a:rPr dirty="0" sz="1200" spc="-55">
                <a:latin typeface="Times New Roman"/>
                <a:cs typeface="Times New Roman"/>
              </a:rPr>
              <a:t>lying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have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disposed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quickly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possible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drainage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system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city.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road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building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activities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probably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anthropogenic </a:t>
            </a:r>
            <a:r>
              <a:rPr dirty="0" sz="1200" spc="-10">
                <a:latin typeface="Times New Roman"/>
                <a:cs typeface="Times New Roman"/>
              </a:rPr>
              <a:t>factor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Georgia"/>
                <a:cs typeface="Georgia"/>
              </a:rPr>
              <a:t>Droughts: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Droughts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dangerous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setbacks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directly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linked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basic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requirements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essential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growing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live </a:t>
            </a:r>
            <a:r>
              <a:rPr dirty="0" sz="1200" spc="-10">
                <a:latin typeface="Times New Roman"/>
                <a:cs typeface="Times New Roman"/>
              </a:rPr>
              <a:t>without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water. </a:t>
            </a: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cumulative </a:t>
            </a:r>
            <a:r>
              <a:rPr dirty="0" sz="1200" spc="-20">
                <a:latin typeface="Times New Roman"/>
                <a:cs typeface="Times New Roman"/>
              </a:rPr>
              <a:t>effect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scarcity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prolonged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definition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region.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well </a:t>
            </a:r>
            <a:r>
              <a:rPr dirty="0" sz="1200" spc="-35">
                <a:latin typeface="Times New Roman"/>
                <a:cs typeface="Times New Roman"/>
              </a:rPr>
              <a:t>aware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situation</a:t>
            </a:r>
            <a:r>
              <a:rPr dirty="0" sz="1200" spc="-30">
                <a:latin typeface="Times New Roman"/>
                <a:cs typeface="Times New Roman"/>
              </a:rPr>
              <a:t> exists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very</a:t>
            </a:r>
            <a:r>
              <a:rPr dirty="0" sz="1200" spc="-30">
                <a:latin typeface="Times New Roman"/>
                <a:cs typeface="Times New Roman"/>
              </a:rPr>
              <a:t> difficult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define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what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manner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acceptable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all.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commonly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involves</a:t>
            </a:r>
            <a:r>
              <a:rPr dirty="0" sz="1200" spc="-20">
                <a:latin typeface="Times New Roman"/>
                <a:cs typeface="Times New Roman"/>
              </a:rPr>
              <a:t> shortage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defined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particular </a:t>
            </a:r>
            <a:r>
              <a:rPr dirty="0" sz="1200">
                <a:latin typeface="Times New Roman"/>
                <a:cs typeface="Times New Roman"/>
              </a:rPr>
              <a:t>need.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definition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 should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involve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 only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complex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 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 </a:t>
            </a:r>
            <a:r>
              <a:rPr dirty="0" sz="1200" spc="-30">
                <a:latin typeface="Times New Roman"/>
                <a:cs typeface="Times New Roman"/>
              </a:rPr>
              <a:t>involved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supply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hydrological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cycle.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place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dryness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prolonged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causing </a:t>
            </a: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linked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almost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rainfall,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departure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normal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annual </a:t>
            </a:r>
            <a:r>
              <a:rPr dirty="0" sz="1200" spc="-30">
                <a:latin typeface="Times New Roman"/>
                <a:cs typeface="Times New Roman"/>
              </a:rPr>
              <a:t>value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local demand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water </a:t>
            </a:r>
            <a:r>
              <a:rPr dirty="0" sz="1200" spc="-30">
                <a:latin typeface="Times New Roman"/>
                <a:cs typeface="Times New Roman"/>
              </a:rPr>
              <a:t>various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purposes.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665" algn="l"/>
              </a:tabLst>
            </a:pPr>
            <a:r>
              <a:rPr dirty="0" sz="1200" spc="-20">
                <a:latin typeface="Georgia"/>
                <a:cs typeface="Georgia"/>
              </a:rPr>
              <a:t>Impact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the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Droughts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:</a:t>
            </a:r>
            <a:endParaRPr sz="1200">
              <a:latin typeface="Georgia"/>
              <a:cs typeface="Georgia"/>
            </a:endParaRPr>
          </a:p>
          <a:p>
            <a:pPr marL="12700" marR="5715" indent="45656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living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beings.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microbes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shortage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supply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adversely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prolonged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involves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ecological,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economic,</a:t>
            </a:r>
            <a:endParaRPr sz="1200">
              <a:latin typeface="Times New Roman"/>
              <a:cs typeface="Times New Roman"/>
            </a:endParaRPr>
          </a:p>
          <a:p>
            <a:pPr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demographic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political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aspects.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drastic </a:t>
            </a:r>
            <a:r>
              <a:rPr dirty="0" sz="1200" spc="-25">
                <a:latin typeface="Times New Roman"/>
                <a:cs typeface="Times New Roman"/>
              </a:rPr>
              <a:t>change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to:</a:t>
            </a:r>
            <a:endParaRPr sz="1200">
              <a:latin typeface="Times New Roman"/>
              <a:cs typeface="Times New Roman"/>
            </a:endParaRPr>
          </a:p>
          <a:p>
            <a:pPr lvl="1" marL="467995" marR="8255" indent="-227329">
              <a:lnSpc>
                <a:spcPct val="107500"/>
              </a:lnSpc>
              <a:spcBef>
                <a:spcPts val="10"/>
              </a:spcBef>
              <a:buAutoNum type="arabicPeriod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Elimination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microbes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survive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dry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conditions.</a:t>
            </a:r>
            <a:endParaRPr sz="1200">
              <a:latin typeface="Times New Roman"/>
              <a:cs typeface="Times New Roman"/>
            </a:endParaRPr>
          </a:p>
          <a:p>
            <a:pPr lvl="1" marL="467995" marR="5715" indent="-227329">
              <a:lnSpc>
                <a:spcPts val="1560"/>
              </a:lnSpc>
              <a:spcBef>
                <a:spcPts val="60"/>
              </a:spcBef>
              <a:buAutoNum type="arabicPeriod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Migration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scarcity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therefore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marked </a:t>
            </a:r>
            <a:r>
              <a:rPr dirty="0" sz="1200" spc="-30">
                <a:latin typeface="Times New Roman"/>
                <a:cs typeface="Times New Roman"/>
              </a:rPr>
              <a:t>decrease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individuals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species.</a:t>
            </a:r>
            <a:endParaRPr sz="1200">
              <a:latin typeface="Times New Roman"/>
              <a:cs typeface="Times New Roman"/>
            </a:endParaRPr>
          </a:p>
          <a:p>
            <a:pPr lvl="1" marL="468630" indent="-227329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468630" algn="l"/>
              </a:tabLst>
            </a:pP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die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hunger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starvation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because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productivity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locality</a:t>
            </a:r>
            <a:r>
              <a:rPr dirty="0" sz="1200">
                <a:latin typeface="Times New Roman"/>
                <a:cs typeface="Times New Roman"/>
              </a:rPr>
              <a:t> 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drastically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Times New Roman"/>
                <a:cs typeface="Times New Roman"/>
              </a:rPr>
              <a:t>reduced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lack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 lvl="1" marL="467995" marR="5715" indent="-227329">
              <a:lnSpc>
                <a:spcPct val="107500"/>
              </a:lnSpc>
              <a:spcBef>
                <a:spcPts val="10"/>
              </a:spcBef>
              <a:buAutoNum type="arabicPeriod" startAt="4"/>
              <a:tabLst>
                <a:tab pos="4699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stiff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competition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40">
                <a:latin typeface="Times New Roman"/>
                <a:cs typeface="Times New Roman"/>
              </a:rPr>
              <a:t> drastically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elimination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35">
                <a:latin typeface="Times New Roman"/>
                <a:cs typeface="Times New Roman"/>
              </a:rPr>
              <a:t>weaker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40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7935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>
                <a:latin typeface="Georgia"/>
                <a:cs typeface="Georgia"/>
              </a:rPr>
              <a:t>2.</a:t>
            </a:r>
            <a:r>
              <a:rPr dirty="0" sz="1200" spc="110">
                <a:latin typeface="Georgia"/>
                <a:cs typeface="Georgia"/>
              </a:rPr>
              <a:t>  </a:t>
            </a:r>
            <a:r>
              <a:rPr dirty="0" sz="1200" spc="-40">
                <a:latin typeface="Georgia"/>
                <a:cs typeface="Georgia"/>
              </a:rPr>
              <a:t>Some</a:t>
            </a:r>
            <a:r>
              <a:rPr dirty="0" sz="1200" spc="-20">
                <a:latin typeface="Georgia"/>
                <a:cs typeface="Georgia"/>
              </a:rPr>
              <a:t> Droughts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Twentieth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Century:</a:t>
            </a:r>
            <a:endParaRPr sz="1200">
              <a:latin typeface="Georgia"/>
              <a:cs typeface="Georgia"/>
            </a:endParaRPr>
          </a:p>
          <a:p>
            <a:pPr marL="12700" indent="456565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Australia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frequent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occurrence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tracts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2700" marR="825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continent.</a:t>
            </a:r>
            <a:r>
              <a:rPr dirty="0" sz="1200" spc="3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Australia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twentieth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century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closing </a:t>
            </a:r>
            <a:r>
              <a:rPr dirty="0" sz="1200" spc="-40">
                <a:latin typeface="Times New Roman"/>
                <a:cs typeface="Times New Roman"/>
              </a:rPr>
              <a:t>years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nineteenth</a:t>
            </a:r>
            <a:r>
              <a:rPr dirty="0" sz="1200" spc="-25">
                <a:latin typeface="Times New Roman"/>
                <a:cs typeface="Times New Roman"/>
              </a:rPr>
              <a:t> century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continued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1902.</a:t>
            </a:r>
            <a:endParaRPr sz="1200">
              <a:latin typeface="Times New Roman"/>
              <a:cs typeface="Times New Roman"/>
            </a:endParaRPr>
          </a:p>
          <a:p>
            <a:pPr marL="12700" marR="6350" indent="457200">
              <a:lnSpc>
                <a:spcPts val="1560"/>
              </a:lnSpc>
              <a:spcBef>
                <a:spcPts val="60"/>
              </a:spcBef>
            </a:pPr>
            <a:r>
              <a:rPr dirty="0" sz="1200" spc="-25">
                <a:latin typeface="Times New Roman"/>
                <a:cs typeface="Times New Roman"/>
              </a:rPr>
              <a:t>Australia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Sahel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Africa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deficient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feature.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8890">
              <a:lnSpc>
                <a:spcPct val="107500"/>
              </a:lnSpc>
            </a:pPr>
            <a:r>
              <a:rPr dirty="0" sz="1200" spc="-35">
                <a:latin typeface="Georgia"/>
                <a:cs typeface="Georgia"/>
              </a:rPr>
              <a:t>Water: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Use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and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over-</a:t>
            </a:r>
            <a:r>
              <a:rPr dirty="0" sz="1200" spc="-25">
                <a:latin typeface="Georgia"/>
                <a:cs typeface="Georgia"/>
              </a:rPr>
              <a:t>exploitation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surface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and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ground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water,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floods,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droughts,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conflicts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over </a:t>
            </a:r>
            <a:r>
              <a:rPr dirty="0" sz="1200" spc="-35">
                <a:latin typeface="Georgia"/>
                <a:cs typeface="Georgia"/>
              </a:rPr>
              <a:t>water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(international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10">
                <a:latin typeface="Georgia"/>
                <a:cs typeface="Georgia"/>
              </a:rPr>
              <a:t>&amp;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inter:</a:t>
            </a:r>
            <a:r>
              <a:rPr dirty="0" sz="1200" spc="-10">
                <a:latin typeface="Georgia"/>
                <a:cs typeface="Georgia"/>
              </a:rPr>
              <a:t> state).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Georgia"/>
                <a:cs typeface="Georgia"/>
              </a:rPr>
              <a:t>Conflict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over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Water: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reservoirs,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wider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deposits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streams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provide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needs. Some </a:t>
            </a:r>
            <a:r>
              <a:rPr dirty="0" sz="1200" spc="-20">
                <a:latin typeface="Times New Roman"/>
                <a:cs typeface="Times New Roman"/>
              </a:rPr>
              <a:t>rivers </a:t>
            </a:r>
            <a:r>
              <a:rPr dirty="0" sz="1200" spc="-10">
                <a:latin typeface="Times New Roman"/>
                <a:cs typeface="Times New Roman"/>
              </a:rPr>
              <a:t>flow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many</a:t>
            </a:r>
            <a:r>
              <a:rPr dirty="0" sz="1200" spc="-10">
                <a:latin typeface="Times New Roman"/>
                <a:cs typeface="Times New Roman"/>
              </a:rPr>
              <a:t> countries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catering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needs </a:t>
            </a:r>
            <a:r>
              <a:rPr dirty="0" sz="1200">
                <a:latin typeface="Times New Roman"/>
                <a:cs typeface="Times New Roman"/>
              </a:rPr>
              <a:t>of people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belonging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ethnic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religious</a:t>
            </a:r>
            <a:r>
              <a:rPr dirty="0" sz="1200">
                <a:latin typeface="Times New Roman"/>
                <a:cs typeface="Times New Roman"/>
              </a:rPr>
              <a:t> back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ideologies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nationalities.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Over </a:t>
            </a:r>
            <a:r>
              <a:rPr dirty="0" sz="1200">
                <a:latin typeface="Times New Roman"/>
                <a:cs typeface="Times New Roman"/>
              </a:rPr>
              <a:t>consumption,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wastage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misuse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locality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affect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availability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another.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manipulation</a:t>
            </a:r>
            <a:r>
              <a:rPr dirty="0" sz="1200">
                <a:latin typeface="Times New Roman"/>
                <a:cs typeface="Times New Roman"/>
              </a:rPr>
              <a:t> of flood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rivers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flowing</a:t>
            </a:r>
            <a:r>
              <a:rPr dirty="0" sz="1200">
                <a:latin typeface="Times New Roman"/>
                <a:cs typeface="Times New Roman"/>
              </a:rPr>
              <a:t> through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particularly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commodity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(fresh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water)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scarce,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reason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enough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give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conflicts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controversies.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Times New Roman"/>
                <a:cs typeface="Times New Roman"/>
              </a:rPr>
              <a:t>Nile,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longest river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brings </a:t>
            </a:r>
            <a:r>
              <a:rPr dirty="0" sz="1200" spc="-25">
                <a:latin typeface="Times New Roman"/>
                <a:cs typeface="Times New Roman"/>
              </a:rPr>
              <a:t>waters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drainage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basins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Tanzania,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Uganda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stress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Sudan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referred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White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Nile.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dammed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Jabal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Awliya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provide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cotton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plantations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Sudan.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Khartoum,</a:t>
            </a:r>
            <a:r>
              <a:rPr dirty="0" sz="1200" spc="-20">
                <a:latin typeface="Times New Roman"/>
                <a:cs typeface="Times New Roman"/>
              </a:rPr>
              <a:t> Sudan,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Blue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Ethiopia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joins</a:t>
            </a:r>
            <a:r>
              <a:rPr dirty="0" sz="1200" spc="-25">
                <a:latin typeface="Times New Roman"/>
                <a:cs typeface="Times New Roman"/>
              </a:rPr>
              <a:t> the </a:t>
            </a:r>
            <a:r>
              <a:rPr dirty="0" sz="1200" spc="-10">
                <a:latin typeface="Times New Roman"/>
                <a:cs typeface="Times New Roman"/>
              </a:rPr>
              <a:t>river.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Nile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Blue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Nile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dammed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near </a:t>
            </a:r>
            <a:r>
              <a:rPr dirty="0" sz="1200">
                <a:latin typeface="Times New Roman"/>
                <a:cs typeface="Times New Roman"/>
              </a:rPr>
              <a:t>Khartoum,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Sudan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irrigation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hydroelectric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generation.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Nile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line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Egypt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largely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dictated </a:t>
            </a:r>
            <a:r>
              <a:rPr dirty="0" sz="1200">
                <a:latin typeface="Times New Roman"/>
                <a:cs typeface="Times New Roman"/>
              </a:rPr>
              <a:t>by drought,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 </a:t>
            </a:r>
            <a:r>
              <a:rPr dirty="0" sz="1200" spc="-20">
                <a:latin typeface="Times New Roman"/>
                <a:cs typeface="Times New Roman"/>
              </a:rPr>
              <a:t>manipulation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Blue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White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Sudan which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give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rise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controversy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between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20">
                <a:latin typeface="Times New Roman"/>
                <a:cs typeface="Times New Roman"/>
              </a:rPr>
              <a:t> countries.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Similarly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drainage </a:t>
            </a:r>
            <a:r>
              <a:rPr dirty="0" sz="1200" spc="-20">
                <a:latin typeface="Times New Roman"/>
                <a:cs typeface="Times New Roman"/>
              </a:rPr>
              <a:t>basin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River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Niger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(Africa)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Guinea,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Mali,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Burkina </a:t>
            </a:r>
            <a:r>
              <a:rPr dirty="0" sz="1200" spc="-10">
                <a:latin typeface="Times New Roman"/>
                <a:cs typeface="Times New Roman"/>
              </a:rPr>
              <a:t>Faso,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Benin,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Niger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Nigeria.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twin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rivers, </a:t>
            </a:r>
            <a:r>
              <a:rPr dirty="0" sz="1200">
                <a:latin typeface="Times New Roman"/>
                <a:cs typeface="Times New Roman"/>
              </a:rPr>
              <a:t>Euphrates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Tigris</a:t>
            </a:r>
            <a:r>
              <a:rPr dirty="0" sz="1200" spc="-25">
                <a:latin typeface="Times New Roman"/>
                <a:cs typeface="Times New Roman"/>
              </a:rPr>
              <a:t> originate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Turkey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flow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Syria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Iraq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Arabian </a:t>
            </a:r>
            <a:r>
              <a:rPr dirty="0" sz="1200">
                <a:latin typeface="Times New Roman"/>
                <a:cs typeface="Times New Roman"/>
              </a:rPr>
              <a:t>gulf.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drainage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Zambezi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(Africa)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Congo,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Angola,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Zambia,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Zimbabwe,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Malawi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Mozambique.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Paranas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Africa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Brazil,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Paraguay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Argentina.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40">
                <a:latin typeface="Times New Roman"/>
                <a:cs typeface="Times New Roman"/>
              </a:rPr>
              <a:t>Mississippi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basin,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spread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3270000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sq.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kms. </a:t>
            </a:r>
            <a:r>
              <a:rPr dirty="0" sz="1200" spc="-45">
                <a:latin typeface="Times New Roman"/>
                <a:cs typeface="Times New Roman"/>
              </a:rPr>
              <a:t>lies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several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America.</a:t>
            </a:r>
            <a:r>
              <a:rPr dirty="0" sz="1200" spc="-25">
                <a:latin typeface="Times New Roman"/>
                <a:cs typeface="Times New Roman"/>
              </a:rPr>
              <a:t> The Multipurpose</a:t>
            </a:r>
            <a:r>
              <a:rPr dirty="0" sz="1200" spc="-20">
                <a:latin typeface="Times New Roman"/>
                <a:cs typeface="Times New Roman"/>
              </a:rPr>
              <a:t> Irrigation </a:t>
            </a:r>
            <a:r>
              <a:rPr dirty="0" sz="1200" spc="-10">
                <a:latin typeface="Times New Roman"/>
                <a:cs typeface="Times New Roman"/>
              </a:rPr>
              <a:t>project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Mekong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River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Asia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proposes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several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dams,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hydroelectric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network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canals.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involve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 </a:t>
            </a:r>
            <a:r>
              <a:rPr dirty="0" sz="1200" spc="-40">
                <a:latin typeface="Times New Roman"/>
                <a:cs typeface="Times New Roman"/>
              </a:rPr>
              <a:t>namely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Cambodia,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Thailand,</a:t>
            </a:r>
            <a:r>
              <a:rPr dirty="0" sz="1200" spc="-20">
                <a:latin typeface="Times New Roman"/>
                <a:cs typeface="Times New Roman"/>
              </a:rPr>
              <a:t> Laos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Vietnam.</a:t>
            </a:r>
            <a:endParaRPr sz="1200">
              <a:latin typeface="Times New Roman"/>
              <a:cs typeface="Times New Roman"/>
            </a:endParaRPr>
          </a:p>
          <a:p>
            <a:pPr algn="just" marL="12700" marR="5143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mentioned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earlier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freshwater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abundance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shall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 no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sea- </a:t>
            </a:r>
            <a:r>
              <a:rPr dirty="0" sz="1200">
                <a:latin typeface="Times New Roman"/>
                <a:cs typeface="Times New Roman"/>
              </a:rPr>
              <a:t>sons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limited.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rapidly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growing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12700" marR="50800">
              <a:lnSpc>
                <a:spcPct val="1077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expansion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agricultural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sectors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demand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shall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been </a:t>
            </a:r>
            <a:r>
              <a:rPr dirty="0" sz="1200" spc="-25">
                <a:latin typeface="Times New Roman"/>
                <a:cs typeface="Times New Roman"/>
              </a:rPr>
              <a:t>effectively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dammed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discharge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brought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 conditions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scarcity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difficult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deckle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needier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stronger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rights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25">
                <a:latin typeface="Times New Roman"/>
                <a:cs typeface="Times New Roman"/>
              </a:rPr>
              <a:t> the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Conflict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controversies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shall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naturally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follow.</a:t>
            </a:r>
            <a:r>
              <a:rPr dirty="0" sz="1200" spc="4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Colorado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flows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several </a:t>
            </a:r>
            <a:r>
              <a:rPr dirty="0" sz="1200" spc="-10">
                <a:latin typeface="Times New Roman"/>
                <a:cs typeface="Times New Roman"/>
              </a:rPr>
              <a:t>states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America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hemmed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several </a:t>
            </a:r>
            <a:r>
              <a:rPr dirty="0" sz="1200">
                <a:latin typeface="Times New Roman"/>
                <a:cs typeface="Times New Roman"/>
              </a:rPr>
              <a:t>dams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embankments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30">
                <a:latin typeface="Times New Roman"/>
                <a:cs typeface="Times New Roman"/>
              </a:rPr>
              <a:t>entirely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Controversies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 </a:t>
            </a:r>
            <a:r>
              <a:rPr dirty="0" sz="1200" spc="-20">
                <a:latin typeface="Times New Roman"/>
                <a:cs typeface="Times New Roman"/>
              </a:rPr>
              <a:t>developed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could</a:t>
            </a:r>
            <a:r>
              <a:rPr dirty="0" sz="1200" spc="-25">
                <a:latin typeface="Times New Roman"/>
                <a:cs typeface="Times New Roman"/>
              </a:rPr>
              <a:t> only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resolved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federal</a:t>
            </a:r>
            <a:r>
              <a:rPr dirty="0" sz="1200" spc="-20">
                <a:latin typeface="Times New Roman"/>
                <a:cs typeface="Times New Roman"/>
              </a:rPr>
              <a:t> intervention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adjuration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Supreme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Court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USA.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well-</a:t>
            </a:r>
            <a:r>
              <a:rPr dirty="0" sz="1200" spc="-10">
                <a:latin typeface="Times New Roman"/>
                <a:cs typeface="Times New Roman"/>
              </a:rPr>
              <a:t>known </a:t>
            </a:r>
            <a:r>
              <a:rPr dirty="0" sz="1200" spc="-30">
                <a:latin typeface="Times New Roman"/>
                <a:cs typeface="Times New Roman"/>
              </a:rPr>
              <a:t>example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dispute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happens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Cauvery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 </a:t>
            </a:r>
            <a:r>
              <a:rPr dirty="0" sz="1200" spc="-25">
                <a:latin typeface="Times New Roman"/>
                <a:cs typeface="Times New Roman"/>
              </a:rPr>
              <a:t>originates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788" y="423167"/>
            <a:ext cx="6337300" cy="5502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algn="just" marL="12700" marR="52069">
              <a:lnSpc>
                <a:spcPct val="1078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hills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Western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runs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shadow-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Karnataka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flows </a:t>
            </a:r>
            <a:r>
              <a:rPr dirty="0" sz="1200" spc="-20">
                <a:latin typeface="Times New Roman"/>
                <a:cs typeface="Times New Roman"/>
              </a:rPr>
              <a:t>eastward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20">
                <a:latin typeface="Times New Roman"/>
                <a:cs typeface="Times New Roman"/>
              </a:rPr>
              <a:t>Thanjavur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delta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bowl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Chennai.</a:t>
            </a:r>
            <a:r>
              <a:rPr dirty="0" sz="1200">
                <a:latin typeface="Times New Roman"/>
                <a:cs typeface="Times New Roman"/>
              </a:rPr>
              <a:t> It is 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 </a:t>
            </a:r>
            <a:r>
              <a:rPr dirty="0" sz="1200" spc="-10">
                <a:latin typeface="Times New Roman"/>
                <a:cs typeface="Times New Roman"/>
              </a:rPr>
              <a:t>river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providing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field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Karnataka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Chennai.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rapids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falls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generate </a:t>
            </a:r>
            <a:r>
              <a:rPr dirty="0" sz="1200" spc="-20">
                <a:latin typeface="Times New Roman"/>
                <a:cs typeface="Times New Roman"/>
              </a:rPr>
              <a:t>hydroelectric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Karnataka.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Stanley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Reservoir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scarcity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Karnataka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>
                <a:latin typeface="Times New Roman"/>
                <a:cs typeface="Times New Roman"/>
              </a:rPr>
              <a:t>stronger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rights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Cauvery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refuse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release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Chennai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farmers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suffer.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Georgia"/>
                <a:cs typeface="Georgia"/>
              </a:rPr>
              <a:t>Surface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waters: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1,150 </a:t>
            </a:r>
            <a:r>
              <a:rPr dirty="0" sz="1200" spc="-10">
                <a:latin typeface="Times New Roman"/>
                <a:cs typeface="Times New Roman"/>
              </a:rPr>
              <a:t>cubic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appear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cubic kms.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surface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outside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enlarged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addition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450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cubic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while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cubic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>
                <a:latin typeface="Times New Roman"/>
                <a:cs typeface="Times New Roman"/>
              </a:rPr>
              <a:t>runoff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irrigated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surface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cubic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percolates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deposits.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year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,800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cubic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distributed </a:t>
            </a:r>
            <a:r>
              <a:rPr dirty="0" sz="1200" spc="-20">
                <a:latin typeface="Times New Roman"/>
                <a:cs typeface="Times New Roman"/>
              </a:rPr>
              <a:t>among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river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basins.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5">
                <a:latin typeface="Georgia"/>
                <a:cs typeface="Georgia"/>
              </a:rPr>
              <a:t>Ground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water: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portion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-10">
                <a:latin typeface="Times New Roman"/>
                <a:cs typeface="Times New Roman"/>
              </a:rPr>
              <a:t> 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earth's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crust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retained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layers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 </a:t>
            </a:r>
            <a:r>
              <a:rPr dirty="0" sz="1200">
                <a:latin typeface="Times New Roman"/>
                <a:cs typeface="Times New Roman"/>
              </a:rPr>
              <a:t>moisture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(about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1,650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cubic</a:t>
            </a:r>
            <a:r>
              <a:rPr dirty="0" sz="1200" spc="-10">
                <a:latin typeface="Times New Roman"/>
                <a:cs typeface="Times New Roman"/>
              </a:rPr>
              <a:t> kms).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cubic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percolate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deposits.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applied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fields</a:t>
            </a:r>
            <a:r>
              <a:rPr dirty="0" sz="1200">
                <a:latin typeface="Times New Roman"/>
                <a:cs typeface="Times New Roman"/>
              </a:rPr>
              <a:t> (about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120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cubic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kms.)</a:t>
            </a:r>
            <a:r>
              <a:rPr dirty="0" sz="1200">
                <a:latin typeface="Times New Roman"/>
                <a:cs typeface="Times New Roman"/>
              </a:rPr>
              <a:t> moves down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ground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 50 cubic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Ions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surface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 also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end up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ground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Therefore,</a:t>
            </a:r>
            <a:r>
              <a:rPr dirty="0" sz="1200">
                <a:latin typeface="Times New Roman"/>
                <a:cs typeface="Times New Roman"/>
              </a:rPr>
              <a:t> 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about 670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cubic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 enters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</a:t>
            </a:r>
            <a:r>
              <a:rPr dirty="0" sz="1200" spc="-30">
                <a:latin typeface="Times New Roman"/>
                <a:cs typeface="Times New Roman"/>
              </a:rPr>
              <a:t>annually.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 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 we </a:t>
            </a:r>
            <a:r>
              <a:rPr dirty="0" sz="1200" spc="-25">
                <a:latin typeface="Times New Roman"/>
                <a:cs typeface="Times New Roman"/>
              </a:rPr>
              <a:t>can </a:t>
            </a:r>
            <a:r>
              <a:rPr dirty="0" sz="1200" spc="-20">
                <a:latin typeface="Times New Roman"/>
                <a:cs typeface="Times New Roman"/>
              </a:rPr>
              <a:t>withdraw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sub-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 spc="-10">
                <a:latin typeface="Times New Roman"/>
                <a:cs typeface="Times New Roman"/>
              </a:rPr>
              <a:t> deposits.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withdrawal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limit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detrimental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715">
              <a:lnSpc>
                <a:spcPct val="107500"/>
              </a:lnSpc>
            </a:pPr>
            <a:r>
              <a:rPr dirty="0" sz="1200">
                <a:latin typeface="Georgia"/>
                <a:cs typeface="Georgia"/>
              </a:rPr>
              <a:t>Energy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Resources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Renewable </a:t>
            </a:r>
            <a:r>
              <a:rPr dirty="0" sz="1200">
                <a:latin typeface="Georgia"/>
                <a:cs typeface="Georgia"/>
              </a:rPr>
              <a:t>and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non-</a:t>
            </a:r>
            <a:r>
              <a:rPr dirty="0" sz="1200" spc="-30">
                <a:latin typeface="Georgia"/>
                <a:cs typeface="Georgia"/>
              </a:rPr>
              <a:t>renewable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energy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sources,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use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alternate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energy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sources </a:t>
            </a:r>
            <a:r>
              <a:rPr dirty="0" sz="1200" spc="-20">
                <a:latin typeface="Georgia"/>
                <a:cs typeface="Georgia"/>
              </a:rPr>
              <a:t>growing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energy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needs,,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case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studies: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Georgia"/>
                <a:cs typeface="Georgia"/>
              </a:rPr>
              <a:t>Global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Energy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Consumption: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207" y="5992806"/>
            <a:ext cx="3965530" cy="232366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19" y="8294624"/>
            <a:ext cx="6336665" cy="81343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200" spc="-35">
                <a:latin typeface="Georgia"/>
                <a:cs typeface="Georgia"/>
              </a:rPr>
              <a:t>Growth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Global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Energy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Consumption</a:t>
            </a:r>
            <a:endParaRPr sz="1200">
              <a:latin typeface="Georgia"/>
              <a:cs typeface="Georgia"/>
            </a:endParaRPr>
          </a:p>
          <a:p>
            <a:pPr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30">
                <a:latin typeface="Times New Roman"/>
                <a:cs typeface="Times New Roman"/>
              </a:rPr>
              <a:t>Minimum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capita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requirement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0">
                <a:latin typeface="Times New Roman"/>
                <a:cs typeface="Times New Roman"/>
              </a:rPr>
              <a:t> 2000 </a:t>
            </a:r>
            <a:r>
              <a:rPr dirty="0" sz="1200" spc="-30">
                <a:latin typeface="Times New Roman"/>
                <a:cs typeface="Times New Roman"/>
              </a:rPr>
              <a:t>kcals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quantity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required</a:t>
            </a:r>
            <a:endParaRPr sz="120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keep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alive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obtained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eats.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primitive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society,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apart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cooking,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lighting. heating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little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'al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Revolution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however,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brought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era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41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6337300" cy="2151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45">
                <a:latin typeface="Georgia"/>
                <a:cs typeface="Georgia"/>
              </a:rPr>
              <a:t> </a:t>
            </a:r>
            <a:r>
              <a:rPr dirty="0" sz="1300" spc="-100">
                <a:latin typeface="Georgia"/>
                <a:cs typeface="Georgia"/>
              </a:rPr>
              <a:t>3: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Natural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Resources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8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consumption, which was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little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2000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kcals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up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technologically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advanced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steady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global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consumption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since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fossil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spread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(Fig.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9.1).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entered</a:t>
            </a:r>
            <a:r>
              <a:rPr dirty="0" sz="1200" spc="-25">
                <a:latin typeface="Times New Roman"/>
                <a:cs typeface="Times New Roman"/>
              </a:rPr>
              <a:t> an </a:t>
            </a:r>
            <a:r>
              <a:rPr dirty="0" sz="1200">
                <a:latin typeface="Times New Roman"/>
                <a:cs typeface="Times New Roman"/>
              </a:rPr>
              <a:t>'Age'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consumption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fossil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fuels,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represents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photosynthesis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millions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ago.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capita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consumption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advanced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Western </a:t>
            </a:r>
            <a:r>
              <a:rPr dirty="0" sz="1200" spc="-20">
                <a:latin typeface="Times New Roman"/>
                <a:cs typeface="Times New Roman"/>
              </a:rPr>
              <a:t>countries.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20%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world's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two-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 </a:t>
            </a:r>
            <a:r>
              <a:rPr dirty="0" sz="1200" spc="-35">
                <a:latin typeface="Times New Roman"/>
                <a:cs typeface="Times New Roman"/>
              </a:rPr>
              <a:t>while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population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live</a:t>
            </a:r>
            <a:r>
              <a:rPr dirty="0" sz="1200" spc="-10">
                <a:latin typeface="Times New Roman"/>
                <a:cs typeface="Times New Roman"/>
              </a:rPr>
              <a:t> 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one-</a:t>
            </a:r>
            <a:r>
              <a:rPr dirty="0" sz="1200">
                <a:latin typeface="Times New Roman"/>
                <a:cs typeface="Times New Roman"/>
              </a:rPr>
              <a:t>third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supply.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 </a:t>
            </a:r>
            <a:r>
              <a:rPr dirty="0" sz="1200" spc="-35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developing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electricity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still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dream,</a:t>
            </a:r>
            <a:r>
              <a:rPr dirty="0" sz="1200" spc="-20">
                <a:latin typeface="Times New Roman"/>
                <a:cs typeface="Times New Roman"/>
              </a:rPr>
              <a:t> fossil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fuels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difficult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costly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obtain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biomass </a:t>
            </a:r>
            <a:r>
              <a:rPr dirty="0" sz="1200" spc="-20">
                <a:latin typeface="Times New Roman"/>
                <a:cs typeface="Times New Roman"/>
              </a:rPr>
              <a:t>constitutes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source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7244" y="2655216"/>
            <a:ext cx="2144013" cy="241839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07" y="5088129"/>
            <a:ext cx="6337300" cy="277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2545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Georgia"/>
                <a:cs typeface="Georgia"/>
              </a:rPr>
              <a:t>Global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Consumption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0">
                <a:latin typeface="Georgia"/>
                <a:cs typeface="Georgia"/>
              </a:rPr>
              <a:t> Fossil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Fuels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2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Conventional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Sources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Energy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for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Mankind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Conventional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society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since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convention.</a:t>
            </a:r>
            <a:r>
              <a:rPr dirty="0" sz="1200" spc="-30">
                <a:latin typeface="Times New Roman"/>
                <a:cs typeface="Times New Roman"/>
              </a:rPr>
              <a:t> Since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immemorial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diverse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energy.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However,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mankind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mankind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derived directly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indirectly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sun.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society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summarized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 spc="-10">
                <a:latin typeface="Times New Roman"/>
                <a:cs typeface="Times New Roman"/>
              </a:rPr>
              <a:t>follows: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Georgia"/>
                <a:cs typeface="Georgia"/>
              </a:rPr>
              <a:t>Biomass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dried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organic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matter: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Dried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twigs,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leaves,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cow-</a:t>
            </a:r>
            <a:r>
              <a:rPr dirty="0" sz="1200">
                <a:latin typeface="Times New Roman"/>
                <a:cs typeface="Times New Roman"/>
              </a:rPr>
              <a:t>dung, burning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oils 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derived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category.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renewable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since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learned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burning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dried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biomass,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obtain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lighting, </a:t>
            </a:r>
            <a:r>
              <a:rPr dirty="0" sz="1200">
                <a:latin typeface="Times New Roman"/>
                <a:cs typeface="Times New Roman"/>
              </a:rPr>
              <a:t>cooking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fuel-</a:t>
            </a: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constitutes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energy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developing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Fuel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consumption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almost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43%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 consumed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countries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amounts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14%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total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world's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13225" y="1263402"/>
            <a:ext cx="6346190" cy="9525"/>
          </a:xfrm>
          <a:custGeom>
            <a:avLst/>
            <a:gdLst/>
            <a:ahLst/>
            <a:cxnLst/>
            <a:rect l="l" t="t" r="r" b="b"/>
            <a:pathLst>
              <a:path w="6346190" h="9525">
                <a:moveTo>
                  <a:pt x="6345935" y="0"/>
                </a:moveTo>
                <a:lnTo>
                  <a:pt x="0" y="0"/>
                </a:lnTo>
                <a:lnTo>
                  <a:pt x="0" y="9138"/>
                </a:lnTo>
                <a:lnTo>
                  <a:pt x="6345935" y="9138"/>
                </a:lnTo>
                <a:lnTo>
                  <a:pt x="6345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18811" y="423167"/>
            <a:ext cx="6337935" cy="871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325"/>
              </a:spcBef>
            </a:pPr>
            <a:r>
              <a:rPr dirty="0" sz="1200" spc="-20">
                <a:latin typeface="Georgia"/>
                <a:cs typeface="Georgia"/>
              </a:rPr>
              <a:t>Unit</a:t>
            </a:r>
            <a:r>
              <a:rPr dirty="0" sz="1200" spc="-50">
                <a:latin typeface="Georgia"/>
                <a:cs typeface="Georgia"/>
              </a:rPr>
              <a:t> 4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dirty="0" sz="1400" spc="-30">
                <a:latin typeface="Georgia"/>
                <a:cs typeface="Georgia"/>
              </a:rPr>
              <a:t>Biodiversity</a:t>
            </a:r>
            <a:r>
              <a:rPr dirty="0" sz="1400" spc="-45">
                <a:latin typeface="Georgia"/>
                <a:cs typeface="Georgia"/>
              </a:rPr>
              <a:t> </a:t>
            </a:r>
            <a:r>
              <a:rPr dirty="0" sz="1400" spc="-20">
                <a:latin typeface="Georgia"/>
                <a:cs typeface="Georgia"/>
              </a:rPr>
              <a:t>and</a:t>
            </a:r>
            <a:r>
              <a:rPr dirty="0" sz="1400" spc="-35">
                <a:latin typeface="Georgia"/>
                <a:cs typeface="Georgia"/>
              </a:rPr>
              <a:t> </a:t>
            </a:r>
            <a:r>
              <a:rPr dirty="0" sz="1400" spc="-10">
                <a:latin typeface="Georgia"/>
                <a:cs typeface="Georgia"/>
              </a:rPr>
              <a:t>Conservation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Introduction</a:t>
            </a:r>
            <a:endParaRPr sz="1200">
              <a:latin typeface="Georgia"/>
              <a:cs typeface="Georgia"/>
            </a:endParaRPr>
          </a:p>
          <a:p>
            <a:pPr algn="just" marL="12700" marR="7620" indent="457200">
              <a:lnSpc>
                <a:spcPct val="107500"/>
              </a:lnSpc>
              <a:spcBef>
                <a:spcPts val="15"/>
              </a:spcBef>
            </a:pP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 </a:t>
            </a:r>
            <a:r>
              <a:rPr dirty="0" sz="1200" spc="-40">
                <a:latin typeface="Times New Roman"/>
                <a:cs typeface="Times New Roman"/>
              </a:rPr>
              <a:t>Biological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 </a:t>
            </a:r>
            <a:r>
              <a:rPr dirty="0" sz="1200" spc="-25">
                <a:latin typeface="Times New Roman"/>
                <a:cs typeface="Times New Roman"/>
              </a:rPr>
              <a:t>describes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variety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40">
                <a:latin typeface="Times New Roman"/>
                <a:cs typeface="Times New Roman"/>
              </a:rPr>
              <a:t>living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beings</a:t>
            </a:r>
            <a:r>
              <a:rPr dirty="0" sz="1200">
                <a:latin typeface="Times New Roman"/>
                <a:cs typeface="Times New Roman"/>
              </a:rPr>
              <a:t> 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short,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described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degree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life.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Biological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encompasses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microorganism,</a:t>
            </a:r>
            <a:r>
              <a:rPr dirty="0" sz="1200" spc="-10">
                <a:latin typeface="Times New Roman"/>
                <a:cs typeface="Times New Roman"/>
              </a:rPr>
              <a:t> plants,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coral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reefs, </a:t>
            </a:r>
            <a:r>
              <a:rPr dirty="0" sz="1200" spc="-20">
                <a:latin typeface="Times New Roman"/>
                <a:cs typeface="Times New Roman"/>
              </a:rPr>
              <a:t>forests,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rainforests, </a:t>
            </a:r>
            <a:r>
              <a:rPr dirty="0" sz="1200" spc="-20">
                <a:latin typeface="Times New Roman"/>
                <a:cs typeface="Times New Roman"/>
              </a:rPr>
              <a:t>deserts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5"/>
              </a:spcBef>
            </a:pP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>
                <a:latin typeface="Times New Roman"/>
                <a:cs typeface="Times New Roman"/>
              </a:rPr>
              <a:t> also </a:t>
            </a:r>
            <a:r>
              <a:rPr dirty="0" sz="1200" spc="-10">
                <a:latin typeface="Times New Roman"/>
                <a:cs typeface="Times New Roman"/>
              </a:rPr>
              <a:t>refers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 </a:t>
            </a:r>
            <a:r>
              <a:rPr dirty="0" sz="1200" spc="-10">
                <a:latin typeface="Times New Roman"/>
                <a:cs typeface="Times New Roman"/>
              </a:rPr>
              <a:t>abundance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within</a:t>
            </a:r>
            <a:r>
              <a:rPr dirty="0" sz="1200">
                <a:latin typeface="Times New Roman"/>
                <a:cs typeface="Times New Roman"/>
              </a:rPr>
              <a:t> 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particular </a:t>
            </a:r>
            <a:r>
              <a:rPr dirty="0" sz="1200">
                <a:latin typeface="Times New Roman"/>
                <a:cs typeface="Times New Roman"/>
              </a:rPr>
              <a:t>region.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represents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wealth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biological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available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It’s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sustaining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>
                <a:latin typeface="Times New Roman"/>
                <a:cs typeface="Times New Roman"/>
              </a:rPr>
              <a:t> area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plants,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 </a:t>
            </a:r>
            <a:r>
              <a:rPr dirty="0" sz="1200" spc="-25">
                <a:latin typeface="Times New Roman"/>
                <a:cs typeface="Times New Roman"/>
              </a:rPr>
              <a:t>living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things that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begin reduced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30">
                <a:latin typeface="Times New Roman"/>
                <a:cs typeface="Times New Roman"/>
              </a:rPr>
              <a:t>steady </a:t>
            </a:r>
            <a:r>
              <a:rPr dirty="0" sz="1200" spc="-10">
                <a:latin typeface="Times New Roman"/>
                <a:cs typeface="Times New Roman"/>
              </a:rPr>
              <a:t>rate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 </a:t>
            </a:r>
            <a:r>
              <a:rPr dirty="0" sz="1200" spc="-20">
                <a:latin typeface="Times New Roman"/>
                <a:cs typeface="Times New Roman"/>
              </a:rPr>
              <a:t>plan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habitat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destruction.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foundation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services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well-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intimately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linked.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feature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complex,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dynamic,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layer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living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that </a:t>
            </a:r>
            <a:r>
              <a:rPr dirty="0" sz="1200">
                <a:latin typeface="Times New Roman"/>
                <a:cs typeface="Times New Roman"/>
              </a:rPr>
              <a:t>occupy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feature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experiencing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dramatic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hands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humans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extraordinary,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singularly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unique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feature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layer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organisms—</a:t>
            </a:r>
            <a:r>
              <a:rPr dirty="0" sz="1200" spc="-25">
                <a:latin typeface="Times New Roman"/>
                <a:cs typeface="Times New Roman"/>
              </a:rPr>
              <a:t>the biosphere—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collective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metabolic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activities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innumerable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microbes </a:t>
            </a:r>
            <a:r>
              <a:rPr dirty="0" sz="1200" spc="-25">
                <a:latin typeface="Times New Roman"/>
                <a:cs typeface="Times New Roman"/>
              </a:rPr>
              <a:t>physically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chemically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unites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atmosphere,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geosphere,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hydrosphere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 </a:t>
            </a:r>
            <a:r>
              <a:rPr dirty="0" sz="1200">
                <a:latin typeface="Times New Roman"/>
                <a:cs typeface="Times New Roman"/>
              </a:rPr>
              <a:t>system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millions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including</a:t>
            </a:r>
            <a:r>
              <a:rPr dirty="0" sz="1200">
                <a:latin typeface="Times New Roman"/>
                <a:cs typeface="Times New Roman"/>
              </a:rPr>
              <a:t> humans,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thrived.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Breathable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potable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water, </a:t>
            </a:r>
            <a:r>
              <a:rPr dirty="0" sz="1200">
                <a:latin typeface="Times New Roman"/>
                <a:cs typeface="Times New Roman"/>
              </a:rPr>
              <a:t>fertile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bountiful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equitable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climate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Earth’s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history,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services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manifestations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workings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life.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follows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large-</a:t>
            </a:r>
            <a:r>
              <a:rPr dirty="0" sz="1200" spc="-25">
                <a:latin typeface="Times New Roman"/>
                <a:cs typeface="Times New Roman"/>
              </a:rPr>
              <a:t>scale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influences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tremendous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well-</a:t>
            </a:r>
            <a:r>
              <a:rPr dirty="0" sz="1200">
                <a:latin typeface="Times New Roman"/>
                <a:cs typeface="Times New Roman"/>
              </a:rPr>
              <a:t>being.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follows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 </a:t>
            </a:r>
            <a:r>
              <a:rPr dirty="0" sz="1200" spc="-25">
                <a:latin typeface="Times New Roman"/>
                <a:cs typeface="Times New Roman"/>
              </a:rPr>
              <a:t>impacts,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bad,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within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influence.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 indent="457200">
              <a:lnSpc>
                <a:spcPts val="1560"/>
              </a:lnSpc>
              <a:spcBef>
                <a:spcPts val="60"/>
              </a:spcBef>
            </a:pP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>
                <a:latin typeface="Times New Roman"/>
                <a:cs typeface="Times New Roman"/>
              </a:rPr>
              <a:t> 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 </a:t>
            </a:r>
            <a:r>
              <a:rPr dirty="0" sz="1200" spc="-25">
                <a:latin typeface="Times New Roman"/>
                <a:cs typeface="Times New Roman"/>
              </a:rPr>
              <a:t>value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always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sufficiently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considered,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given</a:t>
            </a:r>
            <a:r>
              <a:rPr dirty="0" sz="1200">
                <a:latin typeface="Times New Roman"/>
                <a:cs typeface="Times New Roman"/>
              </a:rPr>
              <a:t> its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vital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 in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provision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goods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services,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including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fisheries,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marine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resources,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recreation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tourism.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55">
                <a:latin typeface="Georgia"/>
                <a:cs typeface="Georgia"/>
              </a:rPr>
              <a:t>What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is </a:t>
            </a:r>
            <a:r>
              <a:rPr dirty="0" sz="1200" spc="-10">
                <a:latin typeface="Georgia"/>
                <a:cs typeface="Georgia"/>
              </a:rPr>
              <a:t>Biodiversity</a:t>
            </a:r>
            <a:endParaRPr sz="1200">
              <a:latin typeface="Georgia"/>
              <a:cs typeface="Georgia"/>
            </a:endParaRPr>
          </a:p>
          <a:p>
            <a:pPr algn="just" marL="12700" marR="7620" indent="457200">
              <a:lnSpc>
                <a:spcPct val="107500"/>
              </a:lnSpc>
            </a:pPr>
            <a:r>
              <a:rPr dirty="0" sz="1200" spc="-35">
                <a:latin typeface="Times New Roman"/>
                <a:cs typeface="Times New Roman"/>
              </a:rPr>
              <a:t>Biological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diversity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deals</a:t>
            </a:r>
            <a:r>
              <a:rPr dirty="0" sz="1200">
                <a:latin typeface="Times New Roman"/>
                <a:cs typeface="Times New Roman"/>
              </a:rPr>
              <a:t> with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degree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nature’s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variety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biosphere.</a:t>
            </a:r>
            <a:r>
              <a:rPr dirty="0" sz="1200">
                <a:latin typeface="Times New Roman"/>
                <a:cs typeface="Times New Roman"/>
              </a:rPr>
              <a:t> This </a:t>
            </a:r>
            <a:r>
              <a:rPr dirty="0" sz="1200" spc="-25">
                <a:latin typeface="Times New Roman"/>
                <a:cs typeface="Times New Roman"/>
              </a:rPr>
              <a:t>variety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 </a:t>
            </a:r>
            <a:r>
              <a:rPr dirty="0" sz="1200" spc="-25">
                <a:latin typeface="Times New Roman"/>
                <a:cs typeface="Times New Roman"/>
              </a:rPr>
              <a:t>be </a:t>
            </a:r>
            <a:r>
              <a:rPr dirty="0" sz="1200" spc="-20">
                <a:latin typeface="Times New Roman"/>
                <a:cs typeface="Times New Roman"/>
              </a:rPr>
              <a:t>observed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variability</a:t>
            </a:r>
            <a:r>
              <a:rPr dirty="0" sz="1200" spc="-25">
                <a:latin typeface="Times New Roman"/>
                <a:cs typeface="Times New Roman"/>
              </a:rPr>
              <a:t> within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species;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variety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25">
                <a:latin typeface="Times New Roman"/>
                <a:cs typeface="Times New Roman"/>
              </a:rPr>
              <a:t> within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community;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organisation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distinctive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animal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Georgia"/>
                <a:cs typeface="Georgia"/>
              </a:rPr>
              <a:t>Definitions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ts val="1560"/>
              </a:lnSpc>
              <a:spcBef>
                <a:spcPts val="60"/>
              </a:spcBef>
            </a:pP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living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animals, </a:t>
            </a:r>
            <a:r>
              <a:rPr dirty="0" sz="1200" spc="-30">
                <a:latin typeface="Times New Roman"/>
                <a:cs typeface="Times New Roman"/>
              </a:rPr>
              <a:t>microorganisms,</a:t>
            </a:r>
            <a:r>
              <a:rPr dirty="0" sz="1200" spc="-20">
                <a:latin typeface="Times New Roman"/>
                <a:cs typeface="Times New Roman"/>
              </a:rPr>
              <a:t> contains </a:t>
            </a:r>
            <a:r>
              <a:rPr dirty="0" sz="1200" spc="-25">
                <a:latin typeface="Times New Roman"/>
                <a:cs typeface="Times New Roman"/>
              </a:rPr>
              <a:t>genes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complex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200" spc="-30">
                <a:latin typeface="Times New Roman"/>
                <a:cs typeface="Times New Roman"/>
              </a:rPr>
              <a:t>Biologists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"totality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region".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90">
                <a:latin typeface="Times New Roman"/>
                <a:cs typeface="Times New Roman"/>
              </a:rPr>
              <a:t>(</a:t>
            </a:r>
            <a:r>
              <a:rPr dirty="0" sz="1200" spc="-90" i="1">
                <a:latin typeface="Times New Roman"/>
                <a:cs typeface="Times New Roman"/>
              </a:rPr>
              <a:t>Tor-</a:t>
            </a:r>
            <a:r>
              <a:rPr dirty="0" sz="1200" spc="-114" i="1">
                <a:latin typeface="Times New Roman"/>
                <a:cs typeface="Times New Roman"/>
              </a:rPr>
              <a:t>Bjorn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Larsson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(2001)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140" i="1">
                <a:latin typeface="Times New Roman"/>
                <a:cs typeface="Times New Roman"/>
              </a:rPr>
              <a:t>&amp;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Davis).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Convention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Biological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signed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member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Summit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Rio </a:t>
            </a:r>
            <a:r>
              <a:rPr dirty="0" sz="1200">
                <a:latin typeface="Times New Roman"/>
                <a:cs typeface="Times New Roman"/>
              </a:rPr>
              <a:t>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Janeiro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(Brazil)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1992,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explains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follows: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5"/>
              </a:spcBef>
            </a:pPr>
            <a:r>
              <a:rPr dirty="0" sz="1200" spc="-114" i="1">
                <a:latin typeface="Times New Roman"/>
                <a:cs typeface="Times New Roman"/>
              </a:rPr>
              <a:t>"Biological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diversity"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means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the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variability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among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living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organisms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from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all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45" i="1">
                <a:latin typeface="Times New Roman"/>
                <a:cs typeface="Times New Roman"/>
              </a:rPr>
              <a:t>sources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including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terrestrial,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marine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and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other </a:t>
            </a:r>
            <a:r>
              <a:rPr dirty="0" sz="1200" spc="-95" i="1">
                <a:latin typeface="Times New Roman"/>
                <a:cs typeface="Times New Roman"/>
              </a:rPr>
              <a:t>aquatic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50" i="1">
                <a:latin typeface="Times New Roman"/>
                <a:cs typeface="Times New Roman"/>
              </a:rPr>
              <a:t>ecosystems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and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the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60" i="1">
                <a:latin typeface="Times New Roman"/>
                <a:cs typeface="Times New Roman"/>
              </a:rPr>
              <a:t>ecological</a:t>
            </a:r>
            <a:r>
              <a:rPr dirty="0" sz="1200" spc="85" i="1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Times New Roman"/>
                <a:cs typeface="Times New Roman"/>
              </a:rPr>
              <a:t>complexes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of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which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they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are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part;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this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includes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diversity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within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species,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45" i="1">
                <a:latin typeface="Times New Roman"/>
                <a:cs typeface="Times New Roman"/>
              </a:rPr>
              <a:t>between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species </a:t>
            </a:r>
            <a:r>
              <a:rPr dirty="0" sz="1200" spc="-110" i="1">
                <a:latin typeface="Times New Roman"/>
                <a:cs typeface="Times New Roman"/>
              </a:rPr>
              <a:t>and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of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ecosystems.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Levels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Biological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Diversity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Biodiversity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viewed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namely: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genetic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diversity,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diversity,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diversity.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three</a:t>
            </a:r>
            <a:r>
              <a:rPr dirty="0" sz="1200" spc="-20">
                <a:latin typeface="Times New Roman"/>
                <a:cs typeface="Times New Roman"/>
              </a:rPr>
              <a:t> interact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change </a:t>
            </a:r>
            <a:r>
              <a:rPr dirty="0" sz="1200" spc="-10">
                <a:latin typeface="Times New Roman"/>
                <a:cs typeface="Times New Roman"/>
              </a:rPr>
              <a:t>over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6" y="423167"/>
            <a:ext cx="6337935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40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diversity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refers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40">
                <a:latin typeface="Times New Roman"/>
                <a:cs typeface="Times New Roman"/>
              </a:rPr>
              <a:t>variety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living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things.</a:t>
            </a:r>
            <a:endParaRPr sz="1200">
              <a:latin typeface="Times New Roman"/>
              <a:cs typeface="Times New Roman"/>
            </a:endParaRPr>
          </a:p>
          <a:p>
            <a:pPr marL="12700" marR="635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Genetic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refers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variations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between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individuals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—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characteristics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passed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down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parents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offspring.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refers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great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variety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interplay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biotic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55">
                <a:latin typeface="Times New Roman"/>
                <a:cs typeface="Times New Roman"/>
              </a:rPr>
              <a:t>(living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plants)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abiotic</a:t>
            </a:r>
            <a:r>
              <a:rPr dirty="0" sz="1200" spc="-20">
                <a:latin typeface="Times New Roman"/>
                <a:cs typeface="Times New Roman"/>
              </a:rPr>
              <a:t> (non-</a:t>
            </a:r>
            <a:r>
              <a:rPr dirty="0" sz="1200" spc="-55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world; </a:t>
            </a:r>
            <a:r>
              <a:rPr dirty="0" sz="1200" spc="-10">
                <a:latin typeface="Times New Roman"/>
                <a:cs typeface="Times New Roman"/>
              </a:rPr>
              <a:t>earth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forms,</a:t>
            </a:r>
            <a:r>
              <a:rPr dirty="0" sz="1200" spc="-30">
                <a:latin typeface="Times New Roman"/>
                <a:cs typeface="Times New Roman"/>
              </a:rPr>
              <a:t> soil,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rocks,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water).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Georgia"/>
                <a:cs typeface="Georgia"/>
              </a:rPr>
              <a:t>Genetic</a:t>
            </a:r>
            <a:r>
              <a:rPr dirty="0" sz="1200" spc="-10">
                <a:latin typeface="Georgia"/>
                <a:cs typeface="Georgia"/>
              </a:rPr>
              <a:t> Diversity</a:t>
            </a:r>
            <a:endParaRPr sz="12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Genetic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genetic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characteristics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genetic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makeup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species.</a:t>
            </a:r>
            <a:endParaRPr sz="1200">
              <a:latin typeface="Times New Roman"/>
              <a:cs typeface="Times New Roman"/>
            </a:endParaRPr>
          </a:p>
          <a:p>
            <a:pPr marL="12700" marR="5715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distinguished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genetic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variability,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describes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tendency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genetic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characteristics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vary.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consists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individuals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particular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genetic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composition.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individuals </a:t>
            </a:r>
            <a:r>
              <a:rPr dirty="0" sz="1200">
                <a:latin typeface="Times New Roman"/>
                <a:cs typeface="Times New Roman"/>
              </a:rPr>
              <a:t>interbreed,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offspring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combinations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genes,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resulting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mixtures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characteristics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species.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diversity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characteristics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essential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survival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healthy </a:t>
            </a:r>
            <a:r>
              <a:rPr dirty="0" sz="1200" spc="-20">
                <a:latin typeface="Times New Roman"/>
                <a:cs typeface="Times New Roman"/>
              </a:rPr>
              <a:t>populations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natural</a:t>
            </a:r>
            <a:r>
              <a:rPr dirty="0" sz="1200" spc="-25">
                <a:latin typeface="Times New Roman"/>
                <a:cs typeface="Times New Roman"/>
              </a:rPr>
              <a:t> communities.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changes,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overtime,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individuals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will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characteristics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survive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offspring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suited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whole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may </a:t>
            </a:r>
            <a:r>
              <a:rPr dirty="0" sz="1200" spc="-20">
                <a:latin typeface="Times New Roman"/>
                <a:cs typeface="Times New Roman"/>
              </a:rPr>
              <a:t>change.</a:t>
            </a:r>
            <a:r>
              <a:rPr dirty="0" sz="1200">
                <a:latin typeface="Times New Roman"/>
                <a:cs typeface="Times New Roman"/>
              </a:rPr>
              <a:t> This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adaptation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occurs.</a:t>
            </a:r>
            <a:r>
              <a:rPr dirty="0" sz="1200">
                <a:latin typeface="Times New Roman"/>
                <a:cs typeface="Times New Roman"/>
              </a:rPr>
              <a:t> If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small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isolated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larger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small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forced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reproduce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breeding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itself </a:t>
            </a:r>
            <a:r>
              <a:rPr dirty="0" sz="1200">
                <a:latin typeface="Times New Roman"/>
                <a:cs typeface="Times New Roman"/>
              </a:rPr>
              <a:t>—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inbreed. Inbreeding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genetic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making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harder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adapt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changing </a:t>
            </a:r>
            <a:r>
              <a:rPr dirty="0" sz="1200" spc="-20">
                <a:latin typeface="Times New Roman"/>
                <a:cs typeface="Times New Roman"/>
              </a:rPr>
              <a:t>conditions.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eventually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extinction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latin typeface="Georgia"/>
                <a:cs typeface="Georgia"/>
              </a:rPr>
              <a:t>Species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Diversity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35">
                <a:latin typeface="Times New Roman"/>
                <a:cs typeface="Times New Roman"/>
              </a:rPr>
              <a:t>Species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refers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types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many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insects,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bacteria,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fungi,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mammals,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differing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live </a:t>
            </a:r>
            <a:r>
              <a:rPr dirty="0" sz="1200">
                <a:latin typeface="Times New Roman"/>
                <a:cs typeface="Times New Roman"/>
              </a:rPr>
              <a:t>together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population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similar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reproduce</a:t>
            </a:r>
            <a:r>
              <a:rPr dirty="0" sz="1200">
                <a:latin typeface="Times New Roman"/>
                <a:cs typeface="Times New Roman"/>
              </a:rPr>
              <a:t> 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interbreeding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group. </a:t>
            </a:r>
            <a:r>
              <a:rPr dirty="0" sz="1200" spc="-20">
                <a:latin typeface="Times New Roman"/>
                <a:cs typeface="Times New Roman"/>
              </a:rPr>
              <a:t>Members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normally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reproduce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members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Members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specific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 </a:t>
            </a:r>
            <a:r>
              <a:rPr dirty="0" sz="1200">
                <a:latin typeface="Times New Roman"/>
                <a:cs typeface="Times New Roman"/>
              </a:rPr>
              <a:t>possess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characteristics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distinguish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remains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constant </a:t>
            </a:r>
            <a:r>
              <a:rPr dirty="0" sz="1200" spc="-35">
                <a:latin typeface="Times New Roman"/>
                <a:cs typeface="Times New Roman"/>
              </a:rPr>
              <a:t>regardless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geographic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location.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beings,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example,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belong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single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—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Homo</a:t>
            </a:r>
            <a:r>
              <a:rPr dirty="0" sz="1200" spc="-10">
                <a:latin typeface="Times New Roman"/>
                <a:cs typeface="Times New Roman"/>
              </a:rPr>
              <a:t> sapiens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successfully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breed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because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belong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same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Georgia"/>
                <a:cs typeface="Georgia"/>
              </a:rPr>
              <a:t>Ecosystem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Diversity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7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Ecosystems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combination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communities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living</a:t>
            </a:r>
            <a:r>
              <a:rPr dirty="0" sz="1200" spc="-10">
                <a:latin typeface="Times New Roman"/>
                <a:cs typeface="Times New Roman"/>
              </a:rPr>
              <a:t> things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physical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which they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live.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 kinds 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mountain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slopes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savannahs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oceans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reefs.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0">
                <a:latin typeface="Times New Roman"/>
                <a:cs typeface="Times New Roman"/>
              </a:rPr>
              <a:t> diverse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ecologically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systems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rainforests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reefs.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provides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kinds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providing</a:t>
            </a:r>
            <a:r>
              <a:rPr dirty="0" sz="1200">
                <a:latin typeface="Times New Roman"/>
                <a:cs typeface="Times New Roman"/>
              </a:rPr>
              <a:t> 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myriad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differing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functional </a:t>
            </a:r>
            <a:r>
              <a:rPr dirty="0" sz="1200" spc="-10">
                <a:latin typeface="Times New Roman"/>
                <a:cs typeface="Times New Roman"/>
              </a:rPr>
              <a:t>roles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</a:t>
            </a:r>
            <a:r>
              <a:rPr dirty="0" sz="1200" spc="-20">
                <a:latin typeface="Times New Roman"/>
                <a:cs typeface="Times New Roman"/>
              </a:rPr>
              <a:t> maintain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characteristics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unique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that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Ecosystems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dynamic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nature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can go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number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changes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composition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before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stable.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However,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despite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dynamic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changes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remain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constant such as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nutrient </a:t>
            </a:r>
            <a:r>
              <a:rPr dirty="0" sz="1200" spc="-35">
                <a:latin typeface="Times New Roman"/>
                <a:cs typeface="Times New Roman"/>
              </a:rPr>
              <a:t>cycling.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You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can </a:t>
            </a:r>
            <a:r>
              <a:rPr dirty="0" sz="1200" spc="-20">
                <a:latin typeface="Times New Roman"/>
                <a:cs typeface="Times New Roman"/>
              </a:rPr>
              <a:t>begin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appreciate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elements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connected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each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that exists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Earth's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Maintaining</a:t>
            </a:r>
            <a:r>
              <a:rPr dirty="0" sz="1200">
                <a:latin typeface="Times New Roman"/>
                <a:cs typeface="Times New Roman"/>
              </a:rPr>
              <a:t> this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ecological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>
                <a:latin typeface="Times New Roman"/>
                <a:cs typeface="Times New Roman"/>
              </a:rPr>
              <a:t> 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 for the health 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planet.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61434" y="784355"/>
            <a:ext cx="10496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5">
                <a:latin typeface="Georgia"/>
                <a:cs typeface="Georgia"/>
              </a:rPr>
              <a:t>CONTENTS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76012" y="1388774"/>
            <a:ext cx="2607310" cy="65024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>
                <a:latin typeface="Times New Roman"/>
                <a:cs typeface="Times New Roman"/>
              </a:rPr>
              <a:t>Unit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300" spc="-35">
                <a:latin typeface="Georgia"/>
                <a:cs typeface="Georgia"/>
              </a:rPr>
              <a:t>Introduction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>
                <a:latin typeface="Georgia"/>
                <a:cs typeface="Georgia"/>
              </a:rPr>
              <a:t>to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Environment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Studies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433989" y="1816103"/>
            <a:ext cx="1682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0">
                <a:latin typeface="Georgia"/>
                <a:cs typeface="Georgia"/>
              </a:rPr>
              <a:t>01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76012" y="2326032"/>
            <a:ext cx="789305" cy="65024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>
                <a:latin typeface="Times New Roman"/>
                <a:cs typeface="Times New Roman"/>
              </a:rPr>
              <a:t>Unit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300" spc="-10">
                <a:latin typeface="Georgia"/>
                <a:cs typeface="Georgia"/>
              </a:rPr>
              <a:t>Ecosystem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433807" y="2753363"/>
            <a:ext cx="1803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40">
                <a:latin typeface="Georgia"/>
                <a:cs typeface="Georgia"/>
              </a:rPr>
              <a:t>06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76012" y="3264816"/>
            <a:ext cx="4373880" cy="65024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>
                <a:latin typeface="Times New Roman"/>
                <a:cs typeface="Times New Roman"/>
              </a:rPr>
              <a:t>Unit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300" spc="-25">
                <a:latin typeface="Georgia"/>
                <a:cs typeface="Georgia"/>
              </a:rPr>
              <a:t>Natural</a:t>
            </a:r>
            <a:r>
              <a:rPr dirty="0" sz="1300" spc="-2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Resources-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and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non</a:t>
            </a:r>
            <a:r>
              <a:rPr dirty="0" sz="1300" spc="-1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Renewable</a:t>
            </a:r>
            <a:r>
              <a:rPr dirty="0" sz="1300" spc="-10">
                <a:latin typeface="Georgia"/>
                <a:cs typeface="Georgia"/>
              </a:rPr>
              <a:t> Resources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433967" y="3692146"/>
            <a:ext cx="1803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30">
                <a:latin typeface="Georgia"/>
                <a:cs typeface="Georgia"/>
              </a:rPr>
              <a:t>30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76012" y="4200553"/>
            <a:ext cx="2126615" cy="653415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300">
                <a:latin typeface="Times New Roman"/>
                <a:cs typeface="Times New Roman"/>
              </a:rPr>
              <a:t>Unit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4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33807" y="4630930"/>
            <a:ext cx="1803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90">
                <a:latin typeface="Georgia"/>
                <a:cs typeface="Georgia"/>
              </a:rPr>
              <a:t>43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76012" y="5140860"/>
            <a:ext cx="663575" cy="65024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>
                <a:latin typeface="Times New Roman"/>
                <a:cs typeface="Times New Roman"/>
              </a:rPr>
              <a:t>Unit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5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300" spc="-3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433807" y="5568189"/>
            <a:ext cx="1803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65">
                <a:latin typeface="Georgia"/>
                <a:cs typeface="Georgia"/>
              </a:rPr>
              <a:t>67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76012" y="6079644"/>
            <a:ext cx="2639060" cy="65024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>
                <a:latin typeface="Times New Roman"/>
                <a:cs typeface="Times New Roman"/>
              </a:rPr>
              <a:t>Unit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6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300" spc="-40">
                <a:latin typeface="Georgia"/>
                <a:cs typeface="Georgia"/>
              </a:rPr>
              <a:t>Environmental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Policies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10">
                <a:latin typeface="Georgia"/>
                <a:cs typeface="Georgia"/>
              </a:rPr>
              <a:t> Practices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433981" y="6506973"/>
            <a:ext cx="233679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65">
                <a:latin typeface="Georgia"/>
                <a:cs typeface="Georgia"/>
              </a:rPr>
              <a:t>119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76012" y="7015379"/>
            <a:ext cx="3089910" cy="653415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300">
                <a:latin typeface="Times New Roman"/>
                <a:cs typeface="Times New Roman"/>
              </a:rPr>
              <a:t>Unit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7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300" spc="-20">
                <a:latin typeface="Georgia"/>
                <a:cs typeface="Georgia"/>
              </a:rPr>
              <a:t>Human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Communities</a:t>
            </a:r>
            <a:r>
              <a:rPr dirty="0" sz="1300" spc="-1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 the</a:t>
            </a:r>
            <a:r>
              <a:rPr dirty="0" sz="1300" spc="-25">
                <a:latin typeface="Georgia"/>
                <a:cs typeface="Georgia"/>
              </a:rPr>
              <a:t> Environment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433770" y="7445757"/>
            <a:ext cx="2457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5">
                <a:latin typeface="Georgia"/>
                <a:cs typeface="Georgia"/>
              </a:rPr>
              <a:t>130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76012" y="7955687"/>
            <a:ext cx="803275" cy="65024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300">
                <a:latin typeface="Times New Roman"/>
                <a:cs typeface="Times New Roman"/>
              </a:rPr>
              <a:t>Unit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8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300" spc="-10">
                <a:latin typeface="Georgia"/>
                <a:cs typeface="Georgia"/>
              </a:rPr>
              <a:t>Field</a:t>
            </a:r>
            <a:r>
              <a:rPr dirty="0" sz="1300" spc="-40">
                <a:latin typeface="Georgia"/>
                <a:cs typeface="Georgia"/>
              </a:rPr>
              <a:t> </a:t>
            </a:r>
            <a:r>
              <a:rPr dirty="0" sz="1300" spc="-45">
                <a:latin typeface="Georgia"/>
                <a:cs typeface="Georgia"/>
              </a:rPr>
              <a:t>Work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433807" y="8383016"/>
            <a:ext cx="2457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95">
                <a:latin typeface="Georgia"/>
                <a:cs typeface="Georgia"/>
              </a:rPr>
              <a:t>138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76012" y="9009380"/>
            <a:ext cx="79565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>
                <a:latin typeface="Georgia"/>
                <a:cs typeface="Georgia"/>
              </a:rPr>
              <a:t>References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433807" y="9009380"/>
            <a:ext cx="2457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80">
                <a:latin typeface="Georgia"/>
                <a:cs typeface="Georgia"/>
              </a:rPr>
              <a:t>142</a:t>
            </a:r>
            <a:endParaRPr sz="1300">
              <a:latin typeface="Georgia"/>
              <a:cs typeface="Georgia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009137" y="840486"/>
            <a:ext cx="223520" cy="184150"/>
            <a:chOff x="3009137" y="840486"/>
            <a:chExt cx="223520" cy="184150"/>
          </a:xfrm>
        </p:grpSpPr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0567" y="865632"/>
              <a:ext cx="211835" cy="15849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9137" y="840486"/>
              <a:ext cx="210311" cy="158495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4501133" y="840486"/>
            <a:ext cx="223520" cy="184150"/>
            <a:chOff x="4501133" y="840486"/>
            <a:chExt cx="223520" cy="184150"/>
          </a:xfrm>
        </p:grpSpPr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4087" y="865632"/>
              <a:ext cx="210311" cy="15849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1133" y="840486"/>
              <a:ext cx="211835" cy="158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45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49" y="423167"/>
            <a:ext cx="6337300" cy="846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12700" marR="3911600">
              <a:lnSpc>
                <a:spcPct val="107500"/>
              </a:lnSpc>
              <a:spcBef>
                <a:spcPts val="1215"/>
              </a:spcBef>
            </a:pPr>
            <a:r>
              <a:rPr dirty="0" sz="1200" spc="-20">
                <a:latin typeface="Georgia"/>
                <a:cs typeface="Georgia"/>
              </a:rPr>
              <a:t>Biogeographic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Zones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 </a:t>
            </a:r>
            <a:r>
              <a:rPr dirty="0" sz="1200" spc="-20">
                <a:latin typeface="Georgia"/>
                <a:cs typeface="Georgia"/>
              </a:rPr>
              <a:t>India Biogeographic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Classification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India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Biogeographic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classification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division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according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biogeographic </a:t>
            </a:r>
            <a:r>
              <a:rPr dirty="0" sz="1200">
                <a:latin typeface="Times New Roman"/>
                <a:cs typeface="Times New Roman"/>
              </a:rPr>
              <a:t>characteristics.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Biogeography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distribution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(biology),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organisms,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ecosystems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geographic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space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geological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 are ten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biogeographic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 </a:t>
            </a:r>
            <a:r>
              <a:rPr dirty="0" sz="1200" spc="-90">
                <a:latin typeface="Times New Roman"/>
                <a:cs typeface="Times New Roman"/>
              </a:rPr>
              <a:t>(</a:t>
            </a:r>
            <a:r>
              <a:rPr dirty="0" sz="1200" spc="-90" i="1">
                <a:latin typeface="Times New Roman"/>
                <a:cs typeface="Times New Roman"/>
              </a:rPr>
              <a:t>Chauhan,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B.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S.</a:t>
            </a:r>
            <a:r>
              <a:rPr dirty="0" sz="1200" spc="29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2008).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Trans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Himalayan </a:t>
            </a:r>
            <a:r>
              <a:rPr dirty="0" sz="1200" spc="-20">
                <a:latin typeface="Times New Roman"/>
                <a:cs typeface="Times New Roman"/>
              </a:rPr>
              <a:t>zone.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40">
                <a:latin typeface="Times New Roman"/>
                <a:cs typeface="Times New Roman"/>
              </a:rPr>
              <a:t>Himalayan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zone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Desert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zone.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40">
                <a:latin typeface="Times New Roman"/>
                <a:cs typeface="Times New Roman"/>
              </a:rPr>
              <a:t>Semiarid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zone.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Western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ghat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zone.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10">
                <a:latin typeface="Times New Roman"/>
                <a:cs typeface="Times New Roman"/>
              </a:rPr>
              <a:t>Deccan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plateau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zone.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Gangetic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plain </a:t>
            </a:r>
            <a:r>
              <a:rPr dirty="0" sz="1200" spc="-20">
                <a:latin typeface="Times New Roman"/>
                <a:cs typeface="Times New Roman"/>
              </a:rPr>
              <a:t>zone.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east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zone.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 spc="-30">
                <a:latin typeface="Times New Roman"/>
                <a:cs typeface="Times New Roman"/>
              </a:rPr>
              <a:t>Coastal</a:t>
            </a:r>
            <a:r>
              <a:rPr dirty="0" sz="1200" spc="-10">
                <a:latin typeface="Times New Roman"/>
                <a:cs typeface="Times New Roman"/>
              </a:rPr>
              <a:t> zone.</a:t>
            </a:r>
            <a:endParaRPr sz="12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39395" algn="l"/>
              </a:tabLst>
            </a:pPr>
            <a:r>
              <a:rPr dirty="0" sz="1200" spc="-20">
                <a:latin typeface="Times New Roman"/>
                <a:cs typeface="Times New Roman"/>
              </a:rPr>
              <a:t>Islands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line.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35">
                <a:latin typeface="Georgia"/>
                <a:cs typeface="Georgia"/>
              </a:rPr>
              <a:t>Trans-</a:t>
            </a:r>
            <a:r>
              <a:rPr dirty="0" sz="1200" spc="-25">
                <a:latin typeface="Georgia"/>
                <a:cs typeface="Georgia"/>
              </a:rPr>
              <a:t>Himalayan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Region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Himalayan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ranges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immediately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Great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Himalayan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range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called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Trans- </a:t>
            </a:r>
            <a:r>
              <a:rPr dirty="0" sz="1200" spc="-25">
                <a:latin typeface="Times New Roman"/>
                <a:cs typeface="Times New Roman"/>
              </a:rPr>
              <a:t>Himalayas.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Trans-</a:t>
            </a:r>
            <a:r>
              <a:rPr dirty="0" sz="1200" spc="-20">
                <a:latin typeface="Times New Roman"/>
                <a:cs typeface="Times New Roman"/>
              </a:rPr>
              <a:t>Himalayan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sparse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vegetation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richest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sheep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goat </a:t>
            </a:r>
            <a:r>
              <a:rPr dirty="0" sz="1200" spc="-25">
                <a:latin typeface="Times New Roman"/>
                <a:cs typeface="Times New Roman"/>
              </a:rPr>
              <a:t>community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world.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snow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leopard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here,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migratory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black-</a:t>
            </a:r>
            <a:r>
              <a:rPr dirty="0" sz="1200" spc="-25">
                <a:latin typeface="Times New Roman"/>
                <a:cs typeface="Times New Roman"/>
              </a:rPr>
              <a:t>necked </a:t>
            </a:r>
            <a:r>
              <a:rPr dirty="0" sz="1200" spc="-10">
                <a:latin typeface="Times New Roman"/>
                <a:cs typeface="Times New Roman"/>
              </a:rPr>
              <a:t>crane.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Himalayas</a:t>
            </a:r>
            <a:endParaRPr sz="1200">
              <a:latin typeface="Georgia"/>
              <a:cs typeface="Georgia"/>
            </a:endParaRPr>
          </a:p>
          <a:p>
            <a:pPr marL="12700" marR="5080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Himalayas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youngest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loftiest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mountain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Himalayas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attained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unique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personality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owing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30">
                <a:latin typeface="Times New Roman"/>
                <a:cs typeface="Times New Roman"/>
              </a:rPr>
              <a:t> altitude,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steep</a:t>
            </a:r>
            <a:r>
              <a:rPr dirty="0" sz="1200" spc="-25">
                <a:latin typeface="Times New Roman"/>
                <a:cs typeface="Times New Roman"/>
              </a:rPr>
              <a:t> gradient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temperate </a:t>
            </a:r>
            <a:r>
              <a:rPr dirty="0" sz="1200" spc="-10">
                <a:latin typeface="Times New Roman"/>
                <a:cs typeface="Times New Roman"/>
              </a:rPr>
              <a:t>flora.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dense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extensive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evergreen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tall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Oak,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chestnut,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conifer,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Times New Roman"/>
                <a:cs typeface="Times New Roman"/>
              </a:rPr>
              <a:t>ash,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pine,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deodar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abundant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Himalayas.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vegetation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above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snowline.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Several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interesting</a:t>
            </a:r>
            <a:endParaRPr sz="1200">
              <a:latin typeface="Times New Roman"/>
              <a:cs typeface="Times New Roman"/>
            </a:endParaRPr>
          </a:p>
          <a:p>
            <a:pPr marL="12700" marR="6985">
              <a:lnSpc>
                <a:spcPct val="107500"/>
              </a:lnSpc>
              <a:spcBef>
                <a:spcPts val="10"/>
              </a:spcBef>
            </a:pP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Himalayan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ranges.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Chief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wild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sheep, </a:t>
            </a:r>
            <a:r>
              <a:rPr dirty="0" sz="1200" spc="-10">
                <a:latin typeface="Times New Roman"/>
                <a:cs typeface="Times New Roman"/>
              </a:rPr>
              <a:t>mountain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goats,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ibex,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shrew,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tapir.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Panda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snow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leopard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here.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50">
                <a:latin typeface="Georgia"/>
                <a:cs typeface="Georgia"/>
              </a:rPr>
              <a:t>Semi-</a:t>
            </a:r>
            <a:r>
              <a:rPr dirty="0" sz="1200" spc="-25">
                <a:latin typeface="Georgia"/>
                <a:cs typeface="Georgia"/>
              </a:rPr>
              <a:t>Arid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Areas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900"/>
              </a:lnSpc>
              <a:spcBef>
                <a:spcPts val="5"/>
              </a:spcBef>
            </a:pPr>
            <a:r>
              <a:rPr dirty="0" sz="1200" spc="-25">
                <a:latin typeface="Times New Roman"/>
                <a:cs typeface="Times New Roman"/>
              </a:rPr>
              <a:t>Adjoining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desert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semi-</a:t>
            </a:r>
            <a:r>
              <a:rPr dirty="0" sz="1200" spc="-10">
                <a:latin typeface="Times New Roman"/>
                <a:cs typeface="Times New Roman"/>
              </a:rPr>
              <a:t>arid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transitional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-10">
                <a:latin typeface="Times New Roman"/>
                <a:cs typeface="Times New Roman"/>
              </a:rPr>
              <a:t> between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desert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denser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Western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vegetation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thorn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forest.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characterized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20">
                <a:latin typeface="Times New Roman"/>
                <a:cs typeface="Times New Roman"/>
              </a:rPr>
              <a:t>discontinuous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vegetation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bare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soil-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deficit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throughout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Thorny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shrubs,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grasses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bamboos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25">
                <a:latin typeface="Times New Roman"/>
                <a:cs typeface="Times New Roman"/>
              </a:rPr>
              <a:t> regions.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few 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xerophytic </a:t>
            </a:r>
            <a:r>
              <a:rPr dirty="0" sz="1200" spc="-10">
                <a:latin typeface="Times New Roman"/>
                <a:cs typeface="Times New Roman"/>
              </a:rPr>
              <a:t>herbs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ephemeral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semi-</a:t>
            </a:r>
            <a:r>
              <a:rPr dirty="0" sz="1200">
                <a:latin typeface="Times New Roman"/>
                <a:cs typeface="Times New Roman"/>
              </a:rPr>
              <a:t>arid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tract.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Birds,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jackals,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leopards,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eagles,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snakes,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fox,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buffaloes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45">
                <a:latin typeface="Georgia"/>
                <a:cs typeface="Georgia"/>
              </a:rPr>
              <a:t>Western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Ghats</a:t>
            </a:r>
            <a:endParaRPr sz="1200">
              <a:latin typeface="Georgia"/>
              <a:cs typeface="Georgia"/>
            </a:endParaRPr>
          </a:p>
          <a:p>
            <a:pPr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mountains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along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peninsular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Western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constitute</a:t>
            </a:r>
            <a:endParaRPr sz="1200">
              <a:latin typeface="Times New Roman"/>
              <a:cs typeface="Times New Roman"/>
            </a:endParaRPr>
          </a:p>
          <a:p>
            <a:pPr marL="12700" marR="762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unique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biological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Western </a:t>
            </a:r>
            <a:r>
              <a:rPr dirty="0" sz="1200">
                <a:latin typeface="Times New Roman"/>
                <a:cs typeface="Times New Roman"/>
              </a:rPr>
              <a:t>Ghats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extend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southern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peninsula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(8°N)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northwards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1600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mouth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river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Tapti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(21°N).</a:t>
            </a:r>
            <a:endParaRPr sz="120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mountains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average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altitudes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900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1500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intercepting </a:t>
            </a:r>
            <a:r>
              <a:rPr dirty="0" sz="1200">
                <a:latin typeface="Times New Roman"/>
                <a:cs typeface="Times New Roman"/>
              </a:rPr>
              <a:t>monsoon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winds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southwest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creating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shadow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region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East.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2" y="423167"/>
            <a:ext cx="63373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varied </a:t>
            </a:r>
            <a:r>
              <a:rPr dirty="0" sz="1200" spc="-30">
                <a:latin typeface="Times New Roman"/>
                <a:cs typeface="Times New Roman"/>
              </a:rPr>
              <a:t>climate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diverse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topography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create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array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unique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sets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Apart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biological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diversity,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boasts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cultural </a:t>
            </a:r>
            <a:r>
              <a:rPr dirty="0" sz="1200" spc="-40">
                <a:latin typeface="Times New Roman"/>
                <a:cs typeface="Times New Roman"/>
              </a:rPr>
              <a:t>diversity,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indigenous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inhabit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Western</a:t>
            </a:r>
            <a:r>
              <a:rPr dirty="0" sz="1200">
                <a:latin typeface="Times New Roman"/>
                <a:cs typeface="Times New Roman"/>
              </a:rPr>
              <a:t> Ghats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amongst the 25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hot-</a:t>
            </a:r>
            <a:r>
              <a:rPr dirty="0" sz="1200">
                <a:latin typeface="Times New Roman"/>
                <a:cs typeface="Times New Roman"/>
              </a:rPr>
              <a:t>spots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recognized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globally.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hills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 </a:t>
            </a:r>
            <a:r>
              <a:rPr dirty="0" sz="1200" spc="-20">
                <a:latin typeface="Times New Roman"/>
                <a:cs typeface="Times New Roman"/>
              </a:rPr>
              <a:t>high </a:t>
            </a:r>
            <a:r>
              <a:rPr dirty="0" sz="1200" spc="-50">
                <a:latin typeface="Times New Roman"/>
                <a:cs typeface="Times New Roman"/>
              </a:rPr>
              <a:t>levels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endemism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expressed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higher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lower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taxonomic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Western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endemic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 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associated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evergreen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 also shares </a:t>
            </a:r>
            <a:r>
              <a:rPr dirty="0" sz="1200" spc="-25">
                <a:latin typeface="Times New Roman"/>
                <a:cs typeface="Times New Roman"/>
              </a:rPr>
              <a:t>several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Sri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Lanka.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altitude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were,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all,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sparsely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tribal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people.</a:t>
            </a:r>
            <a:r>
              <a:rPr dirty="0" sz="1200" spc="-10">
                <a:latin typeface="Times New Roman"/>
                <a:cs typeface="Times New Roman"/>
              </a:rPr>
              <a:t> Rice </a:t>
            </a:r>
            <a:r>
              <a:rPr dirty="0" sz="1200" spc="-20">
                <a:latin typeface="Times New Roman"/>
                <a:cs typeface="Times New Roman"/>
              </a:rPr>
              <a:t>cultivation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fertile </a:t>
            </a:r>
            <a:r>
              <a:rPr dirty="0" sz="1200" spc="-40">
                <a:latin typeface="Times New Roman"/>
                <a:cs typeface="Times New Roman"/>
              </a:rPr>
              <a:t>valley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proceeded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gardens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early </a:t>
            </a:r>
            <a:r>
              <a:rPr dirty="0" sz="1200" spc="-30">
                <a:latin typeface="Times New Roman"/>
                <a:cs typeface="Times New Roman"/>
              </a:rPr>
              <a:t>commercial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areca</a:t>
            </a:r>
            <a:r>
              <a:rPr dirty="0" sz="1200">
                <a:latin typeface="Times New Roman"/>
                <a:cs typeface="Times New Roman"/>
              </a:rPr>
              <a:t> nut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pepper. The </a:t>
            </a:r>
            <a:r>
              <a:rPr dirty="0" sz="1200" spc="-30">
                <a:latin typeface="Times New Roman"/>
                <a:cs typeface="Times New Roman"/>
              </a:rPr>
              <a:t>original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vegetation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70">
                <a:latin typeface="Times New Roman"/>
                <a:cs typeface="Times New Roman"/>
              </a:rPr>
              <a:t>ill-</a:t>
            </a:r>
            <a:r>
              <a:rPr dirty="0" sz="1200" spc="-10">
                <a:latin typeface="Times New Roman"/>
                <a:cs typeface="Times New Roman"/>
              </a:rPr>
              <a:t>drained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valley</a:t>
            </a:r>
            <a:r>
              <a:rPr dirty="0" sz="1200">
                <a:latin typeface="Times New Roman"/>
                <a:cs typeface="Times New Roman"/>
              </a:rPr>
              <a:t> bottoms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40">
                <a:latin typeface="Times New Roman"/>
                <a:cs typeface="Times New Roman"/>
              </a:rPr>
              <a:t>sluggish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streams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elevations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below 100m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special </a:t>
            </a:r>
            <a:r>
              <a:rPr dirty="0" sz="1200" spc="-20">
                <a:latin typeface="Times New Roman"/>
                <a:cs typeface="Times New Roman"/>
              </a:rPr>
              <a:t>formation,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Myristica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swamp.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Expansion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traditional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agriculture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spread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particularly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rubber,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tea,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coffee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 </a:t>
            </a:r>
            <a:r>
              <a:rPr dirty="0" sz="1200">
                <a:latin typeface="Times New Roman"/>
                <a:cs typeface="Times New Roman"/>
              </a:rPr>
              <a:t>tree</a:t>
            </a:r>
            <a:r>
              <a:rPr dirty="0" sz="1200" spc="-10">
                <a:latin typeface="Times New Roman"/>
                <a:cs typeface="Times New Roman"/>
              </a:rPr>
              <a:t> plantations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would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10">
                <a:latin typeface="Times New Roman"/>
                <a:cs typeface="Times New Roman"/>
              </a:rPr>
              <a:t> wiped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-10">
                <a:latin typeface="Times New Roman"/>
                <a:cs typeface="Times New Roman"/>
              </a:rPr>
              <a:t> pockets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primary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45">
                <a:latin typeface="Times New Roman"/>
                <a:cs typeface="Times New Roman"/>
              </a:rPr>
              <a:t>valleys.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Western </a:t>
            </a:r>
            <a:r>
              <a:rPr dirty="0" sz="1200">
                <a:latin typeface="Times New Roman"/>
                <a:cs typeface="Times New Roman"/>
              </a:rPr>
              <a:t>Ghats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well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harboring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14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endemic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caecilians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(i.e.,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legless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amphibians)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15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recorded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region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far.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35">
                <a:latin typeface="Georgia"/>
                <a:cs typeface="Georgia"/>
              </a:rPr>
              <a:t>North-</a:t>
            </a:r>
            <a:r>
              <a:rPr dirty="0" sz="1200" spc="-40">
                <a:latin typeface="Georgia"/>
                <a:cs typeface="Georgia"/>
              </a:rPr>
              <a:t>West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Desert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Regions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consists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Rajasthan,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Kutch,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Delhi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Gujarat.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climate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characterised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summer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cold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winter.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Rainfall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70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cm.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mostly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xerophytic.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Babul,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Kikar, </a:t>
            </a:r>
            <a:r>
              <a:rPr dirty="0" sz="1200" spc="-10">
                <a:latin typeface="Times New Roman"/>
                <a:cs typeface="Times New Roman"/>
              </a:rPr>
              <a:t>wild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palm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moderate </a:t>
            </a:r>
            <a:r>
              <a:rPr dirty="0" sz="1200" spc="-25">
                <a:latin typeface="Times New Roman"/>
                <a:cs typeface="Times New Roman"/>
              </a:rPr>
              <a:t>rainfall.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Bustard,</a:t>
            </a:r>
            <a:r>
              <a:rPr dirty="0" sz="1200">
                <a:latin typeface="Times New Roman"/>
                <a:cs typeface="Times New Roman"/>
              </a:rPr>
              <a:t> a </a:t>
            </a:r>
            <a:r>
              <a:rPr dirty="0" sz="1200" spc="-10">
                <a:latin typeface="Times New Roman"/>
                <a:cs typeface="Times New Roman"/>
              </a:rPr>
              <a:t>highly </a:t>
            </a:r>
            <a:r>
              <a:rPr dirty="0" sz="1200" spc="-20">
                <a:latin typeface="Times New Roman"/>
                <a:cs typeface="Times New Roman"/>
              </a:rPr>
              <a:t>endangered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Camels,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asses, </a:t>
            </a:r>
            <a:r>
              <a:rPr dirty="0" sz="1200" spc="-20">
                <a:latin typeface="Times New Roman"/>
                <a:cs typeface="Times New Roman"/>
              </a:rPr>
              <a:t>foxes,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snakes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the </a:t>
            </a:r>
            <a:r>
              <a:rPr dirty="0" sz="1200" spc="-10">
                <a:latin typeface="Times New Roman"/>
                <a:cs typeface="Times New Roman"/>
              </a:rPr>
              <a:t>desert.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Georgia"/>
                <a:cs typeface="Georgia"/>
              </a:rPr>
              <a:t>Deccan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Plateau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5"/>
              </a:spcBef>
            </a:pPr>
            <a:r>
              <a:rPr dirty="0" sz="1200" spc="-10">
                <a:latin typeface="Times New Roman"/>
                <a:cs typeface="Times New Roman"/>
              </a:rPr>
              <a:t>Beyond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Deccan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Plateau,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semi-</a:t>
            </a:r>
            <a:r>
              <a:rPr dirty="0" sz="1200">
                <a:latin typeface="Times New Roman"/>
                <a:cs typeface="Times New Roman"/>
              </a:rPr>
              <a:t>arid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lying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shadow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Western </a:t>
            </a:r>
            <a:r>
              <a:rPr dirty="0" sz="1200">
                <a:latin typeface="Times New Roman"/>
                <a:cs typeface="Times New Roman"/>
              </a:rPr>
              <a:t>Ghats.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largest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Peninsular</a:t>
            </a:r>
            <a:r>
              <a:rPr dirty="0" sz="1200" spc="-20">
                <a:latin typeface="Times New Roman"/>
                <a:cs typeface="Times New Roman"/>
              </a:rPr>
              <a:t> Plateau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highlands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plateau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covered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variety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products.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Deccan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plateau </a:t>
            </a:r>
            <a:r>
              <a:rPr dirty="0" sz="1200" spc="-20">
                <a:latin typeface="Times New Roman"/>
                <a:cs typeface="Times New Roman"/>
              </a:rPr>
              <a:t>includes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lying</a:t>
            </a:r>
            <a:r>
              <a:rPr dirty="0" sz="1200">
                <a:latin typeface="Times New Roman"/>
                <a:cs typeface="Times New Roman"/>
              </a:rPr>
              <a:t> south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Satpura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range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extends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southern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tip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peninsular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 </a:t>
            </a:r>
            <a:r>
              <a:rPr dirty="0" sz="1200">
                <a:latin typeface="Times New Roman"/>
                <a:cs typeface="Times New Roman"/>
              </a:rPr>
              <a:t>Anai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mudi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peak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Deccan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plateau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surrounded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western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eastern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ghats.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 meet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Nilgiri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hills.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Western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 </a:t>
            </a:r>
            <a:r>
              <a:rPr dirty="0" sz="1200" spc="-20">
                <a:latin typeface="Times New Roman"/>
                <a:cs typeface="Times New Roman"/>
              </a:rPr>
              <a:t>includes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Sahyadri, </a:t>
            </a:r>
            <a:r>
              <a:rPr dirty="0" sz="1200" spc="-20">
                <a:latin typeface="Times New Roman"/>
                <a:cs typeface="Times New Roman"/>
              </a:rPr>
              <a:t>Nilgiris,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Anamalai,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cardamom </a:t>
            </a:r>
            <a:r>
              <a:rPr dirty="0" sz="1200" spc="-10">
                <a:latin typeface="Times New Roman"/>
                <a:cs typeface="Times New Roman"/>
              </a:rPr>
              <a:t>hills.</a:t>
            </a:r>
            <a:r>
              <a:rPr dirty="0" sz="1200">
                <a:latin typeface="Times New Roman"/>
                <a:cs typeface="Times New Roman"/>
              </a:rPr>
              <a:t> many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rivers such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Mahanadi,</a:t>
            </a:r>
            <a:r>
              <a:rPr dirty="0" sz="1200">
                <a:latin typeface="Times New Roman"/>
                <a:cs typeface="Times New Roman"/>
              </a:rPr>
              <a:t> Godavari, Krishna, and</a:t>
            </a:r>
            <a:r>
              <a:rPr dirty="0" sz="1200" spc="-10">
                <a:latin typeface="Times New Roman"/>
                <a:cs typeface="Times New Roman"/>
              </a:rPr>
              <a:t> knavery </a:t>
            </a:r>
            <a:r>
              <a:rPr dirty="0" sz="1200" spc="-30">
                <a:latin typeface="Times New Roman"/>
                <a:cs typeface="Times New Roman"/>
              </a:rPr>
              <a:t>originates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western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ghats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flow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toward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east.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eastern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ghats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broken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small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ranges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river </a:t>
            </a:r>
            <a:r>
              <a:rPr dirty="0" sz="1200" spc="-20">
                <a:latin typeface="Times New Roman"/>
                <a:cs typeface="Times New Roman"/>
              </a:rPr>
              <a:t>coming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western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ghats.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Bay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Bengal.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Godavari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longest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Deccan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plateau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.the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Narmada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Tapi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westwards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fall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Arabian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Sea.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Georgia"/>
                <a:cs typeface="Georgia"/>
              </a:rPr>
              <a:t>Gangetic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Plain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North is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Gangetic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plain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extending</a:t>
            </a:r>
            <a:r>
              <a:rPr dirty="0" sz="1200">
                <a:latin typeface="Times New Roman"/>
                <a:cs typeface="Times New Roman"/>
              </a:rPr>
              <a:t> up 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Himalayan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foothills.</a:t>
            </a:r>
            <a:r>
              <a:rPr dirty="0" sz="1200">
                <a:latin typeface="Times New Roman"/>
                <a:cs typeface="Times New Roman"/>
              </a:rPr>
              <a:t> This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largest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unit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Great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Plain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India.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Ganga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whose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name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plain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named.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aggradational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Plains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72.4mha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Ganga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Brahmaputra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main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drainage</a:t>
            </a:r>
            <a:r>
              <a:rPr dirty="0" sz="1200" spc="-40">
                <a:latin typeface="Times New Roman"/>
                <a:cs typeface="Times New Roman"/>
              </a:rPr>
              <a:t> axes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major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portion.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 indent="45720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thickness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40">
                <a:latin typeface="Times New Roman"/>
                <a:cs typeface="Times New Roman"/>
              </a:rPr>
              <a:t>alluvial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sediments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considerably</a:t>
            </a:r>
            <a:r>
              <a:rPr dirty="0" sz="1200">
                <a:latin typeface="Times New Roman"/>
                <a:cs typeface="Times New Roman"/>
              </a:rPr>
              <a:t> with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maximum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Ganga </a:t>
            </a:r>
            <a:r>
              <a:rPr dirty="0" sz="1200" spc="-10">
                <a:latin typeface="Times New Roman"/>
                <a:cs typeface="Times New Roman"/>
              </a:rPr>
              <a:t>plains.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physiogeographic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scenery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greatly</a:t>
            </a:r>
            <a:r>
              <a:rPr dirty="0" sz="1200">
                <a:latin typeface="Times New Roman"/>
                <a:cs typeface="Times New Roman"/>
              </a:rPr>
              <a:t> 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arid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semi-</a:t>
            </a:r>
            <a:r>
              <a:rPr dirty="0" sz="1200" spc="-10">
                <a:latin typeface="Times New Roman"/>
                <a:cs typeface="Times New Roman"/>
              </a:rPr>
              <a:t>arid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landscapes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Rajasthan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Plains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humid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per-</a:t>
            </a:r>
            <a:r>
              <a:rPr dirty="0" sz="1200" spc="-10">
                <a:latin typeface="Times New Roman"/>
                <a:cs typeface="Times New Roman"/>
              </a:rPr>
              <a:t>humid</a:t>
            </a:r>
            <a:r>
              <a:rPr dirty="0" sz="1200" spc="-30">
                <a:latin typeface="Times New Roman"/>
                <a:cs typeface="Times New Roman"/>
              </a:rPr>
              <a:t> landscapes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Delta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Assam </a:t>
            </a:r>
            <a:r>
              <a:rPr dirty="0" sz="1200" spc="-65">
                <a:latin typeface="Times New Roman"/>
                <a:cs typeface="Times New Roman"/>
              </a:rPr>
              <a:t>valley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east.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Topographic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uniformity,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except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arid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Western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Rajasthan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feature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throughout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 </a:t>
            </a:r>
            <a:r>
              <a:rPr dirty="0" sz="1200" spc="-20">
                <a:latin typeface="Times New Roman"/>
                <a:cs typeface="Times New Roman"/>
              </a:rPr>
              <a:t>plains.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highest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densities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purely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agro-</a:t>
            </a:r>
            <a:r>
              <a:rPr dirty="0" sz="1200" spc="-10">
                <a:latin typeface="Times New Roman"/>
                <a:cs typeface="Times New Roman"/>
              </a:rPr>
              <a:t>based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47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1" y="423167"/>
            <a:ext cx="6336665" cy="6309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12700" marR="6985">
              <a:lnSpc>
                <a:spcPct val="107500"/>
              </a:lnSpc>
              <a:spcBef>
                <a:spcPts val="1215"/>
              </a:spcBef>
            </a:pPr>
            <a:r>
              <a:rPr dirty="0" sz="1200" spc="-10">
                <a:latin typeface="Times New Roman"/>
                <a:cs typeface="Times New Roman"/>
              </a:rPr>
              <a:t>economy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belonging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teak,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shisham, </a:t>
            </a:r>
            <a:r>
              <a:rPr dirty="0" sz="1200" spc="-10">
                <a:latin typeface="Times New Roman"/>
                <a:cs typeface="Times New Roman"/>
              </a:rPr>
              <a:t>mahua,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khair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Georgia"/>
                <a:cs typeface="Georgia"/>
              </a:rPr>
              <a:t>North-</a:t>
            </a:r>
            <a:r>
              <a:rPr dirty="0" sz="1200">
                <a:latin typeface="Georgia"/>
                <a:cs typeface="Georgia"/>
              </a:rPr>
              <a:t>East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India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North-</a:t>
            </a:r>
            <a:r>
              <a:rPr dirty="0" sz="1200" spc="-10">
                <a:latin typeface="Times New Roman"/>
                <a:cs typeface="Times New Roman"/>
              </a:rPr>
              <a:t>east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 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richest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flora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regions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country.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several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orchids, bamboos,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ferns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plants. </a:t>
            </a:r>
            <a:r>
              <a:rPr dirty="0" sz="1200">
                <a:latin typeface="Times New Roman"/>
                <a:cs typeface="Times New Roman"/>
              </a:rPr>
              <a:t>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relatives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cultivated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banana, mango,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citrus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pepper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grown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Georgia"/>
                <a:cs typeface="Georgia"/>
              </a:rPr>
              <a:t>Islands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groups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islands,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i.e.,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Arabian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Sea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islands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Bay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Islands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 </a:t>
            </a:r>
            <a:r>
              <a:rPr dirty="0" sz="1200" spc="-40">
                <a:latin typeface="Times New Roman"/>
                <a:cs typeface="Times New Roman"/>
              </a:rPr>
              <a:t>significantly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origin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physical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characteristics.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Arabian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Sea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Islands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(Laccadive,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Minicoy,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etc.)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foundered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remnants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 mass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subsequent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formations.</a:t>
            </a:r>
            <a:r>
              <a:rPr dirty="0" sz="1200">
                <a:latin typeface="Times New Roman"/>
                <a:cs typeface="Times New Roman"/>
              </a:rPr>
              <a:t> 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hand,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45">
                <a:latin typeface="Times New Roman"/>
                <a:cs typeface="Times New Roman"/>
              </a:rPr>
              <a:t>Bay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Islands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about </a:t>
            </a:r>
            <a:r>
              <a:rPr dirty="0" sz="1200" spc="-35">
                <a:latin typeface="Times New Roman"/>
                <a:cs typeface="Times New Roman"/>
              </a:rPr>
              <a:t>220</a:t>
            </a:r>
            <a:r>
              <a:rPr dirty="0" sz="1200" spc="-25">
                <a:latin typeface="Times New Roman"/>
                <a:cs typeface="Times New Roman"/>
              </a:rPr>
              <a:t> km.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 spc="-45">
                <a:latin typeface="Times New Roman"/>
                <a:cs typeface="Times New Roman"/>
              </a:rPr>
              <a:t>Away</a:t>
            </a:r>
            <a:r>
              <a:rPr dirty="0" sz="1200">
                <a:latin typeface="Times New Roman"/>
                <a:cs typeface="Times New Roman"/>
              </a:rPr>
              <a:t> 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nearest</a:t>
            </a:r>
            <a:r>
              <a:rPr dirty="0" sz="1200">
                <a:latin typeface="Times New Roman"/>
                <a:cs typeface="Times New Roman"/>
              </a:rPr>
              <a:t> point on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 land mass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extend about </a:t>
            </a:r>
            <a:r>
              <a:rPr dirty="0" sz="1200" spc="-30">
                <a:latin typeface="Times New Roman"/>
                <a:cs typeface="Times New Roman"/>
              </a:rPr>
              <a:t>590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km. With 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maximum </a:t>
            </a:r>
            <a:r>
              <a:rPr dirty="0" sz="1200">
                <a:latin typeface="Times New Roman"/>
                <a:cs typeface="Times New Roman"/>
              </a:rPr>
              <a:t>width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58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island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Lakshadweep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Arabian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Sea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best-</a:t>
            </a:r>
            <a:r>
              <a:rPr dirty="0" sz="1200" spc="-10">
                <a:latin typeface="Times New Roman"/>
                <a:cs typeface="Times New Roman"/>
              </a:rPr>
              <a:t>preserved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 spc="-30">
                <a:latin typeface="Times New Roman"/>
                <a:cs typeface="Times New Roman"/>
              </a:rPr>
              <a:t>evergreen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India. Some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islands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fringed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25">
                <a:latin typeface="Times New Roman"/>
                <a:cs typeface="Times New Roman"/>
              </a:rPr>
              <a:t>coral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reefs. </a:t>
            </a:r>
            <a:r>
              <a:rPr dirty="0" sz="1200" spc="-50">
                <a:latin typeface="Times New Roman"/>
                <a:cs typeface="Times New Roman"/>
              </a:rPr>
              <a:t>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covered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thick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highly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dissected.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Coasts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coastline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extending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5,500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characteristics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structures.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narrow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except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Gulf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Cambay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Gulf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Kutch.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extreme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however,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somewhat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wider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along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Sahyadri.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backwaters</a:t>
            </a:r>
            <a:r>
              <a:rPr dirty="0" sz="1200">
                <a:latin typeface="Times New Roman"/>
                <a:cs typeface="Times New Roman"/>
              </a:rPr>
              <a:t> are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characteristic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features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east coast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plains,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contrast 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broader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depositional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east-flowing</a:t>
            </a:r>
            <a:r>
              <a:rPr dirty="0" sz="1200" spc="-30">
                <a:latin typeface="Times New Roman"/>
                <a:cs typeface="Times New Roman"/>
              </a:rPr>
              <a:t> rivers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owing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base </a:t>
            </a:r>
            <a:r>
              <a:rPr dirty="0" sz="1200" spc="-10">
                <a:latin typeface="Times New Roman"/>
                <a:cs typeface="Times New Roman"/>
              </a:rPr>
              <a:t>levels.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Extensive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deltas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the,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Godavari,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Krishna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Kaveri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characteristic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features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coast. </a:t>
            </a:r>
            <a:r>
              <a:rPr dirty="0" sz="1200">
                <a:latin typeface="Times New Roman"/>
                <a:cs typeface="Times New Roman"/>
              </a:rPr>
              <a:t>Mangrove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vegetation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characteristic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estuarine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tracts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along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instance,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Ratnagiri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Maharashtra.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Georgia"/>
                <a:cs typeface="Georgia"/>
              </a:rPr>
              <a:t>Biodiversity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at</a:t>
            </a:r>
            <a:r>
              <a:rPr dirty="0" sz="1200" spc="-20">
                <a:latin typeface="Georgia"/>
                <a:cs typeface="Georgia"/>
              </a:rPr>
              <a:t> Global,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National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Local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Levels</a:t>
            </a:r>
            <a:endParaRPr sz="12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  <a:spcBef>
                <a:spcPts val="219"/>
              </a:spcBef>
            </a:pPr>
            <a:r>
              <a:rPr dirty="0" sz="1200" i="1">
                <a:latin typeface="Cambria"/>
                <a:cs typeface="Cambria"/>
              </a:rPr>
              <a:t>Global</a:t>
            </a:r>
            <a:r>
              <a:rPr dirty="0" sz="1200" spc="30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Level:</a:t>
            </a:r>
            <a:endParaRPr sz="1200">
              <a:latin typeface="Cambria"/>
              <a:cs typeface="Cambria"/>
            </a:endParaRPr>
          </a:p>
          <a:p>
            <a:pPr algn="just" marL="12700" marR="6985" indent="457200">
              <a:lnSpc>
                <a:spcPct val="107500"/>
              </a:lnSpc>
              <a:spcBef>
                <a:spcPts val="35"/>
              </a:spcBef>
            </a:pPr>
            <a:r>
              <a:rPr dirty="0" sz="1200" spc="-30">
                <a:latin typeface="Times New Roman"/>
                <a:cs typeface="Times New Roman"/>
              </a:rPr>
              <a:t>Conservative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estimates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existing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ten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estimates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insects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correct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could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30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 species,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till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enlisted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1.4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 </a:t>
            </a:r>
            <a:r>
              <a:rPr dirty="0" sz="1200" spc="-10">
                <a:latin typeface="Times New Roman"/>
                <a:cs typeface="Times New Roman"/>
              </a:rPr>
              <a:t>species.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98%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birds, </a:t>
            </a:r>
            <a:r>
              <a:rPr dirty="0" sz="1200">
                <a:latin typeface="Times New Roman"/>
                <a:cs typeface="Times New Roman"/>
              </a:rPr>
              <a:t>95%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reptiles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amphibians,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90%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85%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higher </a:t>
            </a:r>
            <a:r>
              <a:rPr dirty="0" sz="1200" spc="-20">
                <a:latin typeface="Times New Roman"/>
                <a:cs typeface="Times New Roman"/>
              </a:rPr>
              <a:t>plants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exist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(Table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4.1)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26435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9043" y="847498"/>
            <a:ext cx="4619992" cy="67327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11" y="7683500"/>
            <a:ext cx="6336665" cy="141097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200" i="1">
                <a:latin typeface="Cambria"/>
                <a:cs typeface="Cambria"/>
              </a:rPr>
              <a:t>National</a:t>
            </a:r>
            <a:r>
              <a:rPr dirty="0" sz="1200" spc="12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and</a:t>
            </a:r>
            <a:r>
              <a:rPr dirty="0" sz="1200" spc="1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Local</a:t>
            </a:r>
            <a:r>
              <a:rPr dirty="0" sz="1200" spc="12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Level:</a:t>
            </a:r>
            <a:endParaRPr sz="1200">
              <a:latin typeface="Cambria"/>
              <a:cs typeface="Cambr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108,276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bacteria,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fungi,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already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identified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described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(Table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4.2).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84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percent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constitute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fungi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(21.2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percent),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flowering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 (13.9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percent),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insect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(49.3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percent).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insecta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alone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constitute </a:t>
            </a:r>
            <a:r>
              <a:rPr dirty="0" sz="1200" spc="-45">
                <a:latin typeface="Times New Roman"/>
                <a:cs typeface="Times New Roman"/>
              </a:rPr>
              <a:t>nearly</a:t>
            </a:r>
            <a:r>
              <a:rPr dirty="0" sz="1200" spc="-20">
                <a:latin typeface="Times New Roman"/>
                <a:cs typeface="Times New Roman"/>
              </a:rPr>
              <a:t> half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(Fig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4.1).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marine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symbionts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mutualistic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 spc="-30">
                <a:latin typeface="Times New Roman"/>
                <a:cs typeface="Times New Roman"/>
              </a:rPr>
              <a:t>parasitic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organisms.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whole,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16,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04,000</a:t>
            </a:r>
            <a:r>
              <a:rPr dirty="0" sz="1200" spc="-30">
                <a:latin typeface="Times New Roman"/>
                <a:cs typeface="Times New Roman"/>
              </a:rPr>
              <a:t> 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Monera,</a:t>
            </a:r>
            <a:r>
              <a:rPr dirty="0" sz="1200" spc="-20">
                <a:latin typeface="Times New Roman"/>
                <a:cs typeface="Times New Roman"/>
              </a:rPr>
              <a:t> Protista,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Fungi,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48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6337300" cy="9690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12700" marR="5080" indent="-635">
              <a:lnSpc>
                <a:spcPct val="107900"/>
              </a:lnSpc>
              <a:spcBef>
                <a:spcPts val="1210"/>
              </a:spcBef>
            </a:pPr>
            <a:r>
              <a:rPr dirty="0" sz="1200" spc="-20">
                <a:latin typeface="Times New Roman"/>
                <a:cs typeface="Times New Roman"/>
              </a:rPr>
              <a:t>Plantae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Animalia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described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far.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However,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estimated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179,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80,000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 </a:t>
            </a:r>
            <a:r>
              <a:rPr dirty="0" sz="1200" spc="-25">
                <a:latin typeface="Times New Roman"/>
                <a:cs typeface="Times New Roman"/>
              </a:rPr>
              <a:t>exist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world,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working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figure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122,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50,000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considered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reality.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Percentage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Biota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India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557527" y="1414272"/>
            <a:ext cx="4648200" cy="5402580"/>
            <a:chOff x="1557527" y="1414272"/>
            <a:chExt cx="4648200" cy="54025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1555" y="1414272"/>
              <a:ext cx="4209288" cy="278587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7527" y="4226051"/>
              <a:ext cx="4647819" cy="259042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18805" y="6840729"/>
            <a:ext cx="6336665" cy="2393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457200">
              <a:lnSpc>
                <a:spcPct val="1079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10th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world,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fourth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Asian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countries, </a:t>
            </a:r>
            <a:r>
              <a:rPr dirty="0" sz="1200">
                <a:latin typeface="Times New Roman"/>
                <a:cs typeface="Times New Roman"/>
              </a:rPr>
              <a:t>eleventh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according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endemic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vertebrates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(amphibia,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30">
                <a:latin typeface="Times New Roman"/>
                <a:cs typeface="Times New Roman"/>
              </a:rPr>
              <a:t>mammals),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tenth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richness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mammals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concerned.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‘Hot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spots’ </a:t>
            </a:r>
            <a:r>
              <a:rPr dirty="0" sz="1200" spc="-25">
                <a:latin typeface="Times New Roman"/>
                <a:cs typeface="Times New Roman"/>
              </a:rPr>
              <a:t>identified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four. </a:t>
            </a:r>
            <a:r>
              <a:rPr dirty="0" sz="1200" spc="-10">
                <a:latin typeface="Times New Roman"/>
                <a:cs typeface="Times New Roman"/>
              </a:rPr>
              <a:t>These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Eastern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Himalaya,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East</a:t>
            </a:r>
            <a:r>
              <a:rPr dirty="0" sz="1200" spc="-10">
                <a:latin typeface="Times New Roman"/>
                <a:cs typeface="Times New Roman"/>
              </a:rPr>
              <a:t> India, </a:t>
            </a:r>
            <a:r>
              <a:rPr dirty="0" sz="1200" spc="-20">
                <a:latin typeface="Times New Roman"/>
                <a:cs typeface="Times New Roman"/>
              </a:rPr>
              <a:t>Western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Andaman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Nicobar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Islands.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grew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spread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throughout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rice,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sugarcane,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Asiatic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vignas,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jute,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mango,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citrus,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banana,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several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millets,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spices,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medicinal,</a:t>
            </a:r>
            <a:r>
              <a:rPr dirty="0" sz="1200" spc="-20">
                <a:latin typeface="Times New Roman"/>
                <a:cs typeface="Times New Roman"/>
              </a:rPr>
              <a:t> aromatics </a:t>
            </a:r>
            <a:r>
              <a:rPr dirty="0" sz="1200" spc="-25">
                <a:latin typeface="Times New Roman"/>
                <a:cs typeface="Times New Roman"/>
              </a:rPr>
              <a:t>and ornamentals.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ranks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sixth among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centres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origin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agro-</a:t>
            </a:r>
            <a:r>
              <a:rPr dirty="0" sz="1200" spc="-10">
                <a:latin typeface="Times New Roman"/>
                <a:cs typeface="Times New Roman"/>
              </a:rPr>
              <a:t>biodiversity.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30">
                <a:latin typeface="Georgia"/>
                <a:cs typeface="Georgia"/>
              </a:rPr>
              <a:t>Biodiversity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Hot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Spots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earth’s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biodiversity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distributed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specific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ecological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regions.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thousand major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eco-</a:t>
            </a:r>
            <a:r>
              <a:rPr dirty="0" sz="1200" spc="-20">
                <a:latin typeface="Times New Roman"/>
                <a:cs typeface="Times New Roman"/>
              </a:rPr>
              <a:t>regions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these, 200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said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richest,</a:t>
            </a:r>
            <a:r>
              <a:rPr dirty="0" sz="1200" spc="-10">
                <a:latin typeface="Times New Roman"/>
                <a:cs typeface="Times New Roman"/>
              </a:rPr>
              <a:t> rarest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distinctive</a:t>
            </a:r>
            <a:r>
              <a:rPr dirty="0" sz="1200" spc="-10">
                <a:latin typeface="Times New Roman"/>
                <a:cs typeface="Times New Roman"/>
              </a:rPr>
              <a:t> natural </a:t>
            </a:r>
            <a:r>
              <a:rPr dirty="0" sz="1200" spc="-30">
                <a:latin typeface="Times New Roman"/>
                <a:cs typeface="Times New Roman"/>
              </a:rPr>
              <a:t>areas. </a:t>
            </a:r>
            <a:r>
              <a:rPr dirty="0" sz="1200" spc="-20">
                <a:latin typeface="Times New Roman"/>
                <a:cs typeface="Times New Roman"/>
              </a:rPr>
              <a:t>These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referred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Global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200.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49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50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1" y="423167"/>
            <a:ext cx="6337935" cy="2348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estimated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50,000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endemic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comprise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20%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global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life, probably</a:t>
            </a:r>
            <a:r>
              <a:rPr dirty="0" sz="1200">
                <a:latin typeface="Times New Roman"/>
                <a:cs typeface="Times New Roman"/>
              </a:rPr>
              <a:t> occur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only 18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‘hot </a:t>
            </a:r>
            <a:r>
              <a:rPr dirty="0" sz="1200" spc="-10">
                <a:latin typeface="Times New Roman"/>
                <a:cs typeface="Times New Roman"/>
              </a:rPr>
              <a:t>spots’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the </a:t>
            </a:r>
            <a:r>
              <a:rPr dirty="0" sz="1200" spc="-10">
                <a:latin typeface="Times New Roman"/>
                <a:cs typeface="Times New Roman"/>
              </a:rPr>
              <a:t>world.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 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relatively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proportion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spots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referred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‘megadiversity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nations’.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extinction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species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occurring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remains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obscure.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extremely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wilderness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shrinking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rapidly.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globally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accepted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national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‘hot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spots’</a:t>
            </a:r>
            <a:r>
              <a:rPr dirty="0" sz="1200">
                <a:latin typeface="Times New Roman"/>
                <a:cs typeface="Times New Roman"/>
              </a:rPr>
              <a:t> 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North-East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Western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Ghats,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>
                <a:latin typeface="Times New Roman"/>
                <a:cs typeface="Times New Roman"/>
              </a:rPr>
              <a:t> are </a:t>
            </a:r>
            <a:r>
              <a:rPr dirty="0" sz="1200" spc="-20">
                <a:latin typeface="Times New Roman"/>
                <a:cs typeface="Times New Roman"/>
              </a:rPr>
              <a:t>included</a:t>
            </a:r>
            <a:r>
              <a:rPr dirty="0" sz="1200">
                <a:latin typeface="Times New Roman"/>
                <a:cs typeface="Times New Roman"/>
              </a:rPr>
              <a:t> in the </a:t>
            </a:r>
            <a:r>
              <a:rPr dirty="0" sz="1200" spc="-10">
                <a:latin typeface="Times New Roman"/>
                <a:cs typeface="Times New Roman"/>
              </a:rPr>
              <a:t>world’s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biorich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Andaman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Nicobar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Islands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extremely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subspecies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different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evolved.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 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endemic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i.e.</a:t>
            </a:r>
            <a:r>
              <a:rPr dirty="0" sz="1200">
                <a:latin typeface="Times New Roman"/>
                <a:cs typeface="Times New Roman"/>
              </a:rPr>
              <a:t> those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0">
                <a:latin typeface="Times New Roman"/>
                <a:cs typeface="Times New Roman"/>
              </a:rPr>
              <a:t>India,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proportions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concentrated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75">
                <a:latin typeface="Georgia"/>
                <a:cs typeface="Georgia"/>
              </a:rPr>
              <a:t>4.3: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Global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Species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Diversity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42765" y="2795022"/>
          <a:ext cx="6163310" cy="3902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0"/>
                <a:gridCol w="3197860"/>
              </a:tblGrid>
              <a:tr h="176530">
                <a:tc>
                  <a:txBody>
                    <a:bodyPr/>
                    <a:lstStyle/>
                    <a:p>
                      <a:pPr marL="3352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Group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ts val="129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No.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of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Described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Species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Bacteria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blue-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green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algae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1520">
                        <a:lnSpc>
                          <a:spcPts val="130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4,760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Fungi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46,983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Algae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785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26,900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Bryophytes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(Mosses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Liverworts)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6285">
                        <a:lnSpc>
                          <a:spcPts val="130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17,000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(WCMC,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1988)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Gymnosperms</a:t>
                      </a: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(Conifers)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6140">
                        <a:lnSpc>
                          <a:spcPts val="129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750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(Reven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al.,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1986)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Angiosperms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(Flowering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plants)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6285">
                        <a:lnSpc>
                          <a:spcPts val="1290"/>
                        </a:lnSpc>
                      </a:pP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250,000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(Reven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al.,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1986)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Protozoans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8185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30,800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Sponges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5,000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Corals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Jellyfish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7560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9,000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Roundworms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earthworms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0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24,000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Crustaceans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83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38,000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Insects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70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751,000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arthropods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minor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Invertebrates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9475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132,461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Molluscs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945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50,000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Starfish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6,100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Fishes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(Teleosts)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7075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19,056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Amphibians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4,184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Reptiles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9145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6,300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Birds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2795">
                        <a:lnSpc>
                          <a:spcPts val="130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9,198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(Clements,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1981)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Mammals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9625">
                        <a:lnSpc>
                          <a:spcPts val="129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4,170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(Honacki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al.,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1982)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Total: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9620">
                        <a:lnSpc>
                          <a:spcPts val="1295"/>
                        </a:lnSpc>
                      </a:pPr>
                      <a:r>
                        <a:rPr dirty="0" sz="1200" spc="-85">
                          <a:latin typeface="Georgia"/>
                          <a:cs typeface="Georgia"/>
                        </a:rPr>
                        <a:t>1,435,662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Species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816" y="6679185"/>
            <a:ext cx="6336665" cy="2377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1775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latin typeface="Georgia"/>
                <a:cs typeface="Georgia"/>
              </a:rPr>
              <a:t>Source: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‘Conserving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World’s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Biological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WRI, </a:t>
            </a:r>
            <a:r>
              <a:rPr dirty="0" sz="1200">
                <a:latin typeface="Times New Roman"/>
                <a:cs typeface="Times New Roman"/>
              </a:rPr>
              <a:t>IUCN,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CI,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WWF-</a:t>
            </a:r>
            <a:r>
              <a:rPr dirty="0" sz="1200" spc="-40">
                <a:latin typeface="Times New Roman"/>
                <a:cs typeface="Times New Roman"/>
              </a:rPr>
              <a:t>US,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Bank.’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9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Andaman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Nicobar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Islands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2200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flowering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120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ferns.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 of 135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genera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land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mammals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India,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85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(63%)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found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Northeast.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Northeast</a:t>
            </a:r>
            <a:r>
              <a:rPr dirty="0" sz="1200" spc="-20">
                <a:latin typeface="Times New Roman"/>
                <a:cs typeface="Times New Roman"/>
              </a:rPr>
              <a:t> States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1,500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endemic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proportion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amphibian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reptile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species, </a:t>
            </a:r>
            <a:r>
              <a:rPr dirty="0" sz="1200" spc="-40">
                <a:latin typeface="Times New Roman"/>
                <a:cs typeface="Times New Roman"/>
              </a:rPr>
              <a:t>especially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snakes,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concentrated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Western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habitat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1,500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endemic plant </a:t>
            </a:r>
            <a:r>
              <a:rPr dirty="0" sz="1200" spc="-20">
                <a:latin typeface="Times New Roman"/>
                <a:cs typeface="Times New Roman"/>
              </a:rPr>
              <a:t>species.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reefs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surround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Andaman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Nicobar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Islands,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Lakshadweep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Islands,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Gulf</a:t>
            </a:r>
            <a:r>
              <a:rPr dirty="0" sz="1200" spc="-20">
                <a:latin typeface="Times New Roman"/>
                <a:cs typeface="Times New Roman"/>
              </a:rPr>
              <a:t> areas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Gujarat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Tamil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Nadu.</a:t>
            </a:r>
            <a:r>
              <a:rPr dirty="0" sz="1200" spc="-20">
                <a:latin typeface="Times New Roman"/>
                <a:cs typeface="Times New Roman"/>
              </a:rPr>
              <a:t> They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nearly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tropical </a:t>
            </a:r>
            <a:r>
              <a:rPr dirty="0" sz="1200" spc="-25">
                <a:latin typeface="Times New Roman"/>
                <a:cs typeface="Times New Roman"/>
              </a:rPr>
              <a:t>evergreen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forests! (Erach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Bharuch,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UGC</a:t>
            </a:r>
            <a:r>
              <a:rPr dirty="0" sz="1200" spc="-10">
                <a:latin typeface="Times New Roman"/>
                <a:cs typeface="Times New Roman"/>
              </a:rPr>
              <a:t> 2013).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Georgia"/>
                <a:cs typeface="Georgia"/>
              </a:rPr>
              <a:t>India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Mega-</a:t>
            </a:r>
            <a:r>
              <a:rPr dirty="0" sz="1200" spc="-30">
                <a:latin typeface="Georgia"/>
                <a:cs typeface="Georgia"/>
              </a:rPr>
              <a:t>Biodiversity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Nation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 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richest countries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0">
                <a:latin typeface="Times New Roman"/>
                <a:cs typeface="Times New Roman"/>
              </a:rPr>
              <a:t> natural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reflected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demography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land.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Although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behind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biodiversity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0" y="423167"/>
            <a:ext cx="6336665" cy="1560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800"/>
              </a:lnSpc>
              <a:spcBef>
                <a:spcPts val="1210"/>
              </a:spcBef>
            </a:pPr>
            <a:r>
              <a:rPr dirty="0" sz="1200" spc="-25">
                <a:latin typeface="Times New Roman"/>
                <a:cs typeface="Times New Roman"/>
              </a:rPr>
              <a:t>demographic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-10">
                <a:latin typeface="Times New Roman"/>
                <a:cs typeface="Times New Roman"/>
              </a:rPr>
              <a:t> are</a:t>
            </a:r>
            <a:r>
              <a:rPr dirty="0" sz="1200" spc="-20">
                <a:latin typeface="Times New Roman"/>
                <a:cs typeface="Times New Roman"/>
              </a:rPr>
              <a:t> different,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depended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0">
                <a:latin typeface="Times New Roman"/>
                <a:cs typeface="Times New Roman"/>
              </a:rPr>
              <a:t>many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ways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time.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same time,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today,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excessive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leading</a:t>
            </a:r>
            <a:r>
              <a:rPr dirty="0" sz="1200" spc="-25">
                <a:latin typeface="Times New Roman"/>
                <a:cs typeface="Times New Roman"/>
              </a:rPr>
              <a:t> to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survival</a:t>
            </a:r>
            <a:r>
              <a:rPr dirty="0" sz="1200" spc="-10">
                <a:latin typeface="Times New Roman"/>
                <a:cs typeface="Times New Roman"/>
              </a:rPr>
              <a:t> pressure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appreciate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-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flora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fauna.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4.4: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Comparison between </a:t>
            </a:r>
            <a:r>
              <a:rPr dirty="0" sz="1200" spc="-20">
                <a:latin typeface="Georgia"/>
                <a:cs typeface="Georgia"/>
              </a:rPr>
              <a:t>the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Number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Species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India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 </a:t>
            </a:r>
            <a:r>
              <a:rPr dirty="0" sz="1200" spc="-10">
                <a:latin typeface="Georgia"/>
                <a:cs typeface="Georgia"/>
              </a:rPr>
              <a:t>the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World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584959" y="2005590"/>
          <a:ext cx="4678680" cy="145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3480"/>
                <a:gridCol w="1316990"/>
                <a:gridCol w="1316989"/>
                <a:gridCol w="783589"/>
              </a:tblGrid>
              <a:tr h="356235">
                <a:tc>
                  <a:txBody>
                    <a:bodyPr/>
                    <a:lstStyle/>
                    <a:p>
                      <a:pPr marL="67945">
                        <a:lnSpc>
                          <a:spcPts val="133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Group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895" marR="90170" indent="-204470">
                        <a:lnSpc>
                          <a:spcPts val="134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Number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species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India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(SI)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90170" indent="-33655">
                        <a:lnSpc>
                          <a:spcPts val="134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Number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species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world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(SW)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296545">
                        <a:lnSpc>
                          <a:spcPts val="134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SI/SW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(%)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68580">
                        <a:lnSpc>
                          <a:spcPts val="132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Mammals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350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4629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Birds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1224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9702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12.6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68580">
                        <a:lnSpc>
                          <a:spcPts val="133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Reptiles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408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6550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33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6.2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68580">
                        <a:lnSpc>
                          <a:spcPts val="132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Amphibians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197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4522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4.4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68580">
                        <a:lnSpc>
                          <a:spcPts val="132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Fishes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2546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32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21730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11.7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68580">
                        <a:lnSpc>
                          <a:spcPts val="1320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Flowering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Plants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32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15000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32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250000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32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6.0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797" y="3458974"/>
            <a:ext cx="6337935" cy="5731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04470">
              <a:lnSpc>
                <a:spcPct val="100000"/>
              </a:lnSpc>
              <a:spcBef>
                <a:spcPts val="100"/>
              </a:spcBef>
            </a:pPr>
            <a:r>
              <a:rPr dirty="0" sz="1200" spc="-20" i="1">
                <a:latin typeface="Cambria"/>
                <a:cs typeface="Cambria"/>
              </a:rPr>
              <a:t>Sources: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Indira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Gandhi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Conservation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Monitoring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Centre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(IGCMC),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New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Delhi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and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IISc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8255" indent="457200">
              <a:lnSpc>
                <a:spcPct val="1075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mega-</a:t>
            </a:r>
            <a:r>
              <a:rPr dirty="0" sz="1200" spc="-20">
                <a:latin typeface="Times New Roman"/>
                <a:cs typeface="Times New Roman"/>
              </a:rPr>
              <a:t>diverse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harbors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majority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Earth’s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numbers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endemic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species.</a:t>
            </a:r>
            <a:endParaRPr sz="1200">
              <a:latin typeface="Times New Roman"/>
              <a:cs typeface="Times New Roman"/>
            </a:endParaRPr>
          </a:p>
          <a:p>
            <a:pPr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17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mega-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Ministry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Forests,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Govt.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(2000)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records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47,000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81,000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7%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6.5%</a:t>
            </a:r>
            <a:r>
              <a:rPr dirty="0" sz="1200" spc="-40">
                <a:latin typeface="Times New Roman"/>
                <a:cs typeface="Times New Roman"/>
              </a:rPr>
              <a:t> respectively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global </a:t>
            </a:r>
            <a:r>
              <a:rPr dirty="0" sz="1200" spc="-20">
                <a:latin typeface="Times New Roman"/>
                <a:cs typeface="Times New Roman"/>
              </a:rPr>
              <a:t>flora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fauna.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Georgia"/>
                <a:cs typeface="Georgia"/>
              </a:rPr>
              <a:t>Endemism</a:t>
            </a:r>
            <a:r>
              <a:rPr dirty="0" sz="1200" spc="-20">
                <a:latin typeface="Times New Roman"/>
                <a:cs typeface="Times New Roman"/>
              </a:rPr>
              <a:t>: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restricted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particular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endemic.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-63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endemic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62%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amphibians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50%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lizards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endemic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 </a:t>
            </a:r>
            <a:r>
              <a:rPr dirty="0" sz="1200" spc="-25">
                <a:latin typeface="Times New Roman"/>
                <a:cs typeface="Times New Roman"/>
              </a:rPr>
              <a:t>Western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ghats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maximum </a:t>
            </a:r>
            <a:r>
              <a:rPr dirty="0" sz="1200" spc="-10">
                <a:latin typeface="Times New Roman"/>
                <a:cs typeface="Times New Roman"/>
              </a:rPr>
              <a:t>endemism.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Center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origin: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 spc="-30">
                <a:latin typeface="Times New Roman"/>
                <a:cs typeface="Times New Roman"/>
              </a:rPr>
              <a:t>originated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India.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Nearly 5000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flowering</a:t>
            </a:r>
            <a:r>
              <a:rPr dirty="0" sz="1200" spc="-10">
                <a:latin typeface="Times New Roman"/>
                <a:cs typeface="Times New Roman"/>
              </a:rPr>
              <a:t> plants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origin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India.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agro-diversity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view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quite rich.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center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origin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166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320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relatives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cultivated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crops,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thereby providing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broad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spectrum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diversity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traits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</a:pPr>
            <a:r>
              <a:rPr dirty="0" sz="1200" spc="-20">
                <a:latin typeface="Georgia"/>
                <a:cs typeface="Georgia"/>
              </a:rPr>
              <a:t>Marine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diversity: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Along 7500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 long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coastline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country 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mangroves,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estuaries,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reefs, </a:t>
            </a:r>
            <a:r>
              <a:rPr dirty="0" sz="1200">
                <a:latin typeface="Times New Roman"/>
                <a:cs typeface="Times New Roman"/>
              </a:rPr>
              <a:t>back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exists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340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corals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found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here.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marine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diversity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mollusks,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crustaceans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(crabs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etc.),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polychaetes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corals.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Several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Mangrove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grasses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(Marine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algae)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country.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 </a:t>
            </a:r>
            <a:r>
              <a:rPr dirty="0" sz="1200">
                <a:latin typeface="Times New Roman"/>
                <a:cs typeface="Times New Roman"/>
              </a:rPr>
              <a:t>proportion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20">
                <a:latin typeface="Times New Roman"/>
                <a:cs typeface="Times New Roman"/>
              </a:rPr>
              <a:t>still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unexplored.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93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reefs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mangroves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studied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detail. </a:t>
            </a:r>
            <a:r>
              <a:rPr dirty="0" sz="1200" spc="-10">
                <a:latin typeface="Times New Roman"/>
                <a:cs typeface="Times New Roman"/>
              </a:rPr>
              <a:t>Indian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64.01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hectares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having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rich biodiversity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Trans-</a:t>
            </a:r>
            <a:r>
              <a:rPr dirty="0" sz="1200" spc="-20">
                <a:latin typeface="Times New Roman"/>
                <a:cs typeface="Times New Roman"/>
              </a:rPr>
              <a:t>Himalayan,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north-</a:t>
            </a:r>
            <a:r>
              <a:rPr dirty="0" sz="1200">
                <a:latin typeface="Times New Roman"/>
                <a:cs typeface="Times New Roman"/>
              </a:rPr>
              <a:t>west,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eastern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Himalayan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forests, </a:t>
            </a:r>
            <a:r>
              <a:rPr dirty="0" sz="1200">
                <a:latin typeface="Times New Roman"/>
                <a:cs typeface="Times New Roman"/>
              </a:rPr>
              <a:t>western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ghats,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coasts,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deserts,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Gangetic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plains,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Deccan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plateau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Andaman,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Nicobar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Lakshadweep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islands.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diverse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climatic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conditions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complete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rainbow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spectrum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Georgia"/>
                <a:cs typeface="Georgia"/>
              </a:rPr>
              <a:t>Critically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endangered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India</a:t>
            </a:r>
            <a:endParaRPr sz="1200">
              <a:latin typeface="Georgia"/>
              <a:cs typeface="Georgia"/>
            </a:endParaRPr>
          </a:p>
          <a:p>
            <a:pPr marL="12700" marR="6985" indent="457200">
              <a:lnSpc>
                <a:spcPts val="1560"/>
              </a:lnSpc>
              <a:spcBef>
                <a:spcPts val="60"/>
              </a:spcBef>
            </a:pPr>
            <a:r>
              <a:rPr dirty="0" sz="1200" spc="-25">
                <a:latin typeface="Times New Roman"/>
                <a:cs typeface="Times New Roman"/>
              </a:rPr>
              <a:t>According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 Data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List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10">
                <a:latin typeface="Times New Roman"/>
                <a:cs typeface="Times New Roman"/>
              </a:rPr>
              <a:t>International</a:t>
            </a:r>
            <a:r>
              <a:rPr dirty="0" sz="1200">
                <a:latin typeface="Times New Roman"/>
                <a:cs typeface="Times New Roman"/>
              </a:rPr>
              <a:t> Union 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>
                <a:latin typeface="Times New Roman"/>
                <a:cs typeface="Times New Roman"/>
              </a:rPr>
              <a:t> of Nature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(IUCN),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47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critically</a:t>
            </a:r>
            <a:r>
              <a:rPr dirty="0" sz="1200" spc="-25">
                <a:latin typeface="Times New Roman"/>
                <a:cs typeface="Times New Roman"/>
              </a:rPr>
              <a:t> endangered</a:t>
            </a:r>
            <a:r>
              <a:rPr dirty="0" sz="1200" spc="-30">
                <a:latin typeface="Times New Roman"/>
                <a:cs typeface="Times New Roman"/>
              </a:rPr>
              <a:t> species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September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2011).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3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List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2012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released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Rio+20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Summit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132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plants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30">
                <a:latin typeface="Times New Roman"/>
                <a:cs typeface="Times New Roman"/>
              </a:rPr>
              <a:t> listed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critically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endangered.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4096385" cy="846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10">
                <a:latin typeface="Georgia"/>
                <a:cs typeface="Georgia"/>
              </a:rPr>
              <a:t>Arthropoda</a:t>
            </a:r>
            <a:endParaRPr sz="12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Rameshwaram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parachute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spider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25">
                <a:latin typeface="Times New Roman"/>
                <a:cs typeface="Times New Roman"/>
              </a:rPr>
              <a:t>(</a:t>
            </a:r>
            <a:r>
              <a:rPr dirty="0" sz="1200" spc="-125" i="1">
                <a:latin typeface="Times New Roman"/>
                <a:cs typeface="Times New Roman"/>
              </a:rPr>
              <a:t>Poecilotheria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hanumavilasumica</a:t>
            </a:r>
            <a:r>
              <a:rPr dirty="0" sz="1200" spc="-9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Peacock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tarantula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25">
                <a:latin typeface="Times New Roman"/>
                <a:cs typeface="Times New Roman"/>
              </a:rPr>
              <a:t>(</a:t>
            </a:r>
            <a:r>
              <a:rPr dirty="0" sz="1200" spc="-125" i="1">
                <a:latin typeface="Times New Roman"/>
                <a:cs typeface="Times New Roman"/>
              </a:rPr>
              <a:t>Poecilotheria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metallica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12065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Georgia"/>
                <a:cs typeface="Georgia"/>
              </a:rPr>
              <a:t>Birds</a:t>
            </a:r>
            <a:endParaRPr sz="1200">
              <a:latin typeface="Georgia"/>
              <a:cs typeface="Georgia"/>
            </a:endParaRPr>
          </a:p>
          <a:p>
            <a:pPr marL="469900" indent="-22923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40">
                <a:latin typeface="Times New Roman"/>
                <a:cs typeface="Times New Roman"/>
              </a:rPr>
              <a:t>White-</a:t>
            </a:r>
            <a:r>
              <a:rPr dirty="0" sz="1200" spc="-35">
                <a:latin typeface="Times New Roman"/>
                <a:cs typeface="Times New Roman"/>
              </a:rPr>
              <a:t>bellied</a:t>
            </a:r>
            <a:r>
              <a:rPr dirty="0" sz="1200">
                <a:latin typeface="Times New Roman"/>
                <a:cs typeface="Times New Roman"/>
              </a:rPr>
              <a:t> heron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75">
                <a:latin typeface="Times New Roman"/>
                <a:cs typeface="Times New Roman"/>
              </a:rPr>
              <a:t>(</a:t>
            </a:r>
            <a:r>
              <a:rPr dirty="0" sz="1200" spc="-75" i="1">
                <a:latin typeface="Times New Roman"/>
                <a:cs typeface="Times New Roman"/>
              </a:rPr>
              <a:t>Ardea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insignis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Great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bustard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85">
                <a:latin typeface="Times New Roman"/>
                <a:cs typeface="Times New Roman"/>
              </a:rPr>
              <a:t>(</a:t>
            </a:r>
            <a:r>
              <a:rPr dirty="0" sz="1200" spc="-85" i="1">
                <a:latin typeface="Times New Roman"/>
                <a:cs typeface="Times New Roman"/>
              </a:rPr>
              <a:t>Ardeotis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nigriceps</a:t>
            </a:r>
            <a:r>
              <a:rPr dirty="0" sz="1200" spc="-2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owlet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80">
                <a:latin typeface="Times New Roman"/>
                <a:cs typeface="Times New Roman"/>
              </a:rPr>
              <a:t>(</a:t>
            </a:r>
            <a:r>
              <a:rPr dirty="0" sz="1200" spc="-80" i="1">
                <a:latin typeface="Times New Roman"/>
                <a:cs typeface="Times New Roman"/>
              </a:rPr>
              <a:t>Athene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blewitti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0">
                <a:latin typeface="Times New Roman"/>
                <a:cs typeface="Times New Roman"/>
              </a:rPr>
              <a:t>Baer's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pochard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(</a:t>
            </a:r>
            <a:r>
              <a:rPr dirty="0" sz="1200" spc="-65" i="1">
                <a:latin typeface="Times New Roman"/>
                <a:cs typeface="Times New Roman"/>
              </a:rPr>
              <a:t>Aythya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baeri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Spoon-</a:t>
            </a:r>
            <a:r>
              <a:rPr dirty="0" sz="1200" spc="-35">
                <a:latin typeface="Times New Roman"/>
                <a:cs typeface="Times New Roman"/>
              </a:rPr>
              <a:t>billed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sandpiper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85">
                <a:latin typeface="Times New Roman"/>
                <a:cs typeface="Times New Roman"/>
              </a:rPr>
              <a:t>(</a:t>
            </a:r>
            <a:r>
              <a:rPr dirty="0" sz="1200" spc="-85" i="1">
                <a:latin typeface="Times New Roman"/>
                <a:cs typeface="Times New Roman"/>
              </a:rPr>
              <a:t>Calidris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pygmaea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Siberian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crane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85">
                <a:latin typeface="Times New Roman"/>
                <a:cs typeface="Times New Roman"/>
              </a:rPr>
              <a:t>(</a:t>
            </a:r>
            <a:r>
              <a:rPr dirty="0" sz="1200" spc="-85" i="1">
                <a:latin typeface="Times New Roman"/>
                <a:cs typeface="Times New Roman"/>
              </a:rPr>
              <a:t>Grus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leucogeranus</a:t>
            </a:r>
            <a:r>
              <a:rPr dirty="0" sz="1200" spc="-6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40">
                <a:latin typeface="Times New Roman"/>
                <a:cs typeface="Times New Roman"/>
              </a:rPr>
              <a:t>White-</a:t>
            </a:r>
            <a:r>
              <a:rPr dirty="0" sz="1200" spc="-10">
                <a:latin typeface="Times New Roman"/>
                <a:cs typeface="Times New Roman"/>
              </a:rPr>
              <a:t>rumped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vulture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95">
                <a:latin typeface="Times New Roman"/>
                <a:cs typeface="Times New Roman"/>
              </a:rPr>
              <a:t>(</a:t>
            </a:r>
            <a:r>
              <a:rPr dirty="0" sz="1200" spc="-95" i="1">
                <a:latin typeface="Times New Roman"/>
                <a:cs typeface="Times New Roman"/>
              </a:rPr>
              <a:t>Gyps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bengalensis</a:t>
            </a:r>
            <a:r>
              <a:rPr dirty="0" sz="1200" spc="-4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Indian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vulture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95">
                <a:latin typeface="Times New Roman"/>
                <a:cs typeface="Times New Roman"/>
              </a:rPr>
              <a:t>(</a:t>
            </a:r>
            <a:r>
              <a:rPr dirty="0" sz="1200" spc="-95" i="1">
                <a:latin typeface="Times New Roman"/>
                <a:cs typeface="Times New Roman"/>
              </a:rPr>
              <a:t>Gyps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indicus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40">
                <a:latin typeface="Times New Roman"/>
                <a:cs typeface="Times New Roman"/>
              </a:rPr>
              <a:t>Slender-</a:t>
            </a:r>
            <a:r>
              <a:rPr dirty="0" sz="1200" spc="-35">
                <a:latin typeface="Times New Roman"/>
                <a:cs typeface="Times New Roman"/>
              </a:rPr>
              <a:t>billed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vulture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0">
                <a:latin typeface="Times New Roman"/>
                <a:cs typeface="Times New Roman"/>
              </a:rPr>
              <a:t>(</a:t>
            </a:r>
            <a:r>
              <a:rPr dirty="0" sz="1200" spc="-100" i="1">
                <a:latin typeface="Times New Roman"/>
                <a:cs typeface="Times New Roman"/>
              </a:rPr>
              <a:t>Gyps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tenuirostris</a:t>
            </a:r>
            <a:r>
              <a:rPr dirty="0" sz="1200" spc="-2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50">
                <a:latin typeface="Times New Roman"/>
                <a:cs typeface="Times New Roman"/>
              </a:rPr>
              <a:t>Bengal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florican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10">
                <a:latin typeface="Times New Roman"/>
                <a:cs typeface="Times New Roman"/>
              </a:rPr>
              <a:t>(</a:t>
            </a:r>
            <a:r>
              <a:rPr dirty="0" sz="1200" spc="-110" i="1">
                <a:latin typeface="Times New Roman"/>
                <a:cs typeface="Times New Roman"/>
              </a:rPr>
              <a:t>Houbaropsis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bengalensis</a:t>
            </a:r>
            <a:r>
              <a:rPr dirty="0" sz="1200" spc="-4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Bugun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liocichla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10">
                <a:latin typeface="Times New Roman"/>
                <a:cs typeface="Times New Roman"/>
              </a:rPr>
              <a:t>(</a:t>
            </a:r>
            <a:r>
              <a:rPr dirty="0" sz="1200" spc="-110" i="1">
                <a:latin typeface="Times New Roman"/>
                <a:cs typeface="Times New Roman"/>
              </a:rPr>
              <a:t>Liocichla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bugunorum</a:t>
            </a:r>
            <a:r>
              <a:rPr dirty="0" sz="1200" spc="-2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40">
                <a:latin typeface="Times New Roman"/>
                <a:cs typeface="Times New Roman"/>
              </a:rPr>
              <a:t>Himalayan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quail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0">
                <a:latin typeface="Times New Roman"/>
                <a:cs typeface="Times New Roman"/>
              </a:rPr>
              <a:t>(</a:t>
            </a:r>
            <a:r>
              <a:rPr dirty="0" sz="1200" spc="-100" i="1">
                <a:latin typeface="Times New Roman"/>
                <a:cs typeface="Times New Roman"/>
              </a:rPr>
              <a:t>Ophrysia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superciliosa</a:t>
            </a:r>
            <a:r>
              <a:rPr dirty="0" sz="1200" spc="-4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20">
                <a:latin typeface="Times New Roman"/>
                <a:cs typeface="Times New Roman"/>
              </a:rPr>
              <a:t>Jerdon's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courser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85">
                <a:latin typeface="Times New Roman"/>
                <a:cs typeface="Times New Roman"/>
              </a:rPr>
              <a:t>(</a:t>
            </a:r>
            <a:r>
              <a:rPr dirty="0" sz="1200" spc="-85" i="1">
                <a:latin typeface="Times New Roman"/>
                <a:cs typeface="Times New Roman"/>
              </a:rPr>
              <a:t>Rhinoptilus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bitorquatus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Pink-</a:t>
            </a:r>
            <a:r>
              <a:rPr dirty="0" sz="1200" spc="-20">
                <a:latin typeface="Times New Roman"/>
                <a:cs typeface="Times New Roman"/>
              </a:rPr>
              <a:t>headed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duck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25">
                <a:latin typeface="Times New Roman"/>
                <a:cs typeface="Times New Roman"/>
              </a:rPr>
              <a:t>(</a:t>
            </a:r>
            <a:r>
              <a:rPr dirty="0" sz="1200" spc="-125" i="1">
                <a:latin typeface="Times New Roman"/>
                <a:cs typeface="Times New Roman"/>
              </a:rPr>
              <a:t>Rhodonessa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caryophyllacea</a:t>
            </a:r>
            <a:r>
              <a:rPr dirty="0" sz="1200" spc="-7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40">
                <a:latin typeface="Times New Roman"/>
                <a:cs typeface="Times New Roman"/>
              </a:rPr>
              <a:t>Red-</a:t>
            </a:r>
            <a:r>
              <a:rPr dirty="0" sz="1200" spc="-20">
                <a:latin typeface="Times New Roman"/>
                <a:cs typeface="Times New Roman"/>
              </a:rPr>
              <a:t>headed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vulture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30">
                <a:latin typeface="Times New Roman"/>
                <a:cs typeface="Times New Roman"/>
              </a:rPr>
              <a:t>(</a:t>
            </a:r>
            <a:r>
              <a:rPr dirty="0" sz="1200" spc="-130" i="1">
                <a:latin typeface="Times New Roman"/>
                <a:cs typeface="Times New Roman"/>
              </a:rPr>
              <a:t>Sarcogyps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calvus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40">
                <a:latin typeface="Times New Roman"/>
                <a:cs typeface="Times New Roman"/>
              </a:rPr>
              <a:t>Sociable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lapwing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(</a:t>
            </a:r>
            <a:r>
              <a:rPr dirty="0" sz="1200" spc="-70" i="1">
                <a:latin typeface="Times New Roman"/>
                <a:cs typeface="Times New Roman"/>
              </a:rPr>
              <a:t>Vanellus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30" i="1">
                <a:latin typeface="Times New Roman"/>
                <a:cs typeface="Times New Roman"/>
              </a:rPr>
              <a:t>gregarius</a:t>
            </a:r>
            <a:r>
              <a:rPr dirty="0" sz="1200" spc="-3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Georgia"/>
                <a:cs typeface="Georgia"/>
              </a:rPr>
              <a:t>Fish</a:t>
            </a:r>
            <a:endParaRPr sz="1200">
              <a:latin typeface="Georgia"/>
              <a:cs typeface="Georgia"/>
            </a:endParaRPr>
          </a:p>
          <a:p>
            <a:pPr marL="469900" indent="-22923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45">
                <a:latin typeface="Times New Roman"/>
                <a:cs typeface="Times New Roman"/>
              </a:rPr>
              <a:t>Wayanad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mahseer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Barbodes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wynaadensis</a:t>
            </a:r>
            <a:r>
              <a:rPr dirty="0" sz="1200" spc="-3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Pondicherry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shark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5">
                <a:latin typeface="Times New Roman"/>
                <a:cs typeface="Times New Roman"/>
              </a:rPr>
              <a:t>(</a:t>
            </a:r>
            <a:r>
              <a:rPr dirty="0" sz="1200" spc="-105" i="1">
                <a:latin typeface="Times New Roman"/>
                <a:cs typeface="Times New Roman"/>
              </a:rPr>
              <a:t>Carcharhinus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hemiodon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Ganges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shark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95">
                <a:latin typeface="Times New Roman"/>
                <a:cs typeface="Times New Roman"/>
              </a:rPr>
              <a:t>(</a:t>
            </a:r>
            <a:r>
              <a:rPr dirty="0" sz="1200" spc="-95" i="1">
                <a:latin typeface="Times New Roman"/>
                <a:cs typeface="Times New Roman"/>
              </a:rPr>
              <a:t>Glyphis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gangeticus</a:t>
            </a:r>
            <a:r>
              <a:rPr dirty="0" sz="1200" spc="-4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Glyptothorax </a:t>
            </a:r>
            <a:r>
              <a:rPr dirty="0" sz="1200" spc="-30">
                <a:latin typeface="Times New Roman"/>
                <a:cs typeface="Times New Roman"/>
              </a:rPr>
              <a:t>kashmirensis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90">
                <a:latin typeface="Times New Roman"/>
                <a:cs typeface="Times New Roman"/>
              </a:rPr>
              <a:t>(</a:t>
            </a:r>
            <a:r>
              <a:rPr dirty="0" sz="1200" spc="-90" i="1">
                <a:latin typeface="Times New Roman"/>
                <a:cs typeface="Times New Roman"/>
              </a:rPr>
              <a:t>Glyptothorax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kashmirensis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Kudremukh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glyptothorax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90">
                <a:latin typeface="Times New Roman"/>
                <a:cs typeface="Times New Roman"/>
              </a:rPr>
              <a:t>(</a:t>
            </a:r>
            <a:r>
              <a:rPr dirty="0" sz="1200" spc="-90" i="1">
                <a:latin typeface="Times New Roman"/>
                <a:cs typeface="Times New Roman"/>
              </a:rPr>
              <a:t>Glyptothorax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kudremukhensis</a:t>
            </a:r>
            <a:r>
              <a:rPr dirty="0" sz="1200" spc="-2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Nilgiri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Mystus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105">
                <a:latin typeface="Times New Roman"/>
                <a:cs typeface="Times New Roman"/>
              </a:rPr>
              <a:t>(</a:t>
            </a:r>
            <a:r>
              <a:rPr dirty="0" sz="1200" spc="-105" i="1">
                <a:latin typeface="Times New Roman"/>
                <a:cs typeface="Times New Roman"/>
              </a:rPr>
              <a:t>Hemibagrus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punctatus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Horalabiosa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arunachalami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0">
                <a:latin typeface="Times New Roman"/>
                <a:cs typeface="Times New Roman"/>
              </a:rPr>
              <a:t>(</a:t>
            </a:r>
            <a:r>
              <a:rPr dirty="0" sz="1200" spc="-100" i="1">
                <a:latin typeface="Times New Roman"/>
                <a:cs typeface="Times New Roman"/>
              </a:rPr>
              <a:t>Horalabiosa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30" i="1">
                <a:latin typeface="Times New Roman"/>
                <a:cs typeface="Times New Roman"/>
              </a:rPr>
              <a:t>arunachalami</a:t>
            </a:r>
            <a:r>
              <a:rPr dirty="0" sz="1200" spc="-3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Hypselobarbus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pulchellus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10">
                <a:latin typeface="Times New Roman"/>
                <a:cs typeface="Times New Roman"/>
              </a:rPr>
              <a:t>(</a:t>
            </a:r>
            <a:r>
              <a:rPr dirty="0" sz="1200" spc="-110" i="1">
                <a:latin typeface="Times New Roman"/>
                <a:cs typeface="Times New Roman"/>
              </a:rPr>
              <a:t>Hypselobarbus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pulchellus</a:t>
            </a:r>
            <a:r>
              <a:rPr dirty="0" sz="1200" spc="-2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Red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Canarese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barb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10">
                <a:latin typeface="Times New Roman"/>
                <a:cs typeface="Times New Roman"/>
              </a:rPr>
              <a:t>(</a:t>
            </a:r>
            <a:r>
              <a:rPr dirty="0" sz="1200" spc="-110" i="1">
                <a:latin typeface="Times New Roman"/>
                <a:cs typeface="Times New Roman"/>
              </a:rPr>
              <a:t>Hypselobarbus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thomassi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Deccan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labeo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5">
                <a:latin typeface="Times New Roman"/>
                <a:cs typeface="Times New Roman"/>
              </a:rPr>
              <a:t>(</a:t>
            </a:r>
            <a:r>
              <a:rPr dirty="0" sz="1200" spc="-105" i="1">
                <a:latin typeface="Times New Roman"/>
                <a:cs typeface="Times New Roman"/>
              </a:rPr>
              <a:t>Labeo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potail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Mesonoemacheilus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herrei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30">
                <a:latin typeface="Times New Roman"/>
                <a:cs typeface="Times New Roman"/>
              </a:rPr>
              <a:t>(</a:t>
            </a:r>
            <a:r>
              <a:rPr dirty="0" sz="1200" spc="-130" i="1">
                <a:latin typeface="Times New Roman"/>
                <a:cs typeface="Times New Roman"/>
              </a:rPr>
              <a:t>Mesonoemacheilus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herrei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Bovany </a:t>
            </a:r>
            <a:r>
              <a:rPr dirty="0" sz="1200">
                <a:latin typeface="Times New Roman"/>
                <a:cs typeface="Times New Roman"/>
              </a:rPr>
              <a:t>barb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5">
                <a:latin typeface="Times New Roman"/>
                <a:cs typeface="Times New Roman"/>
              </a:rPr>
              <a:t>(</a:t>
            </a:r>
            <a:r>
              <a:rPr dirty="0" sz="1200" spc="-105" i="1">
                <a:latin typeface="Times New Roman"/>
                <a:cs typeface="Times New Roman"/>
              </a:rPr>
              <a:t>Neolissochilus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bovanicus</a:t>
            </a:r>
            <a:r>
              <a:rPr dirty="0" sz="1200" spc="-2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Deolali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minnow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14">
                <a:latin typeface="Times New Roman"/>
                <a:cs typeface="Times New Roman"/>
              </a:rPr>
              <a:t>(</a:t>
            </a:r>
            <a:r>
              <a:rPr dirty="0" sz="1200" spc="-114" i="1">
                <a:latin typeface="Times New Roman"/>
                <a:cs typeface="Times New Roman"/>
              </a:rPr>
              <a:t>Parapsilorhynchus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prateri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Pookode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barb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5">
                <a:latin typeface="Times New Roman"/>
                <a:cs typeface="Times New Roman"/>
              </a:rPr>
              <a:t>(</a:t>
            </a:r>
            <a:r>
              <a:rPr dirty="0" sz="1200" spc="-105" i="1">
                <a:latin typeface="Times New Roman"/>
                <a:cs typeface="Times New Roman"/>
              </a:rPr>
              <a:t>Pethia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30" i="1">
                <a:latin typeface="Times New Roman"/>
                <a:cs typeface="Times New Roman"/>
              </a:rPr>
              <a:t>pookodensis</a:t>
            </a:r>
            <a:r>
              <a:rPr dirty="0" sz="1200" spc="-3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sawfish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85">
                <a:latin typeface="Times New Roman"/>
                <a:cs typeface="Times New Roman"/>
              </a:rPr>
              <a:t>(</a:t>
            </a:r>
            <a:r>
              <a:rPr dirty="0" sz="1200" spc="-85" i="1">
                <a:latin typeface="Times New Roman"/>
                <a:cs typeface="Times New Roman"/>
              </a:rPr>
              <a:t>Pristis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pristis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Largetooth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sawfish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90">
                <a:latin typeface="Times New Roman"/>
                <a:cs typeface="Times New Roman"/>
              </a:rPr>
              <a:t>(</a:t>
            </a:r>
            <a:r>
              <a:rPr dirty="0" sz="1200" spc="-90" i="1">
                <a:latin typeface="Times New Roman"/>
                <a:cs typeface="Times New Roman"/>
              </a:rPr>
              <a:t>Pristis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microdon</a:t>
            </a:r>
            <a:r>
              <a:rPr dirty="0" sz="1200" spc="-2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Longcomb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sawfish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90">
                <a:latin typeface="Times New Roman"/>
                <a:cs typeface="Times New Roman"/>
              </a:rPr>
              <a:t>(</a:t>
            </a:r>
            <a:r>
              <a:rPr dirty="0" sz="1200" spc="-90" i="1">
                <a:latin typeface="Times New Roman"/>
                <a:cs typeface="Times New Roman"/>
              </a:rPr>
              <a:t>Pristis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zijsron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Psilorhynchus</a:t>
            </a:r>
            <a:r>
              <a:rPr dirty="0" sz="1200" spc="-10">
                <a:latin typeface="Times New Roman"/>
                <a:cs typeface="Times New Roman"/>
              </a:rPr>
              <a:t> tenura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14">
                <a:latin typeface="Times New Roman"/>
                <a:cs typeface="Times New Roman"/>
              </a:rPr>
              <a:t>(</a:t>
            </a:r>
            <a:r>
              <a:rPr dirty="0" sz="1200" spc="-114" i="1">
                <a:latin typeface="Times New Roman"/>
                <a:cs typeface="Times New Roman"/>
              </a:rPr>
              <a:t>Psilorhynchus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tenura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Deccan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barb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90">
                <a:latin typeface="Times New Roman"/>
                <a:cs typeface="Times New Roman"/>
              </a:rPr>
              <a:t>(</a:t>
            </a:r>
            <a:r>
              <a:rPr dirty="0" sz="1200" spc="-90" i="1">
                <a:latin typeface="Times New Roman"/>
                <a:cs typeface="Times New Roman"/>
              </a:rPr>
              <a:t>Puntius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deccanensis</a:t>
            </a:r>
            <a:r>
              <a:rPr dirty="0" sz="1200" spc="-5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0">
                <a:latin typeface="Times New Roman"/>
                <a:cs typeface="Times New Roman"/>
              </a:rPr>
              <a:t>Schistura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papulifera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95">
                <a:latin typeface="Times New Roman"/>
                <a:cs typeface="Times New Roman"/>
              </a:rPr>
              <a:t>(</a:t>
            </a:r>
            <a:r>
              <a:rPr dirty="0" sz="1200" spc="-95" i="1">
                <a:latin typeface="Times New Roman"/>
                <a:cs typeface="Times New Roman"/>
              </a:rPr>
              <a:t>Schistura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papulifera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0" y="423167"/>
            <a:ext cx="4096385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10">
                <a:latin typeface="Georgia"/>
                <a:cs typeface="Georgia"/>
              </a:rPr>
              <a:t>Insects</a:t>
            </a:r>
            <a:endParaRPr sz="1200">
              <a:latin typeface="Georgia"/>
              <a:cs typeface="Georgia"/>
            </a:endParaRPr>
          </a:p>
          <a:p>
            <a:pPr marL="4692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60">
                <a:latin typeface="Times New Roman"/>
                <a:cs typeface="Times New Roman"/>
              </a:rPr>
              <a:t>Pygmy</a:t>
            </a:r>
            <a:r>
              <a:rPr dirty="0" sz="1200">
                <a:latin typeface="Times New Roman"/>
                <a:cs typeface="Times New Roman"/>
              </a:rPr>
              <a:t> Hog </a:t>
            </a:r>
            <a:r>
              <a:rPr dirty="0" sz="1200" spc="-45">
                <a:latin typeface="Times New Roman"/>
                <a:cs typeface="Times New Roman"/>
              </a:rPr>
              <a:t>Sucking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Louse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0">
                <a:latin typeface="Times New Roman"/>
                <a:cs typeface="Times New Roman"/>
              </a:rPr>
              <a:t>(</a:t>
            </a:r>
            <a:r>
              <a:rPr dirty="0" sz="1200" spc="-100" i="1">
                <a:latin typeface="Times New Roman"/>
                <a:cs typeface="Times New Roman"/>
              </a:rPr>
              <a:t>Haematopinus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oliveri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Georgia"/>
                <a:cs typeface="Georgia"/>
              </a:rPr>
              <a:t>Reptiles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amphibians</a:t>
            </a:r>
            <a:endParaRPr sz="1200">
              <a:latin typeface="Georgia"/>
              <a:cs typeface="Georgia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0">
                <a:latin typeface="Times New Roman"/>
                <a:cs typeface="Times New Roman"/>
              </a:rPr>
              <a:t>Madras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spotted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skink </a:t>
            </a:r>
            <a:r>
              <a:rPr dirty="0" sz="1200" spc="-70">
                <a:latin typeface="Times New Roman"/>
                <a:cs typeface="Times New Roman"/>
              </a:rPr>
              <a:t>(</a:t>
            </a:r>
            <a:r>
              <a:rPr dirty="0" sz="1200" spc="-70" i="1">
                <a:latin typeface="Times New Roman"/>
                <a:cs typeface="Times New Roman"/>
              </a:rPr>
              <a:t>Barkudia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insularis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Northern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river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terrapin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5">
                <a:latin typeface="Times New Roman"/>
                <a:cs typeface="Times New Roman"/>
              </a:rPr>
              <a:t>(</a:t>
            </a:r>
            <a:r>
              <a:rPr dirty="0" sz="1200" spc="-105" i="1">
                <a:latin typeface="Times New Roman"/>
                <a:cs typeface="Times New Roman"/>
              </a:rPr>
              <a:t>Batagur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baska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40">
                <a:latin typeface="Times New Roman"/>
                <a:cs typeface="Times New Roman"/>
              </a:rPr>
              <a:t>Red-</a:t>
            </a:r>
            <a:r>
              <a:rPr dirty="0" sz="1200" spc="-20">
                <a:latin typeface="Times New Roman"/>
                <a:cs typeface="Times New Roman"/>
              </a:rPr>
              <a:t>crowned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roofed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turtle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0">
                <a:latin typeface="Times New Roman"/>
                <a:cs typeface="Times New Roman"/>
              </a:rPr>
              <a:t>(</a:t>
            </a:r>
            <a:r>
              <a:rPr dirty="0" sz="1200" spc="-100" i="1">
                <a:latin typeface="Times New Roman"/>
                <a:cs typeface="Times New Roman"/>
              </a:rPr>
              <a:t>Batagur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kachuga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0">
                <a:latin typeface="Times New Roman"/>
                <a:cs typeface="Times New Roman"/>
              </a:rPr>
              <a:t>Cnemaspis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anaikattiensis(</a:t>
            </a:r>
            <a:r>
              <a:rPr dirty="0" sz="1200" spc="-70" i="1">
                <a:latin typeface="Times New Roman"/>
                <a:cs typeface="Times New Roman"/>
              </a:rPr>
              <a:t>Cnemaspis</a:t>
            </a:r>
            <a:r>
              <a:rPr dirty="0" sz="1200" spc="8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anaikattiensis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Hawksbill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sea </a:t>
            </a:r>
            <a:r>
              <a:rPr dirty="0" sz="1200" spc="-10">
                <a:latin typeface="Times New Roman"/>
                <a:cs typeface="Times New Roman"/>
              </a:rPr>
              <a:t>turtle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14">
                <a:latin typeface="Times New Roman"/>
                <a:cs typeface="Times New Roman"/>
              </a:rPr>
              <a:t>(</a:t>
            </a:r>
            <a:r>
              <a:rPr dirty="0" sz="1200" spc="-114" i="1">
                <a:latin typeface="Times New Roman"/>
                <a:cs typeface="Times New Roman"/>
              </a:rPr>
              <a:t>Eretmochelys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imbricata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Gharial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90">
                <a:latin typeface="Times New Roman"/>
                <a:cs typeface="Times New Roman"/>
              </a:rPr>
              <a:t>(</a:t>
            </a:r>
            <a:r>
              <a:rPr dirty="0" sz="1200" spc="-90" i="1">
                <a:latin typeface="Times New Roman"/>
                <a:cs typeface="Times New Roman"/>
              </a:rPr>
              <a:t>Gavialis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gangeticus</a:t>
            </a:r>
            <a:r>
              <a:rPr dirty="0" sz="1200" spc="-4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Ghats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wart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Fejervarya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murthii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30">
                <a:latin typeface="Times New Roman"/>
                <a:cs typeface="Times New Roman"/>
              </a:rPr>
              <a:t>Jeypore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ground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gecko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14">
                <a:latin typeface="Times New Roman"/>
                <a:cs typeface="Times New Roman"/>
              </a:rPr>
              <a:t>(</a:t>
            </a:r>
            <a:r>
              <a:rPr dirty="0" sz="1200" spc="-114" i="1">
                <a:latin typeface="Times New Roman"/>
                <a:cs typeface="Times New Roman"/>
              </a:rPr>
              <a:t>Geckoella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jeyporensis</a:t>
            </a:r>
            <a:r>
              <a:rPr dirty="0" sz="1200" spc="-4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Gundia</a:t>
            </a:r>
            <a:r>
              <a:rPr dirty="0" sz="1200" spc="-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85">
                <a:latin typeface="Times New Roman"/>
                <a:cs typeface="Times New Roman"/>
              </a:rPr>
              <a:t>(</a:t>
            </a:r>
            <a:r>
              <a:rPr dirty="0" sz="1200" spc="-85" i="1">
                <a:latin typeface="Times New Roman"/>
                <a:cs typeface="Times New Roman"/>
              </a:rPr>
              <a:t>Indirana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gundia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25">
                <a:latin typeface="Times New Roman"/>
                <a:cs typeface="Times New Roman"/>
              </a:rPr>
              <a:t>Toad-</a:t>
            </a:r>
            <a:r>
              <a:rPr dirty="0" sz="1200" spc="-20">
                <a:latin typeface="Times New Roman"/>
                <a:cs typeface="Times New Roman"/>
              </a:rPr>
              <a:t>skinned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85">
                <a:latin typeface="Times New Roman"/>
                <a:cs typeface="Times New Roman"/>
              </a:rPr>
              <a:t>(</a:t>
            </a:r>
            <a:r>
              <a:rPr dirty="0" sz="1200" spc="-85" i="1">
                <a:latin typeface="Times New Roman"/>
                <a:cs typeface="Times New Roman"/>
              </a:rPr>
              <a:t>Indirana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phrynoderma</a:t>
            </a:r>
            <a:r>
              <a:rPr dirty="0" sz="1200" spc="-4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0">
                <a:latin typeface="Times New Roman"/>
                <a:cs typeface="Times New Roman"/>
              </a:rPr>
              <a:t>Charles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Darwin's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Ingerana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50" i="1">
                <a:latin typeface="Times New Roman"/>
                <a:cs typeface="Times New Roman"/>
              </a:rPr>
              <a:t>charlesdarwini</a:t>
            </a:r>
            <a:r>
              <a:rPr dirty="0" sz="1200" spc="-5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Rao's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torrent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80">
                <a:latin typeface="Times New Roman"/>
                <a:cs typeface="Times New Roman"/>
              </a:rPr>
              <a:t>(</a:t>
            </a:r>
            <a:r>
              <a:rPr dirty="0" sz="1200" spc="-80" i="1">
                <a:latin typeface="Times New Roman"/>
                <a:cs typeface="Times New Roman"/>
              </a:rPr>
              <a:t>Micrixalus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kottigeharensis</a:t>
            </a:r>
            <a:r>
              <a:rPr dirty="0" sz="1200" spc="-4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Dattatreya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night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95">
                <a:latin typeface="Times New Roman"/>
                <a:cs typeface="Times New Roman"/>
              </a:rPr>
              <a:t>(</a:t>
            </a:r>
            <a:r>
              <a:rPr dirty="0" sz="1200" spc="-95" i="1">
                <a:latin typeface="Times New Roman"/>
                <a:cs typeface="Times New Roman"/>
              </a:rPr>
              <a:t>Nyctibatrachus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dattatreyaensis</a:t>
            </a:r>
            <a:r>
              <a:rPr dirty="0" sz="1200" spc="-4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Sacred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grove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bushfrog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85">
                <a:latin typeface="Times New Roman"/>
                <a:cs typeface="Times New Roman"/>
              </a:rPr>
              <a:t>(</a:t>
            </a:r>
            <a:r>
              <a:rPr dirty="0" sz="1200" spc="-85" i="1">
                <a:latin typeface="Times New Roman"/>
                <a:cs typeface="Times New Roman"/>
              </a:rPr>
              <a:t>Philautus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50" i="1">
                <a:latin typeface="Times New Roman"/>
                <a:cs typeface="Times New Roman"/>
              </a:rPr>
              <a:t>sanctisilvaticus</a:t>
            </a:r>
            <a:r>
              <a:rPr dirty="0" sz="1200" spc="-5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25">
                <a:latin typeface="Times New Roman"/>
                <a:cs typeface="Times New Roman"/>
              </a:rPr>
              <a:t>Amboli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bush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5">
                <a:latin typeface="Times New Roman"/>
                <a:cs typeface="Times New Roman"/>
              </a:rPr>
              <a:t>(</a:t>
            </a:r>
            <a:r>
              <a:rPr dirty="0" sz="1200" spc="-105" i="1">
                <a:latin typeface="Times New Roman"/>
                <a:cs typeface="Times New Roman"/>
              </a:rPr>
              <a:t>Pseudophilautus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amboli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40">
                <a:latin typeface="Times New Roman"/>
                <a:cs typeface="Times New Roman"/>
              </a:rPr>
              <a:t>White-</a:t>
            </a:r>
            <a:r>
              <a:rPr dirty="0" sz="1200">
                <a:latin typeface="Times New Roman"/>
                <a:cs typeface="Times New Roman"/>
              </a:rPr>
              <a:t>spotted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Raorchestes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5" i="1">
                <a:latin typeface="Times New Roman"/>
                <a:cs typeface="Times New Roman"/>
              </a:rPr>
              <a:t>chalazodes</a:t>
            </a:r>
            <a:r>
              <a:rPr dirty="0" sz="1200" spc="-1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eyed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bushfrog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25">
                <a:latin typeface="Times New Roman"/>
                <a:cs typeface="Times New Roman"/>
              </a:rPr>
              <a:t>(</a:t>
            </a:r>
            <a:r>
              <a:rPr dirty="0" sz="1200" spc="-125" i="1">
                <a:latin typeface="Times New Roman"/>
                <a:cs typeface="Times New Roman"/>
              </a:rPr>
              <a:t>Raorchestes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50" i="1">
                <a:latin typeface="Times New Roman"/>
                <a:cs typeface="Times New Roman"/>
              </a:rPr>
              <a:t>chlorosomma</a:t>
            </a:r>
            <a:r>
              <a:rPr dirty="0" sz="1200" spc="-5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Griet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bush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Raorchestes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griet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0">
                <a:latin typeface="Times New Roman"/>
                <a:cs typeface="Times New Roman"/>
              </a:rPr>
              <a:t>Kaikatti </a:t>
            </a:r>
            <a:r>
              <a:rPr dirty="0" sz="1200" spc="-10">
                <a:latin typeface="Times New Roman"/>
                <a:cs typeface="Times New Roman"/>
              </a:rPr>
              <a:t>bushfrog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Raorchestes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kaikatti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0">
                <a:latin typeface="Times New Roman"/>
                <a:cs typeface="Times New Roman"/>
              </a:rPr>
              <a:t>Mark's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bushfrog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Raorchestes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marki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Munnar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Raorchestes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munnarensis</a:t>
            </a:r>
            <a:r>
              <a:rPr dirty="0" sz="1200" spc="-2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Ponmudi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bush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Raorchestes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ponmudi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Resplendent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shrubfrog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Raorchestes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resplendens</a:t>
            </a:r>
            <a:r>
              <a:rPr dirty="0" sz="1200" spc="-4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40">
                <a:latin typeface="Times New Roman"/>
                <a:cs typeface="Times New Roman"/>
              </a:rPr>
              <a:t>Shillong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bubble-</a:t>
            </a:r>
            <a:r>
              <a:rPr dirty="0" sz="1200">
                <a:latin typeface="Times New Roman"/>
                <a:cs typeface="Times New Roman"/>
              </a:rPr>
              <a:t>nest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Raorchestes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shillongensis</a:t>
            </a:r>
            <a:r>
              <a:rPr dirty="0" sz="1200" spc="-4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45">
                <a:latin typeface="Times New Roman"/>
                <a:cs typeface="Times New Roman"/>
              </a:rPr>
              <a:t>Anaimalai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flying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25">
                <a:latin typeface="Times New Roman"/>
                <a:cs typeface="Times New Roman"/>
              </a:rPr>
              <a:t>(</a:t>
            </a:r>
            <a:r>
              <a:rPr dirty="0" sz="1200" spc="-125" i="1">
                <a:latin typeface="Times New Roman"/>
                <a:cs typeface="Times New Roman"/>
              </a:rPr>
              <a:t>Rhacophorus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pseudomalabaricus</a:t>
            </a:r>
            <a:r>
              <a:rPr dirty="0" sz="1200" spc="-6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35">
                <a:latin typeface="Times New Roman"/>
                <a:cs typeface="Times New Roman"/>
              </a:rPr>
              <a:t>Sushil's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bushfrog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Raorchestes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sushili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25">
                <a:latin typeface="Times New Roman"/>
                <a:cs typeface="Times New Roman"/>
              </a:rPr>
              <a:t>Amboli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toad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95">
                <a:latin typeface="Times New Roman"/>
                <a:cs typeface="Times New Roman"/>
              </a:rPr>
              <a:t>(</a:t>
            </a:r>
            <a:r>
              <a:rPr dirty="0" sz="1200" spc="-95" i="1">
                <a:latin typeface="Times New Roman"/>
                <a:cs typeface="Times New Roman"/>
              </a:rPr>
              <a:t>Xanthophryne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tigerina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Ghats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wart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frog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80">
                <a:latin typeface="Times New Roman"/>
                <a:cs typeface="Times New Roman"/>
              </a:rPr>
              <a:t>(</a:t>
            </a:r>
            <a:r>
              <a:rPr dirty="0" sz="1200" spc="-80" i="1">
                <a:latin typeface="Times New Roman"/>
                <a:cs typeface="Times New Roman"/>
              </a:rPr>
              <a:t>Zakerana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murthii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Mammals</a:t>
            </a:r>
            <a:endParaRPr sz="1200">
              <a:latin typeface="Georgia"/>
              <a:cs typeface="Georgia"/>
            </a:endParaRPr>
          </a:p>
          <a:p>
            <a:pPr marL="469900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40">
                <a:latin typeface="Times New Roman"/>
                <a:cs typeface="Times New Roman"/>
              </a:rPr>
              <a:t>Asiatic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cheetah}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(</a:t>
            </a:r>
            <a:r>
              <a:rPr dirty="0" sz="1200" spc="-70" i="1">
                <a:latin typeface="Times New Roman"/>
                <a:cs typeface="Times New Roman"/>
              </a:rPr>
              <a:t>Acinonyx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jubatus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venaticus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Namdapha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flying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squirrel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Biswamoyopterus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biswasi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40">
                <a:latin typeface="Times New Roman"/>
                <a:cs typeface="Times New Roman"/>
              </a:rPr>
              <a:t>Himalayan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wolf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80">
                <a:latin typeface="Times New Roman"/>
                <a:cs typeface="Times New Roman"/>
              </a:rPr>
              <a:t>("</a:t>
            </a:r>
            <a:r>
              <a:rPr dirty="0" sz="1200" spc="-80" i="1">
                <a:latin typeface="Times New Roman"/>
                <a:cs typeface="Times New Roman"/>
              </a:rPr>
              <a:t>Canis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30" i="1">
                <a:latin typeface="Times New Roman"/>
                <a:cs typeface="Times New Roman"/>
              </a:rPr>
              <a:t>himalayensis</a:t>
            </a:r>
            <a:r>
              <a:rPr dirty="0" sz="1200" spc="-30">
                <a:latin typeface="Times New Roman"/>
                <a:cs typeface="Times New Roman"/>
              </a:rPr>
              <a:t>")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Elvira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Cremnomys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elvira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20">
                <a:latin typeface="Times New Roman"/>
                <a:cs typeface="Times New Roman"/>
              </a:rPr>
              <a:t>Andaman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shrew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Crocidura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andamanensis</a:t>
            </a:r>
            <a:r>
              <a:rPr dirty="0" sz="1200" spc="-3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900" algn="l"/>
              </a:tabLst>
            </a:pPr>
            <a:r>
              <a:rPr dirty="0" sz="1200" spc="-30">
                <a:latin typeface="Times New Roman"/>
                <a:cs typeface="Times New Roman"/>
              </a:rPr>
              <a:t>Jenkins'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shrew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Crocidura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jenkinsi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Nicobar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shrew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Crocidura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nicobarica</a:t>
            </a:r>
            <a:r>
              <a:rPr dirty="0" sz="1200" spc="-3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Northern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Sumatran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rhinoceros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10">
                <a:latin typeface="Times New Roman"/>
                <a:cs typeface="Times New Roman"/>
              </a:rPr>
              <a:t>(</a:t>
            </a:r>
            <a:r>
              <a:rPr dirty="0" sz="1200" spc="-110" i="1">
                <a:latin typeface="Times New Roman"/>
                <a:cs typeface="Times New Roman"/>
              </a:rPr>
              <a:t>Dicerorhinus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sumatrensis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lasiotis</a:t>
            </a:r>
            <a:r>
              <a:rPr dirty="0" sz="1200" spc="-65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25">
                <a:latin typeface="Times New Roman"/>
                <a:cs typeface="Times New Roman"/>
              </a:rPr>
              <a:t>Chinese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pangolin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85">
                <a:latin typeface="Times New Roman"/>
                <a:cs typeface="Times New Roman"/>
              </a:rPr>
              <a:t>(</a:t>
            </a:r>
            <a:r>
              <a:rPr dirty="0" sz="1200" spc="-85" i="1">
                <a:latin typeface="Times New Roman"/>
                <a:cs typeface="Times New Roman"/>
              </a:rPr>
              <a:t>Manis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pentadactyla</a:t>
            </a:r>
            <a:r>
              <a:rPr dirty="0" sz="1200" spc="-4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>
                <a:latin typeface="Times New Roman"/>
                <a:cs typeface="Times New Roman"/>
              </a:rPr>
              <a:t>Kondana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soft-</a:t>
            </a:r>
            <a:r>
              <a:rPr dirty="0" sz="1200" spc="-10">
                <a:latin typeface="Times New Roman"/>
                <a:cs typeface="Times New Roman"/>
              </a:rPr>
              <a:t>furred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80">
                <a:latin typeface="Times New Roman"/>
                <a:cs typeface="Times New Roman"/>
              </a:rPr>
              <a:t>(</a:t>
            </a:r>
            <a:r>
              <a:rPr dirty="0" sz="1200" spc="-80" i="1">
                <a:latin typeface="Times New Roman"/>
                <a:cs typeface="Times New Roman"/>
              </a:rPr>
              <a:t>Millardia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kondana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4889500" cy="1362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32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60">
                <a:latin typeface="Times New Roman"/>
                <a:cs typeface="Times New Roman"/>
              </a:rPr>
              <a:t>Pygmy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hog </a:t>
            </a:r>
            <a:r>
              <a:rPr dirty="0" sz="1200" spc="-125">
                <a:latin typeface="Times New Roman"/>
                <a:cs typeface="Times New Roman"/>
              </a:rPr>
              <a:t>(</a:t>
            </a:r>
            <a:r>
              <a:rPr dirty="0" sz="1200" spc="-125" i="1">
                <a:latin typeface="Times New Roman"/>
                <a:cs typeface="Times New Roman"/>
              </a:rPr>
              <a:t>Porcula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salvania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Indian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Javan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rhinoceros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(</a:t>
            </a:r>
            <a:r>
              <a:rPr dirty="0" sz="1200" spc="-120" i="1">
                <a:latin typeface="Times New Roman"/>
                <a:cs typeface="Times New Roman"/>
              </a:rPr>
              <a:t>Rhinoceros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Times New Roman"/>
                <a:cs typeface="Times New Roman"/>
              </a:rPr>
              <a:t>sondaicus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inermis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dirty="0" sz="1200" spc="-40">
                <a:latin typeface="Times New Roman"/>
                <a:cs typeface="Times New Roman"/>
              </a:rPr>
              <a:t>Malabar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large-</a:t>
            </a:r>
            <a:r>
              <a:rPr dirty="0" sz="1200">
                <a:latin typeface="Times New Roman"/>
                <a:cs typeface="Times New Roman"/>
              </a:rPr>
              <a:t>spotted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civet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(</a:t>
            </a:r>
            <a:r>
              <a:rPr dirty="0" sz="1200" spc="-70" i="1">
                <a:latin typeface="Times New Roman"/>
                <a:cs typeface="Times New Roman"/>
              </a:rPr>
              <a:t>Viverra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civettina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455420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Photo: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4.1: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Endangered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Wild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Animal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Species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India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205" y="2005583"/>
            <a:ext cx="2895600" cy="15620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4111" y="2005583"/>
            <a:ext cx="2892551" cy="156209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38018" y="3561082"/>
            <a:ext cx="501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latin typeface="Georgia"/>
                <a:cs typeface="Georgia"/>
              </a:rPr>
              <a:t>Gharial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871722" y="3561082"/>
            <a:ext cx="8458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Georgia"/>
                <a:cs typeface="Georgia"/>
              </a:rPr>
              <a:t>Indian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Tiger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9445" y="3986784"/>
            <a:ext cx="2892552" cy="184099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4403" y="4000500"/>
            <a:ext cx="2828543" cy="182727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290317" y="5821173"/>
            <a:ext cx="1614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One</a:t>
            </a:r>
            <a:r>
              <a:rPr dirty="0" sz="1200" spc="-20">
                <a:latin typeface="Georgia"/>
                <a:cs typeface="Georgia"/>
              </a:rPr>
              <a:t> Horned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Rhinoceros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81579" y="5821173"/>
            <a:ext cx="13303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Georgia"/>
                <a:cs typeface="Georgia"/>
              </a:rPr>
              <a:t>Indian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Bison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(Gaur)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9841" y="6251447"/>
            <a:ext cx="2677668" cy="203911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1815" y="6246876"/>
            <a:ext cx="2840736" cy="204368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442715" y="8283956"/>
            <a:ext cx="9537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latin typeface="Georgia"/>
                <a:cs typeface="Georgia"/>
              </a:rPr>
              <a:t>Snow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Leopard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54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4719313" y="8283956"/>
            <a:ext cx="967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Nilgiri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Langur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13225" y="1263402"/>
            <a:ext cx="6346190" cy="9525"/>
          </a:xfrm>
          <a:custGeom>
            <a:avLst/>
            <a:gdLst/>
            <a:ahLst/>
            <a:cxnLst/>
            <a:rect l="l" t="t" r="r" b="b"/>
            <a:pathLst>
              <a:path w="6346190" h="9525">
                <a:moveTo>
                  <a:pt x="6345935" y="0"/>
                </a:moveTo>
                <a:lnTo>
                  <a:pt x="0" y="0"/>
                </a:lnTo>
                <a:lnTo>
                  <a:pt x="0" y="9138"/>
                </a:lnTo>
                <a:lnTo>
                  <a:pt x="6345935" y="9138"/>
                </a:lnTo>
                <a:lnTo>
                  <a:pt x="6345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18812" y="423167"/>
            <a:ext cx="6337300" cy="6347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50">
                <a:latin typeface="Georgia"/>
                <a:cs typeface="Georgia"/>
              </a:rPr>
              <a:t>1: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Introduction</a:t>
            </a:r>
            <a:r>
              <a:rPr dirty="0" sz="1300" spc="-20">
                <a:latin typeface="Georgia"/>
                <a:cs typeface="Georgia"/>
              </a:rPr>
              <a:t> </a:t>
            </a:r>
            <a:r>
              <a:rPr dirty="0" sz="1300">
                <a:latin typeface="Georgia"/>
                <a:cs typeface="Georgia"/>
              </a:rPr>
              <a:t>to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Environment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Studies</a:t>
            </a:r>
            <a:endParaRPr sz="13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325"/>
              </a:spcBef>
            </a:pPr>
            <a:r>
              <a:rPr dirty="0" sz="1200" spc="-20">
                <a:latin typeface="Georgia"/>
                <a:cs typeface="Georgia"/>
              </a:rPr>
              <a:t>Unit</a:t>
            </a:r>
            <a:r>
              <a:rPr dirty="0" sz="1200" spc="-50">
                <a:latin typeface="Georgia"/>
                <a:cs typeface="Georgia"/>
              </a:rPr>
              <a:t> 1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dirty="0" sz="1400" spc="-35">
                <a:latin typeface="Georgia"/>
                <a:cs typeface="Georgia"/>
              </a:rPr>
              <a:t>Introduction</a:t>
            </a:r>
            <a:r>
              <a:rPr dirty="0" sz="1400" spc="-25">
                <a:latin typeface="Georgia"/>
                <a:cs typeface="Georgia"/>
              </a:rPr>
              <a:t> </a:t>
            </a:r>
            <a:r>
              <a:rPr dirty="0" sz="1400">
                <a:latin typeface="Georgia"/>
                <a:cs typeface="Georgia"/>
              </a:rPr>
              <a:t>to</a:t>
            </a:r>
            <a:r>
              <a:rPr dirty="0" sz="1400" spc="-25">
                <a:latin typeface="Georgia"/>
                <a:cs typeface="Georgia"/>
              </a:rPr>
              <a:t> </a:t>
            </a:r>
            <a:r>
              <a:rPr dirty="0" sz="1400" spc="-45">
                <a:latin typeface="Georgia"/>
                <a:cs typeface="Georgia"/>
              </a:rPr>
              <a:t>Environment</a:t>
            </a:r>
            <a:r>
              <a:rPr dirty="0" sz="1400" spc="-25">
                <a:latin typeface="Georgia"/>
                <a:cs typeface="Georgia"/>
              </a:rPr>
              <a:t> </a:t>
            </a:r>
            <a:r>
              <a:rPr dirty="0" sz="1400" spc="-10">
                <a:latin typeface="Georgia"/>
                <a:cs typeface="Georgia"/>
              </a:rPr>
              <a:t>Studies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4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5"/>
              </a:spcBef>
            </a:pPr>
            <a:r>
              <a:rPr dirty="0" sz="1200" spc="-25">
                <a:latin typeface="Times New Roman"/>
                <a:cs typeface="Times New Roman"/>
              </a:rPr>
              <a:t>Everything </a:t>
            </a:r>
            <a:r>
              <a:rPr dirty="0" sz="1200" spc="-20">
                <a:latin typeface="Times New Roman"/>
                <a:cs typeface="Times New Roman"/>
              </a:rPr>
              <a:t>which </a:t>
            </a:r>
            <a:r>
              <a:rPr dirty="0" sz="1200" spc="-10">
                <a:latin typeface="Times New Roman"/>
                <a:cs typeface="Times New Roman"/>
              </a:rPr>
              <a:t>surrounds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referred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environment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study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covers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aspects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quality,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maintenance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quality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its </a:t>
            </a:r>
            <a:r>
              <a:rPr dirty="0" sz="1200">
                <a:latin typeface="Times New Roman"/>
                <a:cs typeface="Times New Roman"/>
              </a:rPr>
              <a:t>living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>
                <a:latin typeface="Times New Roman"/>
                <a:cs typeface="Times New Roman"/>
              </a:rPr>
              <a:t>living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constituents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collectively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referred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“Environmental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science”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</a:t>
            </a:r>
            <a:r>
              <a:rPr dirty="0" sz="1200">
                <a:latin typeface="Times New Roman"/>
                <a:cs typeface="Times New Roman"/>
              </a:rPr>
              <a:t>“Environmental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studies”.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living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non-living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things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constitute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environment,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influences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lives.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surrounding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eat,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drink,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breath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necessities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daily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lives.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us </a:t>
            </a:r>
            <a:r>
              <a:rPr dirty="0" sz="1200" spc="-20">
                <a:latin typeface="Times New Roman"/>
                <a:cs typeface="Times New Roman"/>
              </a:rPr>
              <a:t>constitutes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“life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system”.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concern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expression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fundamental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perception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nature,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wildlife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planet.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traditional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abundant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abuse,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responsible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massive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degeneration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systems, environment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wildlife.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Department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traditional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perception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dominance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nature,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realistic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view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just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millions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intimately </a:t>
            </a:r>
            <a:r>
              <a:rPr dirty="0" sz="1200" spc="-30">
                <a:latin typeface="Times New Roman"/>
                <a:cs typeface="Times New Roman"/>
              </a:rPr>
              <a:t>linked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being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emerged.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survive </a:t>
            </a:r>
            <a:r>
              <a:rPr dirty="0" sz="1200" spc="-20">
                <a:latin typeface="Times New Roman"/>
                <a:cs typeface="Times New Roman"/>
              </a:rPr>
              <a:t>alone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aloof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beings.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exists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along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maintained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30">
                <a:latin typeface="Times New Roman"/>
                <a:cs typeface="Times New Roman"/>
              </a:rPr>
              <a:t>healthy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functional </a:t>
            </a:r>
            <a:r>
              <a:rPr dirty="0" sz="1200" spc="-10">
                <a:latin typeface="Times New Roman"/>
                <a:cs typeface="Times New Roman"/>
              </a:rPr>
              <a:t>state.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40">
                <a:latin typeface="Georgia"/>
                <a:cs typeface="Georgia"/>
              </a:rPr>
              <a:t>Muliti-</a:t>
            </a:r>
            <a:r>
              <a:rPr dirty="0" sz="1200" spc="-25">
                <a:latin typeface="Georgia"/>
                <a:cs typeface="Georgia"/>
              </a:rPr>
              <a:t>Disciplinary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Nature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Studies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Existence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behavior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 spc="-40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constituent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laws</a:t>
            </a:r>
            <a:r>
              <a:rPr dirty="0" sz="1200" spc="-25">
                <a:latin typeface="Times New Roman"/>
                <a:cs typeface="Times New Roman"/>
              </a:rPr>
              <a:t> of physical,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chemical,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geological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biological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sciences.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behavior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societies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psychological,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psychological,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political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social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science.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Rules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framed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</a:t>
            </a:r>
            <a:r>
              <a:rPr dirty="0" sz="1200">
                <a:latin typeface="Times New Roman"/>
                <a:cs typeface="Times New Roman"/>
              </a:rPr>
              <a:t>maintenance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healthy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jurisdiction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national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legislation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while </a:t>
            </a:r>
            <a:r>
              <a:rPr dirty="0" sz="1200" spc="-20">
                <a:latin typeface="Times New Roman"/>
                <a:cs typeface="Times New Roman"/>
              </a:rPr>
              <a:t>agreements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reached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regarding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 </a:t>
            </a:r>
            <a:r>
              <a:rPr dirty="0" sz="1200">
                <a:latin typeface="Times New Roman"/>
                <a:cs typeface="Times New Roman"/>
              </a:rPr>
              <a:t>purview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international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law.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aspects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linked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sciences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listed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into </a:t>
            </a:r>
            <a:r>
              <a:rPr dirty="0" sz="1200">
                <a:latin typeface="Times New Roman"/>
                <a:cs typeface="Times New Roman"/>
              </a:rPr>
              <a:t>consideration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involving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environment.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science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is,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therefore,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35">
                <a:latin typeface="Times New Roman"/>
                <a:cs typeface="Times New Roman"/>
              </a:rPr>
              <a:t>multidisciplinary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science,</a:t>
            </a:r>
            <a:r>
              <a:rPr dirty="0" sz="1200" spc="-10">
                <a:latin typeface="Times New Roman"/>
                <a:cs typeface="Times New Roman"/>
              </a:rPr>
              <a:t> 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</a:t>
            </a:r>
            <a:r>
              <a:rPr dirty="0" sz="1200" spc="-10">
                <a:latin typeface="Times New Roman"/>
                <a:cs typeface="Times New Roman"/>
              </a:rPr>
              <a:t> attention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experts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 </a:t>
            </a:r>
            <a:r>
              <a:rPr dirty="0" sz="1200" spc="-10">
                <a:latin typeface="Times New Roman"/>
                <a:cs typeface="Times New Roman"/>
              </a:rPr>
              <a:t>different branches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science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when </a:t>
            </a:r>
            <a:r>
              <a:rPr dirty="0" sz="1200" spc="-30">
                <a:latin typeface="Times New Roman"/>
                <a:cs typeface="Times New Roman"/>
              </a:rPr>
              <a:t>decisions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regarding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matters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 </a:t>
            </a:r>
            <a:r>
              <a:rPr dirty="0" sz="1200" spc="-10">
                <a:latin typeface="Times New Roman"/>
                <a:cs typeface="Times New Roman"/>
              </a:rPr>
              <a:t>taken.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624327" y="6793992"/>
            <a:ext cx="2524125" cy="2409825"/>
            <a:chOff x="2624327" y="6793992"/>
            <a:chExt cx="2524125" cy="24098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4387" y="6793992"/>
              <a:ext cx="1568195" cy="6766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2855" y="7466076"/>
              <a:ext cx="137160" cy="411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3240" y="7470648"/>
              <a:ext cx="150875" cy="5029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4860" y="7507224"/>
              <a:ext cx="146303" cy="685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2947" y="7520940"/>
              <a:ext cx="155448" cy="9601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0579" y="7575804"/>
              <a:ext cx="105155" cy="914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9723" y="7584948"/>
              <a:ext cx="123443" cy="5029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5" y="7616952"/>
              <a:ext cx="100583" cy="914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3803" y="7626096"/>
              <a:ext cx="100584" cy="914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99231" y="7635240"/>
              <a:ext cx="96012" cy="91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7155" y="7635240"/>
              <a:ext cx="100584" cy="914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999231" y="7646670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 h="0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4572">
              <a:solidFill>
                <a:srgbClr val="B1C0D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1727" y="7644384"/>
              <a:ext cx="100584" cy="9144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686300" y="7655814"/>
              <a:ext cx="96520" cy="0"/>
            </a:xfrm>
            <a:custGeom>
              <a:avLst/>
              <a:gdLst/>
              <a:ahLst/>
              <a:cxnLst/>
              <a:rect l="l" t="t" r="r" b="b"/>
              <a:pathLst>
                <a:path w="96520" h="0">
                  <a:moveTo>
                    <a:pt x="0" y="0"/>
                  </a:moveTo>
                  <a:lnTo>
                    <a:pt x="96012" y="0"/>
                  </a:lnTo>
                </a:path>
              </a:pathLst>
            </a:custGeom>
            <a:ln w="4572">
              <a:solidFill>
                <a:srgbClr val="B1C0D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4327" y="7648956"/>
              <a:ext cx="640080" cy="7086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33572" y="7571232"/>
              <a:ext cx="909827" cy="86410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07992" y="7658100"/>
              <a:ext cx="640080" cy="69037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9231" y="8357616"/>
              <a:ext cx="96012" cy="914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40579" y="8348472"/>
              <a:ext cx="141732" cy="7772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03803" y="8366760"/>
              <a:ext cx="123443" cy="5029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26663" y="8417052"/>
              <a:ext cx="105156" cy="914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031236" y="8428482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 h="0">
                  <a:moveTo>
                    <a:pt x="0" y="0"/>
                  </a:moveTo>
                  <a:lnTo>
                    <a:pt x="100583" y="0"/>
                  </a:lnTo>
                </a:path>
              </a:pathLst>
            </a:custGeom>
            <a:ln w="4572">
              <a:solidFill>
                <a:srgbClr val="B1C0D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6007" y="8426196"/>
              <a:ext cx="105156" cy="914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99432" y="8435340"/>
              <a:ext cx="137160" cy="5486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4599432" y="8492490"/>
              <a:ext cx="105410" cy="0"/>
            </a:xfrm>
            <a:custGeom>
              <a:avLst/>
              <a:gdLst/>
              <a:ahLst/>
              <a:cxnLst/>
              <a:rect l="l" t="t" r="r" b="b"/>
              <a:pathLst>
                <a:path w="105410" h="0">
                  <a:moveTo>
                    <a:pt x="0" y="0"/>
                  </a:moveTo>
                  <a:lnTo>
                    <a:pt x="105155" y="0"/>
                  </a:lnTo>
                </a:path>
              </a:pathLst>
            </a:custGeom>
            <a:ln w="4571">
              <a:solidFill>
                <a:srgbClr val="B1C0D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31236" y="8430768"/>
              <a:ext cx="242316" cy="17374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30851" y="8494776"/>
              <a:ext cx="173736" cy="73158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3159251" y="8570220"/>
              <a:ext cx="1490980" cy="36830"/>
            </a:xfrm>
            <a:custGeom>
              <a:avLst/>
              <a:gdLst/>
              <a:ahLst/>
              <a:cxnLst/>
              <a:rect l="l" t="t" r="r" b="b"/>
              <a:pathLst>
                <a:path w="1490979" h="36829">
                  <a:moveTo>
                    <a:pt x="1371600" y="0"/>
                  </a:moveTo>
                  <a:lnTo>
                    <a:pt x="1490472" y="0"/>
                  </a:lnTo>
                </a:path>
                <a:path w="1490979" h="36829">
                  <a:moveTo>
                    <a:pt x="0" y="36576"/>
                  </a:moveTo>
                  <a:lnTo>
                    <a:pt x="118872" y="36576"/>
                  </a:lnTo>
                </a:path>
              </a:pathLst>
            </a:custGeom>
            <a:ln w="4571">
              <a:solidFill>
                <a:srgbClr val="B1C0D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59251" y="8572506"/>
              <a:ext cx="1490472" cy="630935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35" name="object 3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1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26435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397" y="1039367"/>
            <a:ext cx="2862071" cy="18074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0876" y="1018032"/>
            <a:ext cx="2863596" cy="1828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480820" y="2840230"/>
            <a:ext cx="1464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Georgia"/>
                <a:cs typeface="Georgia"/>
              </a:rPr>
              <a:t>Phayre’s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Leaf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Monkey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00683" y="2840230"/>
            <a:ext cx="7327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Red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Panda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7921" y="3281171"/>
            <a:ext cx="2859024" cy="209397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59351" y="3267455"/>
            <a:ext cx="2863595" cy="210769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633216" y="5368545"/>
            <a:ext cx="10712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Georgia"/>
                <a:cs typeface="Georgia"/>
              </a:rPr>
              <a:t>Indian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Pangolin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90004" y="5368545"/>
            <a:ext cx="7569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Georgia"/>
                <a:cs typeface="Georgia"/>
              </a:rPr>
              <a:t>Barasingha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0405" y="5794247"/>
            <a:ext cx="2811780" cy="191414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98391" y="5794248"/>
            <a:ext cx="2863595" cy="191414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747588" y="7701788"/>
            <a:ext cx="8089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Georgia"/>
                <a:cs typeface="Georgia"/>
              </a:rPr>
              <a:t>Asiatic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Lion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55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4854958" y="7701788"/>
            <a:ext cx="714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Georgia"/>
                <a:cs typeface="Georgia"/>
              </a:rPr>
              <a:t>Blackbuck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4700905" cy="574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1644650">
              <a:lnSpc>
                <a:spcPct val="100000"/>
              </a:lnSpc>
              <a:spcBef>
                <a:spcPts val="1325"/>
              </a:spcBef>
            </a:pPr>
            <a:r>
              <a:rPr dirty="0" sz="1200" spc="-25">
                <a:latin typeface="Georgia"/>
                <a:cs typeface="Georgia"/>
              </a:rPr>
              <a:t>Photo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185">
                <a:latin typeface="Georgia"/>
                <a:cs typeface="Georgia"/>
              </a:rPr>
              <a:t>–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4.2: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Endangered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Birds </a:t>
            </a:r>
            <a:r>
              <a:rPr dirty="0" sz="1200" spc="-20">
                <a:latin typeface="Georgia"/>
                <a:cs typeface="Georgia"/>
              </a:rPr>
              <a:t>Species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India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89" y="1019555"/>
            <a:ext cx="2860548" cy="192481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5344" y="1018032"/>
            <a:ext cx="2916936" cy="192633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90322" y="2937766"/>
            <a:ext cx="13931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latin typeface="Georgia"/>
                <a:cs typeface="Georgia"/>
              </a:rPr>
              <a:t>Great </a:t>
            </a:r>
            <a:r>
              <a:rPr dirty="0" sz="1200" spc="-25">
                <a:latin typeface="Georgia"/>
                <a:cs typeface="Georgia"/>
              </a:rPr>
              <a:t>Indian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Bustard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59152" y="2937766"/>
            <a:ext cx="16637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latin typeface="Georgia"/>
                <a:cs typeface="Georgia"/>
              </a:rPr>
              <a:t>White-</a:t>
            </a:r>
            <a:r>
              <a:rPr dirty="0" sz="1200" spc="-20">
                <a:latin typeface="Georgia"/>
                <a:cs typeface="Georgia"/>
              </a:rPr>
              <a:t>bellied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Blue </a:t>
            </a:r>
            <a:r>
              <a:rPr dirty="0" sz="1200" spc="-10">
                <a:latin typeface="Georgia"/>
                <a:cs typeface="Georgia"/>
              </a:rPr>
              <a:t>Robin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8777" y="3363467"/>
            <a:ext cx="2862072" cy="185013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7055" y="3363467"/>
            <a:ext cx="2955035" cy="185013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76023" y="5207001"/>
            <a:ext cx="8585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Georgia"/>
                <a:cs typeface="Georgia"/>
              </a:rPr>
              <a:t>Forest</a:t>
            </a:r>
            <a:r>
              <a:rPr dirty="0" sz="1200" spc="-20">
                <a:latin typeface="Georgia"/>
                <a:cs typeface="Georgia"/>
              </a:rPr>
              <a:t> Owlet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376800" y="5207001"/>
            <a:ext cx="974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>
                <a:latin typeface="Georgia"/>
                <a:cs typeface="Georgia"/>
              </a:rPr>
              <a:t>Siberian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Crane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589" y="5634228"/>
            <a:ext cx="2862072" cy="211683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96867" y="5638800"/>
            <a:ext cx="2916935" cy="211226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18798" y="7744460"/>
            <a:ext cx="6336665" cy="1391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  <a:tabLst>
                <a:tab pos="3670300" algn="l"/>
              </a:tabLst>
            </a:pPr>
            <a:r>
              <a:rPr dirty="0" sz="1200" spc="-10">
                <a:latin typeface="Georgia"/>
                <a:cs typeface="Georgia"/>
              </a:rPr>
              <a:t>Bengal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Florican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45">
                <a:latin typeface="Georgia"/>
                <a:cs typeface="Georgia"/>
              </a:rPr>
              <a:t>White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bellied</a:t>
            </a:r>
            <a:r>
              <a:rPr dirty="0" sz="1200" spc="-10">
                <a:latin typeface="Georgia"/>
                <a:cs typeface="Georgia"/>
              </a:rPr>
              <a:t> heron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Threats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Biodiversity: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Habitat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Loss,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Poaching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Wildlife,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Man-</a:t>
            </a:r>
            <a:r>
              <a:rPr dirty="0" sz="1200" spc="-30">
                <a:latin typeface="Georgia"/>
                <a:cs typeface="Georgia"/>
              </a:rPr>
              <a:t>Wildlife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Conflicts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Man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begun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overuse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misuse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‘unsustainable’ </a:t>
            </a:r>
            <a:r>
              <a:rPr dirty="0" sz="1200" spc="-30">
                <a:latin typeface="Times New Roman"/>
                <a:cs typeface="Times New Roman"/>
              </a:rPr>
              <a:t>resource-</a:t>
            </a:r>
            <a:r>
              <a:rPr dirty="0" sz="1200">
                <a:latin typeface="Times New Roman"/>
                <a:cs typeface="Times New Roman"/>
              </a:rPr>
              <a:t>use,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once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grasslands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turned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deserts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wastelands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 spc="-30">
                <a:latin typeface="Times New Roman"/>
                <a:cs typeface="Times New Roman"/>
              </a:rPr>
              <a:t>increased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world.</a:t>
            </a:r>
            <a:r>
              <a:rPr dirty="0" sz="1200" spc="-30">
                <a:latin typeface="Times New Roman"/>
                <a:cs typeface="Times New Roman"/>
              </a:rPr>
              <a:t> Mangroves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30">
                <a:latin typeface="Times New Roman"/>
                <a:cs typeface="Times New Roman"/>
              </a:rPr>
              <a:t> cleared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fuelwood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prawn</a:t>
            </a:r>
            <a:r>
              <a:rPr dirty="0" sz="1200" spc="-30">
                <a:latin typeface="Times New Roman"/>
                <a:cs typeface="Times New Roman"/>
              </a:rPr>
              <a:t> farming,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decrease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essential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breeding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marine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fish.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Wetlands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drained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56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57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2" y="423167"/>
            <a:ext cx="63373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800"/>
              </a:lnSpc>
              <a:spcBef>
                <a:spcPts val="1210"/>
              </a:spcBef>
            </a:pPr>
            <a:r>
              <a:rPr dirty="0" sz="1200" spc="-10">
                <a:latin typeface="Times New Roman"/>
                <a:cs typeface="Times New Roman"/>
              </a:rPr>
              <a:t>agricultural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grave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economic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implications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longer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current </a:t>
            </a:r>
            <a:r>
              <a:rPr dirty="0" sz="1200">
                <a:latin typeface="Times New Roman"/>
                <a:cs typeface="Times New Roman"/>
              </a:rPr>
              <a:t>destruction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remaining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wilderness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habitats,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especially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diverse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reefs,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threat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worldwide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biodiversity.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Scientists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estimated </a:t>
            </a:r>
            <a:r>
              <a:rPr dirty="0" sz="1200">
                <a:latin typeface="Times New Roman"/>
                <a:cs typeface="Times New Roman"/>
              </a:rPr>
              <a:t>that human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activities</a:t>
            </a:r>
            <a:r>
              <a:rPr dirty="0" sz="1200">
                <a:latin typeface="Times New Roman"/>
                <a:cs typeface="Times New Roman"/>
              </a:rPr>
              <a:t> 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likely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eliminate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approximately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million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2050.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0">
                <a:latin typeface="Times New Roman"/>
                <a:cs typeface="Times New Roman"/>
              </a:rPr>
              <a:t> 1.8 </a:t>
            </a:r>
            <a:r>
              <a:rPr dirty="0" sz="1200" spc="-35">
                <a:latin typeface="Times New Roman"/>
                <a:cs typeface="Times New Roman"/>
              </a:rPr>
              <a:t>million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large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microscopic,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science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however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likely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greater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least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insects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well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life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science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continually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identified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worlds’ </a:t>
            </a:r>
            <a:r>
              <a:rPr dirty="0" sz="1200" spc="-30">
                <a:latin typeface="Times New Roman"/>
                <a:cs typeface="Times New Roman"/>
              </a:rPr>
              <a:t>‘hotspots’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diversity.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Unfortunately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 rate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extinction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0">
                <a:latin typeface="Times New Roman"/>
                <a:cs typeface="Times New Roman"/>
              </a:rPr>
              <a:t> 25%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worlds’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will </a:t>
            </a:r>
            <a:r>
              <a:rPr dirty="0" sz="1200">
                <a:latin typeface="Times New Roman"/>
                <a:cs typeface="Times New Roman"/>
              </a:rPr>
              <a:t>undergo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extinction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fairly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rapidly.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thousand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>
                <a:latin typeface="Times New Roman"/>
                <a:cs typeface="Times New Roman"/>
              </a:rPr>
              <a:t>thousand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ten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thousand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times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faster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expected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rate!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actions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could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well </a:t>
            </a:r>
            <a:r>
              <a:rPr dirty="0" sz="1200">
                <a:latin typeface="Times New Roman"/>
                <a:cs typeface="Times New Roman"/>
              </a:rPr>
              <a:t>exterminate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25%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world’s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within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twenty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thirty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years.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mega </a:t>
            </a:r>
            <a:r>
              <a:rPr dirty="0" sz="1200" spc="-25">
                <a:latin typeface="Times New Roman"/>
                <a:cs typeface="Times New Roman"/>
              </a:rPr>
              <a:t>extinction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spasm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 </a:t>
            </a:r>
            <a:r>
              <a:rPr dirty="0" sz="1200" spc="-25">
                <a:latin typeface="Times New Roman"/>
                <a:cs typeface="Times New Roman"/>
              </a:rPr>
              <a:t>related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growth,</a:t>
            </a:r>
            <a:r>
              <a:rPr dirty="0" sz="1200" spc="-30">
                <a:latin typeface="Times New Roman"/>
                <a:cs typeface="Times New Roman"/>
              </a:rPr>
              <a:t> industrialization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changes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land-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patterns.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extinctions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‘biorich’</a:t>
            </a:r>
            <a:r>
              <a:rPr dirty="0" sz="1200" spc="-10">
                <a:latin typeface="Times New Roman"/>
                <a:cs typeface="Times New Roman"/>
              </a:rPr>
              <a:t> areas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tropical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wetlands,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coral reefs.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wild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habitats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short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 spc="-10">
                <a:latin typeface="Times New Roman"/>
                <a:cs typeface="Times New Roman"/>
              </a:rPr>
              <a:t>development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contributors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rapid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global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destruction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flora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fauna </a:t>
            </a:r>
            <a:r>
              <a:rPr dirty="0" sz="1200" spc="-20">
                <a:latin typeface="Times New Roman"/>
                <a:cs typeface="Times New Roman"/>
              </a:rPr>
              <a:t>having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endemism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small</a:t>
            </a:r>
            <a:r>
              <a:rPr dirty="0" sz="1200" spc="-20">
                <a:latin typeface="Times New Roman"/>
                <a:cs typeface="Times New Roman"/>
              </a:rPr>
              <a:t> isolated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surrounded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seriously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activity,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already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extinction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island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dodo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famous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example).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results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man’s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10">
                <a:latin typeface="Times New Roman"/>
                <a:cs typeface="Times New Roman"/>
              </a:rPr>
              <a:t> another, disturbing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balance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existing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purposely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accidentally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introduced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(Eupatorium,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Lantana,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Hyacinth,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Congress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grass</a:t>
            </a:r>
            <a:r>
              <a:rPr dirty="0" sz="1200">
                <a:latin typeface="Times New Roman"/>
                <a:cs typeface="Times New Roman"/>
              </a:rPr>
              <a:t> 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Parthenium)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extinction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local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destruction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ecosystems,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either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</a:t>
            </a:r>
            <a:r>
              <a:rPr dirty="0" sz="1200" spc="-10">
                <a:latin typeface="Times New Roman"/>
                <a:cs typeface="Times New Roman"/>
              </a:rPr>
              <a:t>conversion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agriculture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industry,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over-</a:t>
            </a:r>
            <a:r>
              <a:rPr dirty="0" sz="1200" spc="-20">
                <a:latin typeface="Times New Roman"/>
                <a:cs typeface="Times New Roman"/>
              </a:rPr>
              <a:t>extraction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air,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soil.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grasslands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continuously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agricultural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land. </a:t>
            </a:r>
            <a:r>
              <a:rPr dirty="0" sz="1200">
                <a:latin typeface="Times New Roman"/>
                <a:cs typeface="Times New Roman"/>
              </a:rPr>
              <a:t>Encroachments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legalized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repeatedly.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Similarly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wetland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drained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establish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croplands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aquatic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Grasslands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sustainably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30">
                <a:latin typeface="Times New Roman"/>
                <a:cs typeface="Times New Roman"/>
              </a:rPr>
              <a:t>relatively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smaller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cattle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either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 degraded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 </a:t>
            </a:r>
            <a:r>
              <a:rPr dirty="0" sz="1200" spc="-35">
                <a:latin typeface="Times New Roman"/>
                <a:cs typeface="Times New Roman"/>
              </a:rPr>
              <a:t>overgrazing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(Erach</a:t>
            </a:r>
            <a:r>
              <a:rPr dirty="0" sz="1200" spc="-25">
                <a:latin typeface="Times New Roman"/>
                <a:cs typeface="Times New Roman"/>
              </a:rPr>
              <a:t> Bharucha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(2013).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timber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replanted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teak,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single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timber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value.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plantations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same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biological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diversity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multi- </a:t>
            </a:r>
            <a:r>
              <a:rPr dirty="0" sz="1200">
                <a:latin typeface="Times New Roman"/>
                <a:cs typeface="Times New Roman"/>
              </a:rPr>
              <a:t>storied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closed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canopy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understorey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vegetation.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excessive </a:t>
            </a:r>
            <a:r>
              <a:rPr dirty="0" sz="1200" spc="-20">
                <a:latin typeface="Times New Roman"/>
                <a:cs typeface="Times New Roman"/>
              </a:rPr>
              <a:t>firewood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collected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lopping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branches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trees,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20">
                <a:latin typeface="Times New Roman"/>
                <a:cs typeface="Times New Roman"/>
              </a:rPr>
              <a:t> canopy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alters </a:t>
            </a:r>
            <a:r>
              <a:rPr dirty="0" sz="1200" spc="-30">
                <a:latin typeface="Times New Roman"/>
                <a:cs typeface="Times New Roman"/>
              </a:rPr>
              <a:t>local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Foraging cattle </a:t>
            </a:r>
            <a:r>
              <a:rPr dirty="0" sz="1200" spc="-10">
                <a:latin typeface="Times New Roman"/>
                <a:cs typeface="Times New Roman"/>
              </a:rPr>
              <a:t>retard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regeneration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seedlings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constantly trampled.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fringes</a:t>
            </a:r>
            <a:r>
              <a:rPr dirty="0" sz="1200">
                <a:latin typeface="Times New Roman"/>
                <a:cs typeface="Times New Roman"/>
              </a:rPr>
              <a:t> of our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degrade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ecosystems. 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consider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evaluating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quality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Repeated</a:t>
            </a:r>
            <a:r>
              <a:rPr dirty="0" sz="1200" spc="-20">
                <a:latin typeface="Times New Roman"/>
                <a:cs typeface="Times New Roman"/>
              </a:rPr>
              <a:t> fires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started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local </a:t>
            </a:r>
            <a:r>
              <a:rPr dirty="0" sz="1200" spc="-20">
                <a:latin typeface="Times New Roman"/>
                <a:cs typeface="Times New Roman"/>
              </a:rPr>
              <a:t>grazers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ultimately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reduces </a:t>
            </a:r>
            <a:r>
              <a:rPr dirty="0" sz="1200" spc="-20">
                <a:latin typeface="Times New Roman"/>
                <a:cs typeface="Times New Roman"/>
              </a:rPr>
              <a:t>regeneration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lowers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species. Without</a:t>
            </a:r>
            <a:r>
              <a:rPr dirty="0" sz="1200" spc="-20">
                <a:latin typeface="Times New Roman"/>
                <a:cs typeface="Times New Roman"/>
              </a:rPr>
              <a:t> alternate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fodder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decreased.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disrupts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 </a:t>
            </a:r>
            <a:r>
              <a:rPr dirty="0" sz="1200" spc="-25">
                <a:latin typeface="Times New Roman"/>
                <a:cs typeface="Times New Roman"/>
              </a:rPr>
              <a:t>biodiversity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introduction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exotic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weeds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vegetation.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Common </a:t>
            </a:r>
            <a:r>
              <a:rPr dirty="0" sz="1200" spc="-25">
                <a:latin typeface="Times New Roman"/>
                <a:cs typeface="Times New Roman"/>
              </a:rPr>
              <a:t>examples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lantana </a:t>
            </a:r>
            <a:r>
              <a:rPr dirty="0" sz="1200" spc="-10">
                <a:latin typeface="Times New Roman"/>
                <a:cs typeface="Times New Roman"/>
              </a:rPr>
              <a:t>bushes,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Eupatorium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‘congress’</a:t>
            </a:r>
            <a:r>
              <a:rPr dirty="0" sz="1200" spc="-25">
                <a:latin typeface="Times New Roman"/>
                <a:cs typeface="Times New Roman"/>
              </a:rPr>
              <a:t> grass.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imported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abroad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invaded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several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tracts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weeds spread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expense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diverse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range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indigenous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undergrowth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impact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diversity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insect,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wildlife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though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adequately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studied,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quite obvious.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 </a:t>
            </a:r>
            <a:r>
              <a:rPr dirty="0" sz="1200" spc="-5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0" y="423167"/>
            <a:ext cx="6337935" cy="3532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12700" marR="5715">
              <a:lnSpc>
                <a:spcPct val="107900"/>
              </a:lnSpc>
              <a:spcBef>
                <a:spcPts val="1210"/>
              </a:spcBef>
            </a:pPr>
            <a:r>
              <a:rPr dirty="0" sz="1200" spc="-35">
                <a:latin typeface="Times New Roman"/>
                <a:cs typeface="Times New Roman"/>
              </a:rPr>
              <a:t>variety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traditional farming</a:t>
            </a:r>
            <a:r>
              <a:rPr dirty="0" sz="1200" spc="-20">
                <a:latin typeface="Times New Roman"/>
                <a:cs typeface="Times New Roman"/>
              </a:rPr>
              <a:t> techniques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 spc="-30">
                <a:latin typeface="Times New Roman"/>
                <a:cs typeface="Times New Roman"/>
              </a:rPr>
              <a:t>evolved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several</a:t>
            </a:r>
            <a:r>
              <a:rPr dirty="0" sz="1200" spc="-25">
                <a:latin typeface="Times New Roman"/>
                <a:cs typeface="Times New Roman"/>
              </a:rPr>
              <a:t> centuries.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Cultivation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slash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burn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Himalayas,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‘rab’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lopping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branches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wood-</a:t>
            </a:r>
            <a:r>
              <a:rPr dirty="0" sz="1200">
                <a:latin typeface="Times New Roman"/>
                <a:cs typeface="Times New Roman"/>
              </a:rPr>
              <a:t>ash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fertilizer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Western </a:t>
            </a:r>
            <a:r>
              <a:rPr dirty="0" sz="1200">
                <a:latin typeface="Times New Roman"/>
                <a:cs typeface="Times New Roman"/>
              </a:rPr>
              <a:t>Ghats,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systems.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were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sustainable </a:t>
            </a:r>
            <a:r>
              <a:rPr dirty="0" sz="1200">
                <a:latin typeface="Times New Roman"/>
                <a:cs typeface="Times New Roman"/>
              </a:rPr>
              <a:t>methods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agriculture.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Unfortunately</a:t>
            </a:r>
            <a:r>
              <a:rPr dirty="0" sz="1200">
                <a:latin typeface="Times New Roman"/>
                <a:cs typeface="Times New Roman"/>
              </a:rPr>
              <a:t> 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10">
                <a:latin typeface="Times New Roman"/>
                <a:cs typeface="Times New Roman"/>
              </a:rPr>
              <a:t> subsist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largely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unsustainable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leading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biodiversity. Overharvesting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especially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trawling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leading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serious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depletion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stocks.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Turtles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 spc="-25">
                <a:latin typeface="Times New Roman"/>
                <a:cs typeface="Times New Roman"/>
              </a:rPr>
              <a:t> massacred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Orissa.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whale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shark,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highly</a:t>
            </a:r>
            <a:r>
              <a:rPr dirty="0" sz="1200" spc="-20">
                <a:latin typeface="Times New Roman"/>
                <a:cs typeface="Times New Roman"/>
              </a:rPr>
              <a:t> endangered</a:t>
            </a:r>
            <a:r>
              <a:rPr dirty="0" sz="1200" spc="-30">
                <a:latin typeface="Times New Roman"/>
                <a:cs typeface="Times New Roman"/>
              </a:rPr>
              <a:t> species,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killed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coast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Gujarat.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</a:pPr>
            <a:r>
              <a:rPr dirty="0" sz="1200" spc="-25">
                <a:latin typeface="Times New Roman"/>
                <a:cs typeface="Times New Roman"/>
              </a:rPr>
              <a:t>Poaching: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Specific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certain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large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economic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benefits.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Skin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bones </a:t>
            </a:r>
            <a:r>
              <a:rPr dirty="0" sz="1200">
                <a:latin typeface="Times New Roman"/>
                <a:cs typeface="Times New Roman"/>
              </a:rPr>
              <a:t>from </a:t>
            </a:r>
            <a:r>
              <a:rPr dirty="0" sz="1200" spc="-25">
                <a:latin typeface="Times New Roman"/>
                <a:cs typeface="Times New Roman"/>
              </a:rPr>
              <a:t>tigers,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ivory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elephants,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horns 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rhinos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perfume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 deer 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extensively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abroad. </a:t>
            </a:r>
            <a:r>
              <a:rPr dirty="0" sz="1200" spc="-20">
                <a:latin typeface="Times New Roman"/>
                <a:cs typeface="Times New Roman"/>
              </a:rPr>
              <a:t>Bears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killed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bladders.</a:t>
            </a:r>
            <a:r>
              <a:rPr dirty="0" sz="1200" spc="-10">
                <a:latin typeface="Times New Roman"/>
                <a:cs typeface="Times New Roman"/>
              </a:rPr>
              <a:t> Corals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shells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also </a:t>
            </a:r>
            <a:r>
              <a:rPr dirty="0" sz="1200" spc="-25">
                <a:latin typeface="Times New Roman"/>
                <a:cs typeface="Times New Roman"/>
              </a:rPr>
              <a:t>collected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export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sold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beaches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Chennai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Kanyakumari.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variety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dubious </a:t>
            </a:r>
            <a:r>
              <a:rPr dirty="0" sz="1200" spc="-25">
                <a:latin typeface="Times New Roman"/>
                <a:cs typeface="Times New Roman"/>
              </a:rPr>
              <a:t>medicinal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value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harvested.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commonly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collected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20">
                <a:latin typeface="Times New Roman"/>
                <a:cs typeface="Times New Roman"/>
              </a:rPr>
              <a:t> include</a:t>
            </a:r>
            <a:r>
              <a:rPr dirty="0" sz="1200" spc="-30">
                <a:latin typeface="Times New Roman"/>
                <a:cs typeface="Times New Roman"/>
              </a:rPr>
              <a:t> Rauvolfia,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Nuxvomica, Datura,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Collection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garden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includes </a:t>
            </a:r>
            <a:r>
              <a:rPr dirty="0" sz="1200" spc="-25">
                <a:latin typeface="Times New Roman"/>
                <a:cs typeface="Times New Roman"/>
              </a:rPr>
              <a:t>orchids, </a:t>
            </a:r>
            <a:r>
              <a:rPr dirty="0" sz="1200" spc="-10">
                <a:latin typeface="Times New Roman"/>
                <a:cs typeface="Times New Roman"/>
              </a:rPr>
              <a:t>ferns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moss.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(Erach</a:t>
            </a:r>
            <a:r>
              <a:rPr dirty="0" sz="1200" spc="-25">
                <a:latin typeface="Times New Roman"/>
                <a:cs typeface="Times New Roman"/>
              </a:rPr>
              <a:t> Bharucha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(2013).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2369820">
              <a:lnSpc>
                <a:spcPct val="100000"/>
              </a:lnSpc>
            </a:pPr>
            <a:r>
              <a:rPr dirty="0" sz="1200" spc="-30">
                <a:latin typeface="Georgia"/>
                <a:cs typeface="Georgia"/>
              </a:rPr>
              <a:t>Photo-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4.2: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Poaching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Wildlife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188713" y="3976115"/>
            <a:ext cx="2628900" cy="4224655"/>
            <a:chOff x="1188713" y="3976115"/>
            <a:chExt cx="2628900" cy="42246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713" y="3976115"/>
              <a:ext cx="2627376" cy="20193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3" y="6022847"/>
              <a:ext cx="2628900" cy="2177796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3930395" y="3976116"/>
            <a:ext cx="2575560" cy="4224655"/>
            <a:chOff x="3930395" y="3976116"/>
            <a:chExt cx="2575560" cy="422465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0395" y="3976116"/>
              <a:ext cx="2575559" cy="20192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1919" y="6030468"/>
              <a:ext cx="2574036" cy="21701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18813" y="8373872"/>
            <a:ext cx="6337300" cy="8153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200" spc="-35">
                <a:latin typeface="Georgia"/>
                <a:cs typeface="Georgia"/>
              </a:rPr>
              <a:t>Conservation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Biodiversity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conserve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biodiversity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because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benefit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example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services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biological </a:t>
            </a:r>
            <a:r>
              <a:rPr dirty="0" sz="1200" spc="-20">
                <a:latin typeface="Times New Roman"/>
                <a:cs typeface="Times New Roman"/>
              </a:rPr>
              <a:t>resources 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essential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life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earth. </a:t>
            </a:r>
            <a:r>
              <a:rPr dirty="0" sz="1200" spc="-20">
                <a:latin typeface="Times New Roman"/>
                <a:cs typeface="Times New Roman"/>
              </a:rPr>
              <a:t>However,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provides </a:t>
            </a:r>
            <a:r>
              <a:rPr dirty="0" sz="1200" spc="-30">
                <a:latin typeface="Times New Roman"/>
                <a:cs typeface="Times New Roman"/>
              </a:rPr>
              <a:t>spiritual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benefits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 spc="-35">
                <a:latin typeface="Times New Roman"/>
                <a:cs typeface="Times New Roman"/>
              </a:rPr>
              <a:t>social </a:t>
            </a:r>
            <a:r>
              <a:rPr dirty="0" sz="1200" spc="-10">
                <a:latin typeface="Times New Roman"/>
                <a:cs typeface="Times New Roman"/>
              </a:rPr>
              <a:t>benefit.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58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6336665" cy="4850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12700" marR="5080" indent="456565">
              <a:lnSpc>
                <a:spcPct val="107800"/>
              </a:lnSpc>
              <a:spcBef>
                <a:spcPts val="1210"/>
              </a:spcBef>
            </a:pP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protection,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preservation,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restoration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wildlife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resources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biodiversity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survival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many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habitats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threatened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ensured.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urgent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need,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manage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wealth,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5">
                <a:latin typeface="Times New Roman"/>
                <a:cs typeface="Times New Roman"/>
              </a:rPr>
              <a:t> 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restore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degraded </a:t>
            </a:r>
            <a:r>
              <a:rPr dirty="0" sz="1200" spc="-10">
                <a:latin typeface="Times New Roman"/>
                <a:cs typeface="Times New Roman"/>
              </a:rPr>
              <a:t>ecosystems.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Humans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3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3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directly</a:t>
            </a:r>
            <a:r>
              <a:rPr dirty="0" sz="1200" spc="3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indirectly</a:t>
            </a:r>
            <a:r>
              <a:rPr dirty="0" sz="1200" spc="3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dependent</a:t>
            </a:r>
            <a:r>
              <a:rPr dirty="0" sz="1200" spc="3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biodiversity</a:t>
            </a:r>
            <a:r>
              <a:rPr dirty="0" sz="1200" spc="3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sustenance</a:t>
            </a:r>
            <a:r>
              <a:rPr dirty="0" sz="1200" spc="3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9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considerable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However,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activities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scale</a:t>
            </a:r>
            <a:r>
              <a:rPr dirty="0" sz="1200" spc="-20">
                <a:latin typeface="Times New Roman"/>
                <a:cs typeface="Times New Roman"/>
              </a:rPr>
              <a:t> depletion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Benefits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Biodiversity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conservation</a:t>
            </a:r>
            <a:endParaRPr sz="1200">
              <a:latin typeface="Georgia"/>
              <a:cs typeface="Georgia"/>
            </a:endParaRPr>
          </a:p>
          <a:p>
            <a:pPr marL="240665" marR="5080" indent="-228600">
              <a:lnSpc>
                <a:spcPct val="108300"/>
              </a:lnSpc>
              <a:spcBef>
                <a:spcPts val="17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biological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leads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essential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ecological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preserve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continuity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chains.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diversity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10">
                <a:latin typeface="Times New Roman"/>
                <a:cs typeface="Times New Roman"/>
              </a:rPr>
              <a:t>preserved.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ensures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sustainable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utilization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life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earth.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provides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knowledge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potential </a:t>
            </a:r>
            <a:r>
              <a:rPr dirty="0" sz="1200" spc="-10">
                <a:latin typeface="Times New Roman"/>
                <a:cs typeface="Times New Roman"/>
              </a:rPr>
              <a:t>use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community.</a:t>
            </a:r>
            <a:endParaRPr sz="12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07500"/>
              </a:lnSpc>
              <a:spcBef>
                <a:spcPts val="19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reservoir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preserved,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enabling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introduced,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surrounding</a:t>
            </a:r>
            <a:r>
              <a:rPr dirty="0" sz="1200" spc="-10">
                <a:latin typeface="Times New Roman"/>
                <a:cs typeface="Times New Roman"/>
              </a:rPr>
              <a:t> areas.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Biodiversity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assures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sustainable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utilization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potential</a:t>
            </a:r>
            <a:r>
              <a:rPr dirty="0" sz="1200" spc="-10">
                <a:latin typeface="Times New Roman"/>
                <a:cs typeface="Times New Roman"/>
              </a:rPr>
              <a:t> resources.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Georgia"/>
                <a:cs typeface="Georgia"/>
              </a:rPr>
              <a:t>Types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Conservation: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Georgia"/>
                <a:cs typeface="Georgia"/>
              </a:rPr>
              <a:t>Conservation </a:t>
            </a:r>
            <a:r>
              <a:rPr dirty="0" sz="1200">
                <a:latin typeface="Georgia"/>
                <a:cs typeface="Georgia"/>
              </a:rPr>
              <a:t>can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broadly </a:t>
            </a:r>
            <a:r>
              <a:rPr dirty="0" sz="1200">
                <a:latin typeface="Georgia"/>
                <a:cs typeface="Georgia"/>
              </a:rPr>
              <a:t>be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divided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into</a:t>
            </a:r>
            <a:r>
              <a:rPr dirty="0" sz="1200" spc="-20">
                <a:latin typeface="Georgia"/>
                <a:cs typeface="Georgia"/>
              </a:rPr>
              <a:t> two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types:</a:t>
            </a:r>
            <a:endParaRPr sz="1200">
              <a:latin typeface="Georgia"/>
              <a:cs typeface="Georgia"/>
            </a:endParaRPr>
          </a:p>
          <a:p>
            <a:pPr marL="154940" indent="-14224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154940" algn="l"/>
              </a:tabLst>
            </a:pPr>
            <a:r>
              <a:rPr dirty="0" sz="1200" spc="-10">
                <a:latin typeface="Times New Roman"/>
                <a:cs typeface="Times New Roman"/>
              </a:rPr>
              <a:t>In-</a:t>
            </a:r>
            <a:r>
              <a:rPr dirty="0" sz="1200" spc="-20">
                <a:latin typeface="Times New Roman"/>
                <a:cs typeface="Times New Roman"/>
              </a:rPr>
              <a:t>situ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</a:t>
            </a:r>
            <a:endParaRPr sz="12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154940" algn="l"/>
              </a:tabLst>
            </a:pPr>
            <a:r>
              <a:rPr dirty="0" sz="1200" spc="-20">
                <a:latin typeface="Times New Roman"/>
                <a:cs typeface="Times New Roman"/>
              </a:rPr>
              <a:t>Ex-situ</a:t>
            </a:r>
            <a:r>
              <a:rPr dirty="0" sz="1200" spc="-10">
                <a:latin typeface="Times New Roman"/>
                <a:cs typeface="Times New Roman"/>
              </a:rPr>
              <a:t> conservation</a:t>
            </a:r>
            <a:endParaRPr sz="1200">
              <a:latin typeface="Times New Roman"/>
              <a:cs typeface="Times New Roman"/>
            </a:endParaRPr>
          </a:p>
          <a:p>
            <a:pPr marL="20701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Georgia"/>
                <a:cs typeface="Georgia"/>
              </a:rPr>
              <a:t>Biodiversity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Conservation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2179" y="5295900"/>
            <a:ext cx="3368040" cy="35052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76020" y="5623054"/>
            <a:ext cx="1202690" cy="4216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697865">
              <a:lnSpc>
                <a:spcPct val="100000"/>
              </a:lnSpc>
              <a:spcBef>
                <a:spcPts val="219"/>
              </a:spcBef>
            </a:pPr>
            <a:r>
              <a:rPr dirty="0" sz="1200">
                <a:latin typeface="Georgia"/>
                <a:cs typeface="Georgia"/>
              </a:rPr>
              <a:t>IN-</a:t>
            </a:r>
            <a:r>
              <a:rPr dirty="0" sz="1200" spc="-25">
                <a:latin typeface="Georgia"/>
                <a:cs typeface="Georgia"/>
              </a:rPr>
              <a:t>Situ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Times New Roman"/>
                <a:cs typeface="Times New Roman"/>
              </a:rPr>
              <a:t>1).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Protected</a:t>
            </a:r>
            <a:r>
              <a:rPr dirty="0" sz="1200" spc="-20">
                <a:latin typeface="Times New Roman"/>
                <a:cs typeface="Times New Roman"/>
              </a:rPr>
              <a:t> Areas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59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404619" y="6019293"/>
            <a:ext cx="1407160" cy="68389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Parks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Sanctuaries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Biosphere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Reserves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6019" y="6692901"/>
            <a:ext cx="17062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>
                <a:latin typeface="Times New Roman"/>
                <a:cs typeface="Times New Roman"/>
              </a:rPr>
              <a:t>2).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Sacred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Lakes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81117" y="5623054"/>
            <a:ext cx="2711450" cy="16713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85725">
              <a:lnSpc>
                <a:spcPct val="100000"/>
              </a:lnSpc>
              <a:spcBef>
                <a:spcPts val="219"/>
              </a:spcBef>
            </a:pPr>
            <a:r>
              <a:rPr dirty="0" sz="1200" spc="-10">
                <a:latin typeface="Georgia"/>
                <a:cs typeface="Georgia"/>
              </a:rPr>
              <a:t>Ex-</a:t>
            </a:r>
            <a:r>
              <a:rPr dirty="0" sz="1200" spc="-20">
                <a:latin typeface="Georgia"/>
                <a:cs typeface="Georgia"/>
              </a:rPr>
              <a:t>Situ</a:t>
            </a:r>
            <a:endParaRPr sz="1200">
              <a:latin typeface="Georgia"/>
              <a:cs typeface="Georgia"/>
            </a:endParaRPr>
          </a:p>
          <a:p>
            <a:pPr marL="193040" indent="-142240">
              <a:lnSpc>
                <a:spcPct val="100000"/>
              </a:lnSpc>
              <a:spcBef>
                <a:spcPts val="120"/>
              </a:spcBef>
              <a:buSzPct val="87500"/>
              <a:buAutoNum type="arabicPeriod"/>
              <a:tabLst>
                <a:tab pos="193040" algn="l"/>
              </a:tabLst>
            </a:pPr>
            <a:r>
              <a:rPr dirty="0" sz="1200" spc="-40">
                <a:latin typeface="Times New Roman"/>
                <a:cs typeface="Times New Roman"/>
              </a:rPr>
              <a:t>Seed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Banks,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Banks</a:t>
            </a:r>
            <a:endParaRPr sz="1200">
              <a:latin typeface="Times New Roman"/>
              <a:cs typeface="Times New Roman"/>
            </a:endParaRPr>
          </a:p>
          <a:p>
            <a:pPr marL="192405" indent="-142240">
              <a:lnSpc>
                <a:spcPct val="100000"/>
              </a:lnSpc>
              <a:spcBef>
                <a:spcPts val="285"/>
              </a:spcBef>
              <a:buSzPct val="87500"/>
              <a:buAutoNum type="arabicPeriod"/>
              <a:tabLst>
                <a:tab pos="192405" algn="l"/>
              </a:tabLst>
            </a:pPr>
            <a:r>
              <a:rPr dirty="0" sz="1200" spc="-20">
                <a:latin typeface="Times New Roman"/>
                <a:cs typeface="Times New Roman"/>
              </a:rPr>
              <a:t>Long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Captive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Breeding</a:t>
            </a:r>
            <a:endParaRPr sz="1200">
              <a:latin typeface="Times New Roman"/>
              <a:cs typeface="Times New Roman"/>
            </a:endParaRPr>
          </a:p>
          <a:p>
            <a:pPr marL="193040" indent="-142240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193040" algn="l"/>
              </a:tabLst>
            </a:pPr>
            <a:r>
              <a:rPr dirty="0" sz="1200" spc="-35">
                <a:latin typeface="Times New Roman"/>
                <a:cs typeface="Times New Roman"/>
              </a:rPr>
              <a:t>Animal </a:t>
            </a:r>
            <a:r>
              <a:rPr dirty="0" sz="1200" spc="-10">
                <a:latin typeface="Times New Roman"/>
                <a:cs typeface="Times New Roman"/>
              </a:rPr>
              <a:t>Translocations</a:t>
            </a:r>
            <a:endParaRPr sz="1200">
              <a:latin typeface="Times New Roman"/>
              <a:cs typeface="Times New Roman"/>
            </a:endParaRPr>
          </a:p>
          <a:p>
            <a:pPr marL="193040" indent="-142240">
              <a:lnSpc>
                <a:spcPct val="100000"/>
              </a:lnSpc>
              <a:spcBef>
                <a:spcPts val="285"/>
              </a:spcBef>
              <a:buSzPct val="87500"/>
              <a:buAutoNum type="arabicPeriod"/>
              <a:tabLst>
                <a:tab pos="193040" algn="l"/>
              </a:tabLst>
            </a:pPr>
            <a:r>
              <a:rPr dirty="0" sz="1200" spc="-30">
                <a:latin typeface="Times New Roman"/>
                <a:cs typeface="Times New Roman"/>
              </a:rPr>
              <a:t>Tissue </a:t>
            </a:r>
            <a:r>
              <a:rPr dirty="0" sz="1200" spc="-20">
                <a:latin typeface="Times New Roman"/>
                <a:cs typeface="Times New Roman"/>
              </a:rPr>
              <a:t>Culture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Banks</a:t>
            </a:r>
            <a:endParaRPr sz="1200">
              <a:latin typeface="Times New Roman"/>
              <a:cs typeface="Times New Roman"/>
            </a:endParaRPr>
          </a:p>
          <a:p>
            <a:pPr marL="116839" indent="-112395">
              <a:lnSpc>
                <a:spcPct val="100000"/>
              </a:lnSpc>
              <a:spcBef>
                <a:spcPts val="120"/>
              </a:spcBef>
              <a:buSzPct val="87500"/>
              <a:buAutoNum type="arabicPeriod"/>
              <a:tabLst>
                <a:tab pos="116839" algn="l"/>
              </a:tabLst>
            </a:pPr>
            <a:r>
              <a:rPr dirty="0" sz="1200" spc="-30">
                <a:latin typeface="Times New Roman"/>
                <a:cs typeface="Times New Roman"/>
              </a:rPr>
              <a:t>Cryopreservation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Gametes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Embryos</a:t>
            </a:r>
            <a:endParaRPr sz="12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spcBef>
                <a:spcPts val="110"/>
              </a:spcBef>
              <a:buSzPct val="87500"/>
              <a:buAutoNum type="arabicPeriod"/>
              <a:tabLst>
                <a:tab pos="154940" algn="l"/>
              </a:tabLst>
            </a:pPr>
            <a:r>
              <a:rPr dirty="0" sz="1200" spc="-35">
                <a:latin typeface="Times New Roman"/>
                <a:cs typeface="Times New Roman"/>
              </a:rPr>
              <a:t>Botanical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Gardens</a:t>
            </a:r>
            <a:endParaRPr sz="1200">
              <a:latin typeface="Times New Roman"/>
              <a:cs typeface="Times New Roman"/>
            </a:endParaRPr>
          </a:p>
          <a:p>
            <a:pPr marL="154940" indent="-142240">
              <a:lnSpc>
                <a:spcPct val="100000"/>
              </a:lnSpc>
              <a:spcBef>
                <a:spcPts val="110"/>
              </a:spcBef>
              <a:buSzPct val="87500"/>
              <a:buAutoNum type="arabicPeriod"/>
              <a:tabLst>
                <a:tab pos="154940" algn="l"/>
              </a:tabLst>
            </a:pPr>
            <a:r>
              <a:rPr dirty="0" sz="1200" spc="-30">
                <a:latin typeface="Times New Roman"/>
                <a:cs typeface="Times New Roman"/>
              </a:rPr>
              <a:t>Zoological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Gardens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Zoos.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8813" y="7467093"/>
            <a:ext cx="6336665" cy="160274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Situ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Conservation</a:t>
            </a:r>
            <a:endParaRPr sz="1200">
              <a:latin typeface="Georgia"/>
              <a:cs typeface="Georgia"/>
            </a:endParaRPr>
          </a:p>
          <a:p>
            <a:pPr marL="240665" marR="635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Faced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conflict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between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nations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unrealistic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40">
                <a:latin typeface="Times New Roman"/>
                <a:cs typeface="Times New Roman"/>
              </a:rPr>
              <a:t>economically</a:t>
            </a:r>
            <a:r>
              <a:rPr dirty="0" sz="1200">
                <a:latin typeface="Times New Roman"/>
                <a:cs typeface="Times New Roman"/>
              </a:rPr>
              <a:t> not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feasible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conserve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 </a:t>
            </a:r>
            <a:r>
              <a:rPr dirty="0" sz="1200" spc="-40">
                <a:latin typeface="Times New Roman"/>
                <a:cs typeface="Times New Roman"/>
              </a:rPr>
              <a:t>biological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wealth.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global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basis,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addressed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eminent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conservationists.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identified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</a:t>
            </a:r>
            <a:endParaRPr sz="1200">
              <a:latin typeface="Times New Roman"/>
              <a:cs typeface="Times New Roman"/>
            </a:endParaRPr>
          </a:p>
          <a:p>
            <a:pPr marL="240665" marR="5080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maximum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certain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‘biodiversity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hotspots’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very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richness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degree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endemism </a:t>
            </a:r>
            <a:r>
              <a:rPr dirty="0" sz="1200" spc="-10">
                <a:latin typeface="Times New Roman"/>
                <a:cs typeface="Times New Roman"/>
              </a:rPr>
              <a:t>(that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confined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anywhere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else).</a:t>
            </a:r>
            <a:endParaRPr sz="1200">
              <a:latin typeface="Times New Roman"/>
              <a:cs typeface="Times New Roman"/>
            </a:endParaRPr>
          </a:p>
          <a:p>
            <a:pPr marL="240665" marR="508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35">
                <a:latin typeface="Times New Roman"/>
                <a:cs typeface="Times New Roman"/>
              </a:rPr>
              <a:t>Initially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25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hotspots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identified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subsequently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nine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list, bringing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total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hotspots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world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34.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60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73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240665" marR="6350" indent="-228600">
              <a:lnSpc>
                <a:spcPct val="107900"/>
              </a:lnSpc>
              <a:spcBef>
                <a:spcPts val="12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These hotspots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 </a:t>
            </a:r>
            <a:r>
              <a:rPr dirty="0" sz="1200" spc="-10">
                <a:latin typeface="Times New Roman"/>
                <a:cs typeface="Times New Roman"/>
              </a:rPr>
              <a:t>regions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accelerated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habitat </a:t>
            </a:r>
            <a:r>
              <a:rPr dirty="0" sz="1200" spc="-10">
                <a:latin typeface="Times New Roman"/>
                <a:cs typeface="Times New Roman"/>
              </a:rPr>
              <a:t>loss.</a:t>
            </a:r>
            <a:r>
              <a:rPr dirty="0" sz="1200">
                <a:latin typeface="Times New Roman"/>
                <a:cs typeface="Times New Roman"/>
              </a:rPr>
              <a:t> Three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hotspots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 </a:t>
            </a:r>
            <a:r>
              <a:rPr dirty="0" sz="1200" spc="-10">
                <a:latin typeface="Times New Roman"/>
                <a:cs typeface="Times New Roman"/>
              </a:rPr>
              <a:t>Western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Ghats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Sri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Lanka,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Indo-Burma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Eastern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Himalayas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country’s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exceptionally</a:t>
            </a:r>
            <a:r>
              <a:rPr dirty="0" sz="1200" spc="-10">
                <a:latin typeface="Times New Roman"/>
                <a:cs typeface="Times New Roman"/>
              </a:rPr>
              <a:t> high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biodiversity regions.</a:t>
            </a:r>
            <a:endParaRPr sz="1200">
              <a:latin typeface="Times New Roman"/>
              <a:cs typeface="Times New Roman"/>
            </a:endParaRPr>
          </a:p>
          <a:p>
            <a:pPr algn="just" marL="240029" marR="5715" indent="-227965">
              <a:lnSpc>
                <a:spcPct val="107500"/>
              </a:lnSpc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Although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hotspots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together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cover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percent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earth’s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area,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collectively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harbour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extremely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strict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protection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hotspots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ongoing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mass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extinctions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almost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30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cent.</a:t>
            </a:r>
            <a:endParaRPr sz="1200">
              <a:latin typeface="Times New Roman"/>
              <a:cs typeface="Times New Roman"/>
            </a:endParaRPr>
          </a:p>
          <a:p>
            <a:pPr algn="just" marL="240665" marR="762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In India,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ecologically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unique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biodiversity-</a:t>
            </a:r>
            <a:r>
              <a:rPr dirty="0" sz="1200">
                <a:latin typeface="Times New Roman"/>
                <a:cs typeface="Times New Roman"/>
              </a:rPr>
              <a:t>rich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legally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biosphere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reserves, </a:t>
            </a:r>
            <a:r>
              <a:rPr dirty="0" sz="1200" spc="-25">
                <a:latin typeface="Times New Roman"/>
                <a:cs typeface="Times New Roman"/>
              </a:rPr>
              <a:t>national parks,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sanctuaries,</a:t>
            </a:r>
            <a:r>
              <a:rPr dirty="0" sz="1200" spc="-25">
                <a:latin typeface="Times New Roman"/>
                <a:cs typeface="Times New Roman"/>
              </a:rPr>
              <a:t> reserved</a:t>
            </a:r>
            <a:r>
              <a:rPr dirty="0" sz="1200" spc="-20">
                <a:latin typeface="Times New Roman"/>
                <a:cs typeface="Times New Roman"/>
              </a:rPr>
              <a:t> forests, </a:t>
            </a:r>
            <a:r>
              <a:rPr dirty="0" sz="1200" spc="-10">
                <a:latin typeface="Times New Roman"/>
                <a:cs typeface="Times New Roman"/>
              </a:rPr>
              <a:t>protected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reserves.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3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14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biosphere</a:t>
            </a:r>
            <a:r>
              <a:rPr dirty="0" sz="1200" spc="-30">
                <a:latin typeface="Times New Roman"/>
                <a:cs typeface="Times New Roman"/>
              </a:rPr>
              <a:t> reserves,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90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national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parks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448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sanctuaries.</a:t>
            </a:r>
            <a:endParaRPr sz="1200">
              <a:latin typeface="Times New Roman"/>
              <a:cs typeface="Times New Roman"/>
            </a:endParaRPr>
          </a:p>
          <a:p>
            <a:pPr algn="just" marL="240665" marR="1016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Plantation,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cultivation,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grazing,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felling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hunting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poaching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prohibited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biosphere </a:t>
            </a:r>
            <a:r>
              <a:rPr dirty="0" sz="1200" spc="-30">
                <a:latin typeface="Times New Roman"/>
                <a:cs typeface="Times New Roman"/>
              </a:rPr>
              <a:t>reserves,</a:t>
            </a:r>
            <a:r>
              <a:rPr dirty="0" sz="1200" spc="-25">
                <a:latin typeface="Times New Roman"/>
                <a:cs typeface="Times New Roman"/>
              </a:rPr>
              <a:t> national</a:t>
            </a:r>
            <a:r>
              <a:rPr dirty="0" sz="1200" spc="-20">
                <a:latin typeface="Times New Roman"/>
                <a:cs typeface="Times New Roman"/>
              </a:rPr>
              <a:t> parks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sanctuaries.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30">
                <a:latin typeface="Georgia"/>
                <a:cs typeface="Georgia"/>
              </a:rPr>
              <a:t>Protected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Area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Network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India</a:t>
            </a:r>
            <a:endParaRPr sz="1200">
              <a:latin typeface="Georgia"/>
              <a:cs typeface="Georgia"/>
            </a:endParaRPr>
          </a:p>
          <a:p>
            <a:pPr marL="241300" marR="8255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Georgia"/>
                <a:cs typeface="Georgia"/>
              </a:rPr>
              <a:t>National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Board for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Wildlife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(NBWL)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chaired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Georgia"/>
                <a:cs typeface="Georgia"/>
              </a:rPr>
              <a:t>Prime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Minister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India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provides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policy </a:t>
            </a:r>
            <a:r>
              <a:rPr dirty="0" sz="1200" spc="-25">
                <a:latin typeface="Times New Roman"/>
                <a:cs typeface="Times New Roman"/>
              </a:rPr>
              <a:t>framework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country.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Georgia"/>
                <a:cs typeface="Georgia"/>
              </a:rPr>
              <a:t>National</a:t>
            </a:r>
            <a:r>
              <a:rPr dirty="0" sz="1200" spc="1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Wildlife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Action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Plan</a:t>
            </a:r>
            <a:r>
              <a:rPr dirty="0" sz="1200" spc="135">
                <a:latin typeface="Georgia"/>
                <a:cs typeface="Georgia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(2002-</a:t>
            </a:r>
            <a:r>
              <a:rPr dirty="0" sz="1200" spc="-10">
                <a:latin typeface="Times New Roman"/>
                <a:cs typeface="Times New Roman"/>
              </a:rPr>
              <a:t>2016)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adopted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2002,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emphasizing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people’s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participation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Georgia"/>
                <a:cs typeface="Georgia"/>
              </a:rPr>
              <a:t>Reserved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110">
                <a:latin typeface="Georgia"/>
                <a:cs typeface="Georgia"/>
              </a:rPr>
              <a:t>&amp;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Protected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Forests</a:t>
            </a:r>
            <a:endParaRPr sz="12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reserved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way:</a:t>
            </a:r>
            <a:endParaRPr sz="1200">
              <a:latin typeface="Times New Roman"/>
              <a:cs typeface="Times New Roman"/>
            </a:endParaRPr>
          </a:p>
          <a:p>
            <a:pPr marL="239395" marR="9525" indent="-227329">
              <a:lnSpc>
                <a:spcPct val="107500"/>
              </a:lnSpc>
              <a:spcBef>
                <a:spcPts val="10"/>
              </a:spcBef>
              <a:buAutoNum type="arabicPeriod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Rights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like</a:t>
            </a:r>
            <a:r>
              <a:rPr dirty="0" sz="1200" spc="-20">
                <a:latin typeface="Times New Roman"/>
                <a:cs typeface="Times New Roman"/>
              </a:rPr>
              <a:t> hunting,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grazing,</a:t>
            </a:r>
            <a:r>
              <a:rPr dirty="0" sz="1200" spc="-20">
                <a:latin typeface="Times New Roman"/>
                <a:cs typeface="Times New Roman"/>
              </a:rPr>
              <a:t> 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reserved </a:t>
            </a:r>
            <a:r>
              <a:rPr dirty="0" sz="1200" spc="-10">
                <a:latin typeface="Times New Roman"/>
                <a:cs typeface="Times New Roman"/>
              </a:rPr>
              <a:t>forests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banned</a:t>
            </a:r>
            <a:r>
              <a:rPr dirty="0" sz="1200" spc="-25">
                <a:latin typeface="Times New Roman"/>
                <a:cs typeface="Times New Roman"/>
              </a:rPr>
              <a:t> unless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specific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orders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	issued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otherwise.</a:t>
            </a:r>
            <a:endParaRPr sz="1200">
              <a:latin typeface="Times New Roman"/>
              <a:cs typeface="Times New Roman"/>
            </a:endParaRPr>
          </a:p>
          <a:p>
            <a:pPr marL="239395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39395" algn="l"/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rights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activities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hunting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grazing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sometimes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given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</a:t>
            </a:r>
            <a:endParaRPr sz="1200">
              <a:latin typeface="Times New Roman"/>
              <a:cs typeface="Times New Roman"/>
            </a:endParaRPr>
          </a:p>
          <a:p>
            <a:pPr marL="240665" marR="8255">
              <a:lnSpc>
                <a:spcPct val="107500"/>
              </a:lnSpc>
              <a:spcBef>
                <a:spcPts val="10"/>
              </a:spcBef>
            </a:pPr>
            <a:r>
              <a:rPr dirty="0" sz="1200" spc="-50">
                <a:latin typeface="Times New Roman"/>
                <a:cs typeface="Times New Roman"/>
              </a:rPr>
              <a:t>living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fringes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sustain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livelihood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partially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wholly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products.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first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reserve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Georgia"/>
                <a:cs typeface="Georgia"/>
              </a:rPr>
              <a:t>Satpura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National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Park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Madhya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Pradesh.</a:t>
            </a:r>
            <a:endParaRPr sz="1200">
              <a:latin typeface="Times New Roman"/>
              <a:cs typeface="Times New Roman"/>
            </a:endParaRPr>
          </a:p>
          <a:p>
            <a:pPr lvl="1" marL="240665" marR="6350" indent="-228600">
              <a:lnSpc>
                <a:spcPct val="107500"/>
              </a:lnSpc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45">
                <a:latin typeface="Times New Roman"/>
                <a:cs typeface="Times New Roman"/>
              </a:rPr>
              <a:t>Typically,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reserved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upgraded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status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wildlife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sanctuaries,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may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upgraded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status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parks,</a:t>
            </a:r>
            <a:r>
              <a:rPr dirty="0" sz="1200" spc="-10">
                <a:latin typeface="Times New Roman"/>
                <a:cs typeface="Times New Roman"/>
              </a:rPr>
              <a:t> with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each </a:t>
            </a:r>
            <a:r>
              <a:rPr dirty="0" sz="1200" spc="-30">
                <a:latin typeface="Times New Roman"/>
                <a:cs typeface="Times New Roman"/>
              </a:rPr>
              <a:t>category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receiving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degree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</a:t>
            </a:r>
            <a:endParaRPr sz="12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government </a:t>
            </a:r>
            <a:r>
              <a:rPr dirty="0" sz="1200" spc="-10">
                <a:latin typeface="Times New Roman"/>
                <a:cs typeface="Times New Roman"/>
              </a:rPr>
              <a:t>funding.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30">
                <a:latin typeface="Georgia"/>
                <a:cs typeface="Georgia"/>
              </a:rPr>
              <a:t>Wildlife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Sanctuaries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wildlife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refuges</a:t>
            </a:r>
            <a:endParaRPr sz="1200">
              <a:latin typeface="Georgia"/>
              <a:cs typeface="Georgia"/>
            </a:endParaRPr>
          </a:p>
          <a:p>
            <a:pPr lvl="1" marL="241300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50">
                <a:latin typeface="Times New Roman"/>
                <a:cs typeface="Times New Roman"/>
              </a:rPr>
              <a:t>Wildlife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Sanctuaries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wildlife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refuges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home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various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endangered</a:t>
            </a:r>
            <a:r>
              <a:rPr dirty="0" sz="1200" spc="-10">
                <a:latin typeface="Times New Roman"/>
                <a:cs typeface="Times New Roman"/>
              </a:rPr>
              <a:t> species.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They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safe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hunting,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predation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competition.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They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safeguarded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extinction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natural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Certain </a:t>
            </a:r>
            <a:r>
              <a:rPr dirty="0" sz="1200" spc="-20">
                <a:latin typeface="Times New Roman"/>
                <a:cs typeface="Times New Roman"/>
              </a:rPr>
              <a:t>rights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inside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Sanctuary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could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permitted.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Grazing,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firewood</a:t>
            </a:r>
            <a:r>
              <a:rPr dirty="0" sz="1200" spc="-30">
                <a:latin typeface="Times New Roman"/>
                <a:cs typeface="Times New Roman"/>
              </a:rPr>
              <a:t> collection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tribals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allowed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5">
                <a:latin typeface="Times New Roman"/>
                <a:cs typeface="Times New Roman"/>
              </a:rPr>
              <a:t> strictly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regulated.</a:t>
            </a:r>
            <a:endParaRPr sz="1200">
              <a:latin typeface="Times New Roman"/>
              <a:cs typeface="Times New Roman"/>
            </a:endParaRPr>
          </a:p>
          <a:p>
            <a:pPr lvl="1" marL="240665" marR="635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Settlements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allowed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(few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exceptions: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tribal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settlements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exist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constant;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efforts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relocate </a:t>
            </a:r>
            <a:r>
              <a:rPr dirty="0" sz="1200" spc="-10">
                <a:latin typeface="Times New Roman"/>
                <a:cs typeface="Times New Roman"/>
              </a:rPr>
              <a:t>them).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35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Sanctuary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promoted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Park.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500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30">
                <a:latin typeface="Times New Roman"/>
                <a:cs typeface="Times New Roman"/>
              </a:rPr>
              <a:t> sanctuaries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Georgia"/>
                <a:cs typeface="Georgia"/>
              </a:rPr>
              <a:t>National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Park</a:t>
            </a:r>
            <a:endParaRPr sz="1200">
              <a:latin typeface="Georgia"/>
              <a:cs typeface="Georgia"/>
            </a:endParaRPr>
          </a:p>
          <a:p>
            <a:pPr lvl="1" marL="240665" marR="6985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National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reserved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wild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life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freely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habitats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resources.</a:t>
            </a:r>
            <a:endParaRPr sz="1200">
              <a:latin typeface="Times New Roman"/>
              <a:cs typeface="Times New Roman"/>
            </a:endParaRPr>
          </a:p>
          <a:p>
            <a:pPr lvl="1" marL="241300" indent="-228600">
              <a:lnSpc>
                <a:spcPct val="100000"/>
              </a:lnSpc>
              <a:spcBef>
                <a:spcPts val="4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difference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between</a:t>
            </a:r>
            <a:r>
              <a:rPr dirty="0" sz="1200">
                <a:latin typeface="Times New Roman"/>
                <a:cs typeface="Times New Roman"/>
              </a:rPr>
              <a:t> a </a:t>
            </a:r>
            <a:r>
              <a:rPr dirty="0" sz="1200" spc="-30">
                <a:latin typeface="Times New Roman"/>
                <a:cs typeface="Times New Roman"/>
              </a:rPr>
              <a:t>Sanctuary</a:t>
            </a:r>
            <a:r>
              <a:rPr dirty="0" sz="1200">
                <a:latin typeface="Times New Roman"/>
                <a:cs typeface="Times New Roman"/>
              </a:rPr>
              <a:t> and 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mainly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vesting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rights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endParaRPr sz="12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05"/>
              </a:spcBef>
            </a:pP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inside.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06" y="423167"/>
            <a:ext cx="6337935" cy="5109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240665" indent="-227965">
              <a:lnSpc>
                <a:spcPct val="100000"/>
              </a:lnSpc>
              <a:spcBef>
                <a:spcPts val="132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Unlike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Sanctuary,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where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certain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rights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allowed,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Park,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rights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allowed.</a:t>
            </a:r>
            <a:endParaRPr sz="1200">
              <a:latin typeface="Times New Roman"/>
              <a:cs typeface="Times New Roman"/>
            </a:endParaRPr>
          </a:p>
          <a:p>
            <a:pPr marL="241300" marR="635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grazing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livestock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shall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permitted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inside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National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while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Sanctuary,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Chief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Wildlife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Warden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regulate,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prohibit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Georgia"/>
                <a:cs typeface="Georgia"/>
              </a:rPr>
              <a:t>Eco-</a:t>
            </a:r>
            <a:r>
              <a:rPr dirty="0" sz="1200" spc="-35">
                <a:latin typeface="Georgia"/>
                <a:cs typeface="Georgia"/>
              </a:rPr>
              <a:t>Sensitive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Zones</a:t>
            </a:r>
            <a:endParaRPr sz="12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Georgia"/>
                <a:cs typeface="Georgia"/>
              </a:rPr>
              <a:t>National</a:t>
            </a:r>
            <a:r>
              <a:rPr dirty="0" sz="1200" spc="1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Wildlife</a:t>
            </a:r>
            <a:r>
              <a:rPr dirty="0" sz="1200" spc="1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Action</a:t>
            </a:r>
            <a:r>
              <a:rPr dirty="0" sz="1200" spc="1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Plan</a:t>
            </a:r>
            <a:r>
              <a:rPr dirty="0" sz="1200" spc="145">
                <a:latin typeface="Georgia"/>
                <a:cs typeface="Georgia"/>
              </a:rPr>
              <a:t> </a:t>
            </a:r>
            <a:r>
              <a:rPr dirty="0" sz="1200" spc="-105">
                <a:latin typeface="Georgia"/>
                <a:cs typeface="Georgia"/>
              </a:rPr>
              <a:t>(2002–2016)</a:t>
            </a:r>
            <a:r>
              <a:rPr dirty="0" sz="1200" spc="14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MoEFCC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stipulated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governments</a:t>
            </a:r>
            <a:endParaRPr sz="1200">
              <a:latin typeface="Times New Roman"/>
              <a:cs typeface="Times New Roman"/>
            </a:endParaRPr>
          </a:p>
          <a:p>
            <a:pPr marL="241300" marR="6985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declare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falling</a:t>
            </a:r>
            <a:r>
              <a:rPr dirty="0" sz="1200" spc="-20">
                <a:latin typeface="Times New Roman"/>
                <a:cs typeface="Times New Roman"/>
              </a:rPr>
              <a:t> within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boundaries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national</a:t>
            </a:r>
            <a:r>
              <a:rPr dirty="0" sz="1200" spc="-10">
                <a:latin typeface="Times New Roman"/>
                <a:cs typeface="Times New Roman"/>
              </a:rPr>
              <a:t> parks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sanctuaries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>
                <a:latin typeface="Times New Roman"/>
                <a:cs typeface="Times New Roman"/>
              </a:rPr>
              <a:t>eco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fragile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zones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ESZs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(Protection)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Act,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1986</a:t>
            </a:r>
            <a:r>
              <a:rPr dirty="0" sz="1200" spc="-1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241300" marR="6985" indent="-228600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ESZ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parks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shock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absorber</a:t>
            </a:r>
            <a:r>
              <a:rPr dirty="0" sz="1200" spc="-25">
                <a:latin typeface="Times New Roman"/>
                <a:cs typeface="Times New Roman"/>
              </a:rPr>
              <a:t> or </a:t>
            </a:r>
            <a:r>
              <a:rPr dirty="0" sz="1200" spc="-20">
                <a:latin typeface="Times New Roman"/>
                <a:cs typeface="Times New Roman"/>
              </a:rPr>
              <a:t>transition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zone.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Eco-</a:t>
            </a:r>
            <a:r>
              <a:rPr dirty="0" sz="1200" spc="-40">
                <a:latin typeface="Times New Roman"/>
                <a:cs typeface="Times New Roman"/>
              </a:rPr>
              <a:t>Sensitive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would </a:t>
            </a:r>
            <a:r>
              <a:rPr dirty="0" sz="1200" spc="-35">
                <a:latin typeface="Times New Roman"/>
                <a:cs typeface="Times New Roman"/>
              </a:rPr>
              <a:t>minimise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20">
                <a:latin typeface="Times New Roman"/>
                <a:cs typeface="Times New Roman"/>
              </a:rPr>
              <a:t> depletion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man-</a:t>
            </a:r>
            <a:r>
              <a:rPr dirty="0" sz="1200" spc="-35">
                <a:latin typeface="Times New Roman"/>
                <a:cs typeface="Times New Roman"/>
              </a:rPr>
              <a:t>animal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conflict.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protected</a:t>
            </a:r>
            <a:r>
              <a:rPr dirty="0" sz="1200" spc="-30">
                <a:latin typeface="Times New Roman"/>
                <a:cs typeface="Times New Roman"/>
              </a:rPr>
              <a:t> areas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buffer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model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core</a:t>
            </a:r>
            <a:r>
              <a:rPr dirty="0" sz="1200" spc="-25">
                <a:latin typeface="Times New Roman"/>
                <a:cs typeface="Times New Roman"/>
              </a:rPr>
              <a:t> area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legal</a:t>
            </a:r>
            <a:r>
              <a:rPr dirty="0" sz="1200" spc="-10">
                <a:latin typeface="Times New Roman"/>
                <a:cs typeface="Times New Roman"/>
              </a:rPr>
              <a:t> status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national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park.</a:t>
            </a:r>
            <a:endParaRPr sz="1200">
              <a:latin typeface="Times New Roman"/>
              <a:cs typeface="Times New Roman"/>
            </a:endParaRPr>
          </a:p>
          <a:p>
            <a:pPr marL="241300" marR="889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buffer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however, </a:t>
            </a:r>
            <a:r>
              <a:rPr dirty="0" sz="1200">
                <a:latin typeface="Times New Roman"/>
                <a:cs typeface="Times New Roman"/>
              </a:rPr>
              <a:t>does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 have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legal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being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national </a:t>
            </a:r>
            <a:r>
              <a:rPr dirty="0" sz="1200">
                <a:latin typeface="Times New Roman"/>
                <a:cs typeface="Times New Roman"/>
              </a:rPr>
              <a:t>park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reserved forest,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sanctuary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tiger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reserve.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200" spc="-25">
                <a:latin typeface="Georgia"/>
                <a:cs typeface="Georgia"/>
              </a:rPr>
              <a:t>Biosphere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Reserve</a:t>
            </a:r>
            <a:endParaRPr sz="1200">
              <a:latin typeface="Georgia"/>
              <a:cs typeface="Georgia"/>
            </a:endParaRPr>
          </a:p>
          <a:p>
            <a:pPr marL="241300" marR="7620" indent="-228600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conservation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wild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life,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traditional </a:t>
            </a:r>
            <a:r>
              <a:rPr dirty="0" sz="1200" spc="-45">
                <a:latin typeface="Times New Roman"/>
                <a:cs typeface="Times New Roman"/>
              </a:rPr>
              <a:t>life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tribal</a:t>
            </a:r>
            <a:r>
              <a:rPr dirty="0" sz="1200" spc="-20">
                <a:latin typeface="Times New Roman"/>
                <a:cs typeface="Times New Roman"/>
              </a:rPr>
              <a:t> are </a:t>
            </a:r>
            <a:r>
              <a:rPr dirty="0" sz="1200" spc="-55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85">
                <a:latin typeface="Times New Roman"/>
                <a:cs typeface="Times New Roman"/>
              </a:rPr>
              <a:t>May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national </a:t>
            </a:r>
            <a:r>
              <a:rPr dirty="0" sz="1200" spc="-20">
                <a:latin typeface="Times New Roman"/>
                <a:cs typeface="Times New Roman"/>
              </a:rPr>
              <a:t>parks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sanctuaries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it.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Core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area</a:t>
            </a:r>
            <a:endParaRPr sz="12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Times New Roman"/>
                <a:cs typeface="Times New Roman"/>
              </a:rPr>
              <a:t>Comprises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strictly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genetic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variation.</a:t>
            </a:r>
            <a:endParaRPr sz="1200">
              <a:latin typeface="Times New Roman"/>
              <a:cs typeface="Times New Roman"/>
            </a:endParaRPr>
          </a:p>
          <a:p>
            <a:pPr marL="12700" marR="315849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allowed</a:t>
            </a:r>
            <a:r>
              <a:rPr dirty="0" sz="1200" spc="-25">
                <a:latin typeface="Georgia"/>
                <a:cs typeface="Georgia"/>
              </a:rPr>
              <a:t>. Buffer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zone</a:t>
            </a:r>
            <a:endParaRPr sz="12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Times New Roman"/>
                <a:cs typeface="Times New Roman"/>
              </a:rPr>
              <a:t>Used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scientific</a:t>
            </a:r>
            <a:r>
              <a:rPr dirty="0" sz="1200" spc="-25">
                <a:latin typeface="Times New Roman"/>
                <a:cs typeface="Times New Roman"/>
              </a:rPr>
              <a:t> research,</a:t>
            </a:r>
            <a:r>
              <a:rPr dirty="0" sz="1200" spc="-20">
                <a:latin typeface="Times New Roman"/>
                <a:cs typeface="Times New Roman"/>
              </a:rPr>
              <a:t> monitoring, </a:t>
            </a:r>
            <a:r>
              <a:rPr dirty="0" sz="1200" spc="-30">
                <a:latin typeface="Times New Roman"/>
                <a:cs typeface="Times New Roman"/>
              </a:rPr>
              <a:t>training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education</a:t>
            </a:r>
            <a:r>
              <a:rPr dirty="0" sz="1200" spc="-1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Georgia"/>
                <a:cs typeface="Georgia"/>
              </a:rPr>
              <a:t>Transition </a:t>
            </a:r>
            <a:r>
              <a:rPr dirty="0" sz="1200" spc="-20">
                <a:latin typeface="Georgia"/>
                <a:cs typeface="Georgia"/>
              </a:rPr>
              <a:t>area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13" y="5507229"/>
            <a:ext cx="6034405" cy="61722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04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45">
                <a:latin typeface="Times New Roman"/>
                <a:cs typeface="Times New Roman"/>
              </a:rPr>
              <a:t>Ecologically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sustainable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settlements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economic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(tourism)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permitted.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9235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cooperation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reserve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management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local</a:t>
            </a:r>
            <a:r>
              <a:rPr dirty="0" sz="1200" spc="3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several</a:t>
            </a:r>
            <a:r>
              <a:rPr dirty="0" sz="1200" spc="3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3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 </a:t>
            </a:r>
            <a:r>
              <a:rPr dirty="0" sz="1200" spc="-25">
                <a:latin typeface="Times New Roman"/>
                <a:cs typeface="Times New Roman"/>
              </a:rPr>
              <a:t>settlements,</a:t>
            </a:r>
            <a:r>
              <a:rPr dirty="0" sz="1200" spc="-20">
                <a:latin typeface="Times New Roman"/>
                <a:cs typeface="Times New Roman"/>
              </a:rPr>
              <a:t> cropping,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recreation,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forestry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carried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without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disturbing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environment.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825896" y="5717541"/>
            <a:ext cx="2292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latin typeface="Times New Roman"/>
                <a:cs typeface="Times New Roman"/>
              </a:rPr>
              <a:t>like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4916" y="6144767"/>
            <a:ext cx="3755992" cy="20954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18813" y="8219948"/>
            <a:ext cx="4293235" cy="81343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056130">
              <a:lnSpc>
                <a:spcPct val="100000"/>
              </a:lnSpc>
              <a:spcBef>
                <a:spcPts val="204"/>
              </a:spcBef>
            </a:pPr>
            <a:r>
              <a:rPr dirty="0" sz="1200" spc="-35">
                <a:latin typeface="Georgia"/>
                <a:cs typeface="Georgia"/>
              </a:rPr>
              <a:t>Source: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  <a:hlinkClick r:id="rId3"/>
              </a:rPr>
              <a:t>http://cdn.intechopen.com/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Georgia"/>
                <a:cs typeface="Georgia"/>
              </a:rPr>
              <a:t>Man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Biosphere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Programme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(MAB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programme)</a:t>
            </a:r>
            <a:endParaRPr sz="1200">
              <a:latin typeface="Georgia"/>
              <a:cs typeface="Georgia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first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started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UNESCO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1971.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Later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introduced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1986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5" y="423167"/>
            <a:ext cx="6336665" cy="846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 spc="-25">
                <a:latin typeface="Times New Roman"/>
                <a:cs typeface="Times New Roman"/>
              </a:rPr>
              <a:t>Aim</a:t>
            </a:r>
            <a:endParaRPr sz="1200">
              <a:latin typeface="Times New Roman"/>
              <a:cs typeface="Times New Roman"/>
            </a:endParaRPr>
          </a:p>
          <a:p>
            <a:pPr marL="240029" marR="5715" indent="-227329">
              <a:lnSpc>
                <a:spcPts val="1560"/>
              </a:lnSpc>
              <a:spcBef>
                <a:spcPts val="60"/>
              </a:spcBef>
              <a:buAutoNum type="arabicPeriod"/>
              <a:tabLst>
                <a:tab pos="241300" algn="l"/>
              </a:tabLst>
            </a:pPr>
            <a:r>
              <a:rPr dirty="0" sz="1200" spc="-30">
                <a:latin typeface="Times New Roman"/>
                <a:cs typeface="Times New Roman"/>
              </a:rPr>
              <a:t>Studying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interference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abiotic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ecosystems.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ecosystems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future.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objects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MAB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programme are</a:t>
            </a:r>
            <a:r>
              <a:rPr dirty="0" sz="1200" spc="-25">
                <a:latin typeface="Times New Roman"/>
                <a:cs typeface="Times New Roman"/>
              </a:rPr>
              <a:t> to: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Conserve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representative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samples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Provide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situ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genetic </a:t>
            </a:r>
            <a:r>
              <a:rPr dirty="0" sz="1200" spc="-10">
                <a:latin typeface="Times New Roman"/>
                <a:cs typeface="Times New Roman"/>
              </a:rPr>
              <a:t>diversity.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Provide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opportunities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education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training.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0">
                <a:latin typeface="Times New Roman"/>
                <a:cs typeface="Times New Roman"/>
              </a:rPr>
              <a:t>Provide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appropriate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sustainable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managements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resources.</a:t>
            </a:r>
            <a:endParaRPr sz="1200">
              <a:latin typeface="Times New Roman"/>
              <a:cs typeface="Times New Roman"/>
            </a:endParaRPr>
          </a:p>
          <a:p>
            <a:pPr lvl="1" marL="240029" indent="-22732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40029" algn="l"/>
              </a:tabLst>
            </a:pPr>
            <a:r>
              <a:rPr dirty="0" sz="1200">
                <a:latin typeface="Times New Roman"/>
                <a:cs typeface="Times New Roman"/>
              </a:rPr>
              <a:t>Promote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infer </a:t>
            </a:r>
            <a:r>
              <a:rPr dirty="0" sz="1200" spc="-25">
                <a:latin typeface="Times New Roman"/>
                <a:cs typeface="Times New Roman"/>
              </a:rPr>
              <a:t>national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co-</a:t>
            </a:r>
            <a:r>
              <a:rPr dirty="0" sz="1200" spc="-10">
                <a:latin typeface="Times New Roman"/>
                <a:cs typeface="Times New Roman"/>
              </a:rPr>
              <a:t>operation.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Georgia"/>
                <a:cs typeface="Georgia"/>
              </a:rPr>
              <a:t>Tiger </a:t>
            </a:r>
            <a:r>
              <a:rPr dirty="0" sz="1200" spc="-10">
                <a:latin typeface="Georgia"/>
                <a:cs typeface="Georgia"/>
              </a:rPr>
              <a:t>Reserves</a:t>
            </a:r>
            <a:endParaRPr sz="1200">
              <a:latin typeface="Georgia"/>
              <a:cs typeface="Georgia"/>
            </a:endParaRPr>
          </a:p>
          <a:p>
            <a:pPr lvl="2"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50">
                <a:latin typeface="Times New Roman"/>
                <a:cs typeface="Times New Roman"/>
              </a:rPr>
              <a:t>Same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sanctuaries. </a:t>
            </a:r>
            <a:r>
              <a:rPr dirty="0" sz="1200" spc="-10">
                <a:latin typeface="Times New Roman"/>
                <a:cs typeface="Times New Roman"/>
              </a:rPr>
              <a:t>But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monitored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NTCA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Project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tiger.</a:t>
            </a:r>
            <a:endParaRPr sz="1200">
              <a:latin typeface="Times New Roman"/>
              <a:cs typeface="Times New Roman"/>
            </a:endParaRPr>
          </a:p>
          <a:p>
            <a:pPr lvl="2" marL="241300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various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tiger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reserves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were created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country based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‘core-</a:t>
            </a:r>
            <a:r>
              <a:rPr dirty="0" sz="1200" spc="-30">
                <a:latin typeface="Times New Roman"/>
                <a:cs typeface="Times New Roman"/>
              </a:rPr>
              <a:t>buffer’ </a:t>
            </a:r>
            <a:r>
              <a:rPr dirty="0" sz="1200" spc="-10">
                <a:latin typeface="Times New Roman"/>
                <a:cs typeface="Times New Roman"/>
              </a:rPr>
              <a:t>strategy.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Georgia"/>
                <a:cs typeface="Georgia"/>
              </a:rPr>
              <a:t>Core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area</a:t>
            </a:r>
            <a:endParaRPr sz="1200">
              <a:latin typeface="Georgia"/>
              <a:cs typeface="Georgia"/>
            </a:endParaRPr>
          </a:p>
          <a:p>
            <a:pPr lvl="2" marL="241300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freed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activities.</a:t>
            </a:r>
            <a:endParaRPr sz="1200">
              <a:latin typeface="Times New Roman"/>
              <a:cs typeface="Times New Roman"/>
            </a:endParaRPr>
          </a:p>
          <a:p>
            <a:pPr lvl="2" marL="2406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legal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national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sanctuary.</a:t>
            </a:r>
            <a:endParaRPr sz="1200">
              <a:latin typeface="Times New Roman"/>
              <a:cs typeface="Times New Roman"/>
            </a:endParaRPr>
          </a:p>
          <a:p>
            <a:pPr lvl="2"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Collection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grazing,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disturbances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allowed.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Georgia"/>
                <a:cs typeface="Georgia"/>
              </a:rPr>
              <a:t>Buffer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areas</a:t>
            </a:r>
            <a:endParaRPr sz="1200">
              <a:latin typeface="Georgia"/>
              <a:cs typeface="Georgia"/>
            </a:endParaRPr>
          </a:p>
          <a:p>
            <a:pPr lvl="2" marL="24130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20">
                <a:latin typeface="Times New Roman"/>
                <a:cs typeface="Times New Roman"/>
              </a:rPr>
              <a:t>Twin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objectives:</a:t>
            </a:r>
            <a:endParaRPr sz="1200">
              <a:latin typeface="Times New Roman"/>
              <a:cs typeface="Times New Roman"/>
            </a:endParaRPr>
          </a:p>
          <a:p>
            <a:pPr marL="240029" indent="-227329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40029" algn="l"/>
              </a:tabLst>
            </a:pPr>
            <a:r>
              <a:rPr dirty="0" sz="1200" spc="-25">
                <a:latin typeface="Times New Roman"/>
                <a:cs typeface="Times New Roman"/>
              </a:rPr>
              <a:t>Providing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habitat supplement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spillover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core area.</a:t>
            </a:r>
            <a:endParaRPr sz="1200">
              <a:latin typeface="Times New Roman"/>
              <a:cs typeface="Times New Roman"/>
            </a:endParaRPr>
          </a:p>
          <a:p>
            <a:pPr marL="240029" marR="5715" indent="-227329">
              <a:lnSpc>
                <a:spcPts val="1560"/>
              </a:lnSpc>
              <a:spcBef>
                <a:spcPts val="60"/>
              </a:spcBef>
              <a:buAutoNum type="arabicPeriod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Provide </a:t>
            </a:r>
            <a:r>
              <a:rPr dirty="0" sz="1200" spc="-20">
                <a:latin typeface="Times New Roman"/>
                <a:cs typeface="Times New Roman"/>
              </a:rPr>
              <a:t>site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specific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co-</a:t>
            </a:r>
            <a:r>
              <a:rPr dirty="0" sz="1200" spc="-25">
                <a:latin typeface="Times New Roman"/>
                <a:cs typeface="Times New Roman"/>
              </a:rPr>
              <a:t>developmental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inputs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surrounding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villages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relieving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impact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core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area.</a:t>
            </a:r>
            <a:endParaRPr sz="1200">
              <a:latin typeface="Times New Roman"/>
              <a:cs typeface="Times New Roman"/>
            </a:endParaRPr>
          </a:p>
          <a:p>
            <a:pPr lvl="1" marL="240665" indent="-227965">
              <a:lnSpc>
                <a:spcPct val="100000"/>
              </a:lnSpc>
              <a:spcBef>
                <a:spcPts val="3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Collection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grazing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tribal’s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35">
                <a:latin typeface="Times New Roman"/>
                <a:cs typeface="Times New Roman"/>
              </a:rPr>
              <a:t>allowed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sustainable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basis.</a:t>
            </a:r>
            <a:endParaRPr sz="1200">
              <a:latin typeface="Times New Roman"/>
              <a:cs typeface="Times New Roman"/>
            </a:endParaRPr>
          </a:p>
          <a:p>
            <a:pPr lvl="1" marL="241300" marR="5715" indent="-228600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 Forest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Rights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 </a:t>
            </a:r>
            <a:r>
              <a:rPr dirty="0" sz="1200" spc="-10">
                <a:latin typeface="Times New Roman"/>
                <a:cs typeface="Times New Roman"/>
              </a:rPr>
              <a:t>passed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 the Indian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government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2006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recognizes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rights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 </a:t>
            </a:r>
            <a:r>
              <a:rPr dirty="0" sz="1200" spc="-10">
                <a:latin typeface="Times New Roman"/>
                <a:cs typeface="Times New Roman"/>
              </a:rPr>
              <a:t>forest </a:t>
            </a:r>
            <a:r>
              <a:rPr dirty="0" sz="1200" spc="-45">
                <a:latin typeface="Times New Roman"/>
                <a:cs typeface="Times New Roman"/>
              </a:rPr>
              <a:t>dwelling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communities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35">
                <a:latin typeface="Georgia"/>
                <a:cs typeface="Georgia"/>
              </a:rPr>
              <a:t>Conservation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Reserves</a:t>
            </a:r>
            <a:endParaRPr sz="1200">
              <a:latin typeface="Georgia"/>
              <a:cs typeface="Georgia"/>
            </a:endParaRPr>
          </a:p>
          <a:p>
            <a:pPr algn="just" lvl="1" marL="241300" marR="5080" indent="-228600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Conservation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Reserves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declared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Governments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owned</a:t>
            </a:r>
            <a:r>
              <a:rPr dirty="0" sz="1200" spc="2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Government,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particularly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adjacent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National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Parks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Sanctuaries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 spc="-30">
                <a:latin typeface="Times New Roman"/>
                <a:cs typeface="Times New Roman"/>
              </a:rPr>
              <a:t>link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another.</a:t>
            </a:r>
            <a:endParaRPr sz="1200">
              <a:latin typeface="Times New Roman"/>
              <a:cs typeface="Times New Roman"/>
            </a:endParaRPr>
          </a:p>
          <a:p>
            <a:pPr algn="just" lvl="1" marL="2406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Such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declaration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made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having </a:t>
            </a:r>
            <a:r>
              <a:rPr dirty="0" sz="1200" spc="-20">
                <a:latin typeface="Times New Roman"/>
                <a:cs typeface="Times New Roman"/>
              </a:rPr>
              <a:t>consultations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local </a:t>
            </a:r>
            <a:r>
              <a:rPr dirty="0" sz="1200" spc="-10">
                <a:latin typeface="Times New Roman"/>
                <a:cs typeface="Times New Roman"/>
              </a:rPr>
              <a:t>communities.</a:t>
            </a:r>
            <a:endParaRPr sz="1200">
              <a:latin typeface="Times New Roman"/>
              <a:cs typeface="Times New Roman"/>
            </a:endParaRPr>
          </a:p>
          <a:p>
            <a:pPr algn="just" lvl="1"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rights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inside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Reserve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affected.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Georgia"/>
                <a:cs typeface="Georgia"/>
              </a:rPr>
              <a:t>Community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Reserves</a:t>
            </a:r>
            <a:endParaRPr sz="1200">
              <a:latin typeface="Georgia"/>
              <a:cs typeface="Georgia"/>
            </a:endParaRPr>
          </a:p>
          <a:p>
            <a:pPr lvl="1" marL="241300" marR="107950" indent="-228600">
              <a:lnSpc>
                <a:spcPct val="107500"/>
              </a:lnSpc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Community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Reserves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declared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Government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private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community</a:t>
            </a:r>
            <a:r>
              <a:rPr dirty="0" sz="1200" spc="-20">
                <a:latin typeface="Times New Roman"/>
                <a:cs typeface="Times New Roman"/>
              </a:rPr>
              <a:t> land </a:t>
            </a:r>
            <a:r>
              <a:rPr dirty="0" sz="1200" spc="-25">
                <a:latin typeface="Times New Roman"/>
                <a:cs typeface="Times New Roman"/>
              </a:rPr>
              <a:t>not </a:t>
            </a:r>
            <a:r>
              <a:rPr dirty="0" sz="1200" spc="-20">
                <a:latin typeface="Times New Roman"/>
                <a:cs typeface="Times New Roman"/>
              </a:rPr>
              <a:t>comprised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within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National Park, </a:t>
            </a:r>
            <a:r>
              <a:rPr dirty="0" sz="1200" spc="-35">
                <a:latin typeface="Times New Roman"/>
                <a:cs typeface="Times New Roman"/>
              </a:rPr>
              <a:t>Sanctuary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Conservation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Reserve,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individual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community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volunteered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conserve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wildlife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habitat.</a:t>
            </a:r>
            <a:endParaRPr sz="1200">
              <a:latin typeface="Times New Roman"/>
              <a:cs typeface="Times New Roman"/>
            </a:endParaRPr>
          </a:p>
          <a:p>
            <a:pPr lvl="1" marL="241300" marR="149860" indent="-228600">
              <a:lnSpc>
                <a:spcPct val="107500"/>
              </a:lnSpc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case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Reserve,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rights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30">
                <a:latin typeface="Times New Roman"/>
                <a:cs typeface="Times New Roman"/>
              </a:rPr>
              <a:t> inside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Community </a:t>
            </a:r>
            <a:r>
              <a:rPr dirty="0" sz="1200" spc="-30">
                <a:latin typeface="Times New Roman"/>
                <a:cs typeface="Times New Roman"/>
              </a:rPr>
              <a:t>Reserve</a:t>
            </a:r>
            <a:r>
              <a:rPr dirty="0" sz="1200" spc="-25">
                <a:latin typeface="Times New Roman"/>
                <a:cs typeface="Times New Roman"/>
              </a:rPr>
              <a:t> are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affected.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Georgia"/>
                <a:cs typeface="Georgia"/>
              </a:rPr>
              <a:t>Sacred </a:t>
            </a:r>
            <a:r>
              <a:rPr dirty="0" sz="1200" spc="-10">
                <a:latin typeface="Georgia"/>
                <a:cs typeface="Georgia"/>
              </a:rPr>
              <a:t>Groves</a:t>
            </a:r>
            <a:endParaRPr sz="1200">
              <a:latin typeface="Georgia"/>
              <a:cs typeface="Georgia"/>
            </a:endParaRPr>
          </a:p>
          <a:p>
            <a:pPr algn="just" lvl="1"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history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religious/cultural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traditions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emphasised</a:t>
            </a:r>
            <a:r>
              <a:rPr dirty="0" sz="1200" spc="-10">
                <a:latin typeface="Times New Roman"/>
                <a:cs typeface="Times New Roman"/>
              </a:rPr>
              <a:t> protection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nature.</a:t>
            </a:r>
            <a:endParaRPr sz="1200">
              <a:latin typeface="Times New Roman"/>
              <a:cs typeface="Times New Roman"/>
            </a:endParaRPr>
          </a:p>
          <a:p>
            <a:pPr lvl="1" marL="241300" marR="251460" indent="-228600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many </a:t>
            </a:r>
            <a:r>
              <a:rPr dirty="0" sz="1200" spc="-25">
                <a:latin typeface="Times New Roman"/>
                <a:cs typeface="Times New Roman"/>
              </a:rPr>
              <a:t>cultures,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tracts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</a:t>
            </a:r>
            <a:r>
              <a:rPr dirty="0" sz="1200" spc="-35">
                <a:latin typeface="Times New Roman"/>
                <a:cs typeface="Times New Roman"/>
              </a:rPr>
              <a:t> aside,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wildlife</a:t>
            </a:r>
            <a:r>
              <a:rPr dirty="0" sz="1200" spc="-25">
                <a:latin typeface="Times New Roman"/>
                <a:cs typeface="Times New Roman"/>
              </a:rPr>
              <a:t> within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were </a:t>
            </a:r>
            <a:r>
              <a:rPr dirty="0" sz="1200" spc="-10">
                <a:latin typeface="Times New Roman"/>
                <a:cs typeface="Times New Roman"/>
              </a:rPr>
              <a:t>venerated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given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total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0" y="423167"/>
            <a:ext cx="6336665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241300" marR="335915" indent="-228600">
              <a:lnSpc>
                <a:spcPct val="107900"/>
              </a:lnSpc>
              <a:spcBef>
                <a:spcPts val="12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Such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sacred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groves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Khasi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Jaintia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Hills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Meghalaya,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Aravalli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Hills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Rajasthan, </a:t>
            </a:r>
            <a:r>
              <a:rPr dirty="0" sz="1200" spc="-25">
                <a:latin typeface="Times New Roman"/>
                <a:cs typeface="Times New Roman"/>
              </a:rPr>
              <a:t>Western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regions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Karnataka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Maharashtra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Sarguja,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Chanda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Bastar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areas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40">
                <a:latin typeface="Times New Roman"/>
                <a:cs typeface="Times New Roman"/>
              </a:rPr>
              <a:t>Madhya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Pradesh.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Meghalaya,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sacred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groves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refuges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threatened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Ex </a:t>
            </a:r>
            <a:r>
              <a:rPr dirty="0" sz="1200" spc="-10">
                <a:latin typeface="Georgia"/>
                <a:cs typeface="Georgia"/>
              </a:rPr>
              <a:t>situ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Conservation</a:t>
            </a:r>
            <a:endParaRPr sz="1200">
              <a:latin typeface="Georgia"/>
              <a:cs typeface="Georgia"/>
            </a:endParaRPr>
          </a:p>
          <a:p>
            <a:pPr algn="just" marL="241300" marR="5080" indent="-228600">
              <a:lnSpc>
                <a:spcPct val="107500"/>
              </a:lnSpc>
              <a:spcBef>
                <a:spcPts val="15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 </a:t>
            </a:r>
            <a:r>
              <a:rPr dirty="0" sz="1200" spc="-10">
                <a:latin typeface="Times New Roman"/>
                <a:cs typeface="Times New Roman"/>
              </a:rPr>
              <a:t>approach, threatened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 </a:t>
            </a:r>
            <a:r>
              <a:rPr dirty="0" sz="1200" spc="-10">
                <a:latin typeface="Times New Roman"/>
                <a:cs typeface="Times New Roman"/>
              </a:rPr>
              <a:t>natural habitat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placed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35">
                <a:latin typeface="Times New Roman"/>
                <a:cs typeface="Times New Roman"/>
              </a:rPr>
              <a:t>special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setting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they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given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care.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Zoological </a:t>
            </a:r>
            <a:r>
              <a:rPr dirty="0" sz="1200" spc="-25">
                <a:latin typeface="Times New Roman"/>
                <a:cs typeface="Times New Roman"/>
              </a:rPr>
              <a:t>parks,</a:t>
            </a:r>
            <a:r>
              <a:rPr dirty="0" sz="1200" spc="-30">
                <a:latin typeface="Times New Roman"/>
                <a:cs typeface="Times New Roman"/>
              </a:rPr>
              <a:t> botanical </a:t>
            </a:r>
            <a:r>
              <a:rPr dirty="0" sz="1200" spc="-25">
                <a:latin typeface="Times New Roman"/>
                <a:cs typeface="Times New Roman"/>
              </a:rPr>
              <a:t>gardens,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30">
                <a:latin typeface="Times New Roman"/>
                <a:cs typeface="Times New Roman"/>
              </a:rPr>
              <a:t> safari </a:t>
            </a:r>
            <a:r>
              <a:rPr dirty="0" sz="1200" spc="-20">
                <a:latin typeface="Times New Roman"/>
                <a:cs typeface="Times New Roman"/>
              </a:rPr>
              <a:t>parks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banks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serve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purpose.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 indent="-228600">
              <a:lnSpc>
                <a:spcPct val="107500"/>
              </a:lnSpc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extinct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wild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continue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maintained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35">
                <a:latin typeface="Times New Roman"/>
                <a:cs typeface="Times New Roman"/>
              </a:rPr>
              <a:t>zoological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parks.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 indent="-228600">
              <a:lnSpc>
                <a:spcPct val="107800"/>
              </a:lnSpc>
              <a:spcBef>
                <a:spcPts val="5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years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situ</a:t>
            </a:r>
            <a:r>
              <a:rPr dirty="0" sz="1200" spc="-20">
                <a:latin typeface="Times New Roman"/>
                <a:cs typeface="Times New Roman"/>
              </a:rPr>
              <a:t> conservation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advanced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beyond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keeping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threatened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gametes</a:t>
            </a:r>
            <a:r>
              <a:rPr dirty="0" sz="1200" spc="-25">
                <a:latin typeface="Times New Roman"/>
                <a:cs typeface="Times New Roman"/>
              </a:rPr>
              <a:t> of </a:t>
            </a:r>
            <a:r>
              <a:rPr dirty="0" sz="1200">
                <a:latin typeface="Times New Roman"/>
                <a:cs typeface="Times New Roman"/>
              </a:rPr>
              <a:t>threatened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3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preserved</a:t>
            </a:r>
            <a:r>
              <a:rPr dirty="0" sz="1200" spc="3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viable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fertile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condition</a:t>
            </a:r>
            <a:r>
              <a:rPr dirty="0" sz="1200" spc="3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long</a:t>
            </a:r>
            <a:r>
              <a:rPr dirty="0" sz="1200" spc="3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periods</a:t>
            </a:r>
            <a:r>
              <a:rPr dirty="0" sz="1200" spc="3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using </a:t>
            </a:r>
            <a:r>
              <a:rPr dirty="0" sz="1200" spc="-25">
                <a:latin typeface="Times New Roman"/>
                <a:cs typeface="Times New Roman"/>
              </a:rPr>
              <a:t>cryopreservation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techniques,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eggs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 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fertilized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vitro,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 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propagated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tissue </a:t>
            </a:r>
            <a:r>
              <a:rPr dirty="0" sz="1200" spc="-25">
                <a:latin typeface="Times New Roman"/>
                <a:cs typeface="Times New Roman"/>
              </a:rPr>
              <a:t>culture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methods.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35">
                <a:latin typeface="Times New Roman"/>
                <a:cs typeface="Times New Roman"/>
              </a:rPr>
              <a:t>Seeds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different </a:t>
            </a:r>
            <a:r>
              <a:rPr dirty="0" sz="1200" spc="-30">
                <a:latin typeface="Times New Roman"/>
                <a:cs typeface="Times New Roman"/>
              </a:rPr>
              <a:t>genetic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strains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commercially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kept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seed </a:t>
            </a:r>
            <a:r>
              <a:rPr dirty="0" sz="1200" spc="-10">
                <a:latin typeface="Times New Roman"/>
                <a:cs typeface="Times New Roman"/>
              </a:rPr>
              <a:t>banks.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3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bank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Bureau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Genetic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(NBPGR),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Delhi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primarily</a:t>
            </a:r>
            <a:endParaRPr sz="1200">
              <a:latin typeface="Times New Roman"/>
              <a:cs typeface="Times New Roman"/>
            </a:endParaRPr>
          </a:p>
          <a:p>
            <a:pPr algn="just" marL="240665" marR="6985">
              <a:lnSpc>
                <a:spcPts val="1560"/>
              </a:lnSpc>
              <a:spcBef>
                <a:spcPts val="60"/>
              </a:spcBef>
            </a:pPr>
            <a:r>
              <a:rPr dirty="0" sz="1200" spc="-20">
                <a:latin typeface="Times New Roman"/>
                <a:cs typeface="Times New Roman"/>
              </a:rPr>
              <a:t>responsible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unique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accessions</a:t>
            </a:r>
            <a:r>
              <a:rPr dirty="0" sz="1200">
                <a:latin typeface="Times New Roman"/>
                <a:cs typeface="Times New Roman"/>
              </a:rPr>
              <a:t> on </a:t>
            </a:r>
            <a:r>
              <a:rPr dirty="0" sz="1200" spc="-40">
                <a:latin typeface="Times New Roman"/>
                <a:cs typeface="Times New Roman"/>
              </a:rPr>
              <a:t>long-</a:t>
            </a:r>
            <a:r>
              <a:rPr dirty="0" sz="1200">
                <a:latin typeface="Times New Roman"/>
                <a:cs typeface="Times New Roman"/>
              </a:rPr>
              <a:t>term </a:t>
            </a:r>
            <a:r>
              <a:rPr dirty="0" sz="1200" spc="-25">
                <a:latin typeface="Times New Roman"/>
                <a:cs typeface="Times New Roman"/>
              </a:rPr>
              <a:t>basis,</a:t>
            </a:r>
            <a:r>
              <a:rPr dirty="0" sz="1200">
                <a:latin typeface="Times New Roman"/>
                <a:cs typeface="Times New Roman"/>
              </a:rPr>
              <a:t> as </a:t>
            </a:r>
            <a:r>
              <a:rPr dirty="0" sz="1200" spc="-10">
                <a:latin typeface="Times New Roman"/>
                <a:cs typeface="Times New Roman"/>
              </a:rPr>
              <a:t>base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collections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posterity, </a:t>
            </a:r>
            <a:r>
              <a:rPr dirty="0" sz="1200" spc="-25">
                <a:latin typeface="Times New Roman"/>
                <a:cs typeface="Times New Roman"/>
              </a:rPr>
              <a:t>predominantly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seeds.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20">
                <a:latin typeface="Georgia"/>
                <a:cs typeface="Georgia"/>
              </a:rPr>
              <a:t>Botanical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garden</a:t>
            </a:r>
            <a:endParaRPr sz="1200">
              <a:latin typeface="Georgia"/>
              <a:cs typeface="Georgia"/>
            </a:endParaRPr>
          </a:p>
          <a:p>
            <a:pPr marL="241300" marR="19939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35">
                <a:latin typeface="Times New Roman"/>
                <a:cs typeface="Times New Roman"/>
              </a:rPr>
              <a:t>Botanical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garden refers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scientifically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planned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collection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trees, </a:t>
            </a:r>
            <a:r>
              <a:rPr dirty="0" sz="1200" spc="-10">
                <a:latin typeface="Times New Roman"/>
                <a:cs typeface="Times New Roman"/>
              </a:rPr>
              <a:t>shrubs,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herbs,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climbers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various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globe.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0"/>
              </a:spcBef>
            </a:pPr>
            <a:r>
              <a:rPr dirty="0" sz="1200" spc="-10">
                <a:latin typeface="Times New Roman"/>
                <a:cs typeface="Times New Roman"/>
              </a:rPr>
              <a:t>Purpose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botanical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gardens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study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taxonomy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study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acclimatization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exotic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germplasm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collection.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helps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development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hybrids.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augments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threatened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facilitates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training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staff.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source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recreation.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Georgia"/>
                <a:cs typeface="Georgia"/>
              </a:rPr>
              <a:t>Zoo</a:t>
            </a:r>
            <a:endParaRPr sz="1200">
              <a:latin typeface="Georgia"/>
              <a:cs typeface="Georgia"/>
            </a:endParaRPr>
          </a:p>
          <a:p>
            <a:pPr algn="just" marL="241300" marR="5080" indent="-228600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Zoo</a:t>
            </a:r>
            <a:r>
              <a:rPr dirty="0" sz="1200" spc="-20">
                <a:latin typeface="Times New Roman"/>
                <a:cs typeface="Times New Roman"/>
              </a:rPr>
              <a:t> 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establishment,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stationary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mobile,</a:t>
            </a:r>
            <a:r>
              <a:rPr dirty="0" sz="1200" spc="-20">
                <a:latin typeface="Times New Roman"/>
                <a:cs typeface="Times New Roman"/>
              </a:rPr>
              <a:t> where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captive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kept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exhibition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public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circus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rescue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</a:t>
            </a:r>
            <a:r>
              <a:rPr dirty="0" sz="1200">
                <a:latin typeface="Times New Roman"/>
                <a:cs typeface="Times New Roman"/>
              </a:rPr>
              <a:t> 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establishment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licensed </a:t>
            </a:r>
            <a:r>
              <a:rPr dirty="0" sz="1200" spc="-30">
                <a:latin typeface="Times New Roman"/>
                <a:cs typeface="Times New Roman"/>
              </a:rPr>
              <a:t>dealer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captive </a:t>
            </a:r>
            <a:r>
              <a:rPr dirty="0" sz="1200" spc="-10">
                <a:latin typeface="Times New Roman"/>
                <a:cs typeface="Times New Roman"/>
              </a:rPr>
              <a:t>animals.</a:t>
            </a:r>
            <a:endParaRPr sz="1200">
              <a:latin typeface="Times New Roman"/>
              <a:cs typeface="Times New Roman"/>
            </a:endParaRPr>
          </a:p>
          <a:p>
            <a:pPr algn="just" marL="241300" marR="6350" indent="-228600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initial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zoos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entertainment,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decades,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zoos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transformed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into centers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wildlife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 </a:t>
            </a:r>
            <a:r>
              <a:rPr dirty="0" sz="1200" spc="-10">
                <a:latin typeface="Times New Roman"/>
                <a:cs typeface="Times New Roman"/>
              </a:rPr>
              <a:t>education.</a:t>
            </a:r>
            <a:endParaRPr sz="1200">
              <a:latin typeface="Times New Roman"/>
              <a:cs typeface="Times New Roman"/>
            </a:endParaRPr>
          </a:p>
          <a:p>
            <a:pPr algn="just" marL="241300" marR="635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Apart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saving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individual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animals,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zoos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conservation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(through </a:t>
            </a:r>
            <a:r>
              <a:rPr dirty="0" sz="1200" spc="-30">
                <a:latin typeface="Times New Roman"/>
                <a:cs typeface="Times New Roman"/>
              </a:rPr>
              <a:t>captive</a:t>
            </a:r>
            <a:r>
              <a:rPr dirty="0" sz="1200" spc="-10">
                <a:latin typeface="Times New Roman"/>
                <a:cs typeface="Times New Roman"/>
              </a:rPr>
              <a:t> breeding).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4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Zoos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opportunity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whole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could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sensitizing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visitors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regarding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value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wildlife.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5">
                <a:latin typeface="Georgia"/>
                <a:cs typeface="Georgia"/>
              </a:rPr>
              <a:t>Constraints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biodiversity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conservation</a:t>
            </a:r>
            <a:endParaRPr sz="1200">
              <a:latin typeface="Georgia"/>
              <a:cs typeface="Georgia"/>
            </a:endParaRPr>
          </a:p>
          <a:p>
            <a:pPr algn="just" marL="240665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Low</a:t>
            </a:r>
            <a:r>
              <a:rPr dirty="0" sz="1200" spc="-25">
                <a:latin typeface="Times New Roman"/>
                <a:cs typeface="Times New Roman"/>
              </a:rPr>
              <a:t> priority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7300" cy="846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240665" indent="-227965">
              <a:lnSpc>
                <a:spcPct val="100000"/>
              </a:lnSpc>
              <a:spcBef>
                <a:spcPts val="132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Exploitation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monetary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gain.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5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45">
                <a:latin typeface="Times New Roman"/>
                <a:cs typeface="Times New Roman"/>
              </a:rPr>
              <a:t>Values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knowledge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ecosystem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inadequately</a:t>
            </a:r>
            <a:r>
              <a:rPr dirty="0" sz="1200" spc="-10">
                <a:latin typeface="Times New Roman"/>
                <a:cs typeface="Times New Roman"/>
              </a:rPr>
              <a:t> known.</a:t>
            </a:r>
            <a:endParaRPr sz="1200">
              <a:latin typeface="Times New Roman"/>
              <a:cs typeface="Times New Roman"/>
            </a:endParaRPr>
          </a:p>
          <a:p>
            <a:pPr marL="12700" marR="2593340" indent="227965">
              <a:lnSpc>
                <a:spcPct val="107500"/>
              </a:lnSpc>
              <a:spcBef>
                <a:spcPts val="15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Unplanned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urbanization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uncontrolled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industrialization. </a:t>
            </a:r>
            <a:r>
              <a:rPr dirty="0" sz="1200" spc="-10">
                <a:latin typeface="Georgia"/>
                <a:cs typeface="Georgia"/>
              </a:rPr>
              <a:t>Historic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Citizen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Movements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30">
                <a:latin typeface="Georgia"/>
                <a:cs typeface="Georgia"/>
              </a:rPr>
              <a:t> Conserve </a:t>
            </a:r>
            <a:r>
              <a:rPr dirty="0" sz="1200" spc="-10">
                <a:latin typeface="Georgia"/>
                <a:cs typeface="Georgia"/>
              </a:rPr>
              <a:t>Biodiversity Chipko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Movement</a:t>
            </a:r>
            <a:endParaRPr sz="1200">
              <a:latin typeface="Georgia"/>
              <a:cs typeface="Georgia"/>
            </a:endParaRPr>
          </a:p>
          <a:p>
            <a:pPr marL="240665" marR="5715" indent="-228600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social-</a:t>
            </a:r>
            <a:r>
              <a:rPr dirty="0" sz="1200" spc="-35">
                <a:latin typeface="Times New Roman"/>
                <a:cs typeface="Times New Roman"/>
              </a:rPr>
              <a:t>ecological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practiced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Gandhian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satyagraha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nonviolent </a:t>
            </a:r>
            <a:r>
              <a:rPr dirty="0" sz="1200" spc="-30">
                <a:latin typeface="Times New Roman"/>
                <a:cs typeface="Times New Roman"/>
              </a:rPr>
              <a:t>resistance,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hugging </a:t>
            </a:r>
            <a:r>
              <a:rPr dirty="0" sz="1200" spc="-10">
                <a:latin typeface="Times New Roman"/>
                <a:cs typeface="Times New Roman"/>
              </a:rPr>
              <a:t>trees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falling.</a:t>
            </a:r>
            <a:endParaRPr sz="1200">
              <a:latin typeface="Times New Roman"/>
              <a:cs typeface="Times New Roman"/>
            </a:endParaRPr>
          </a:p>
          <a:p>
            <a:pPr marL="241300" marR="5715" indent="-229235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modern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Chipko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early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1970s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Garhwal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Himalayas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Uttarakhand,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35">
                <a:latin typeface="Times New Roman"/>
                <a:cs typeface="Times New Roman"/>
              </a:rPr>
              <a:t>growing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awareness</a:t>
            </a:r>
            <a:r>
              <a:rPr dirty="0" sz="1200" spc="-20">
                <a:latin typeface="Times New Roman"/>
                <a:cs typeface="Times New Roman"/>
              </a:rPr>
              <a:t> towards rapid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deforestation.</a:t>
            </a:r>
            <a:endParaRPr sz="12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landmark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struggle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took</a:t>
            </a:r>
            <a:r>
              <a:rPr dirty="0" sz="1200" spc="-30">
                <a:latin typeface="Times New Roman"/>
                <a:cs typeface="Times New Roman"/>
              </a:rPr>
              <a:t> place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March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26,</a:t>
            </a:r>
            <a:r>
              <a:rPr dirty="0" sz="1200" spc="-30">
                <a:latin typeface="Times New Roman"/>
                <a:cs typeface="Times New Roman"/>
              </a:rPr>
              <a:t> 1974,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peasant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women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algn="just" marL="240665" marR="5080">
              <a:lnSpc>
                <a:spcPct val="107500"/>
              </a:lnSpc>
              <a:spcBef>
                <a:spcPts val="10"/>
              </a:spcBef>
            </a:pPr>
            <a:r>
              <a:rPr dirty="0" sz="1200" spc="-25">
                <a:latin typeface="Times New Roman"/>
                <a:cs typeface="Times New Roman"/>
              </a:rPr>
              <a:t>Reni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village,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Hemwalghati,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Chamoli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district,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Uttarakhand,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India,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prevent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cutting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reclaim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traditional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rights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threatened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contractor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system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Department.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actions</a:t>
            </a:r>
            <a:r>
              <a:rPr dirty="0" sz="1200" spc="-25">
                <a:latin typeface="Times New Roman"/>
                <a:cs typeface="Times New Roman"/>
              </a:rPr>
              <a:t> inspired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hundreds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grassroots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throughout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region.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1980s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spread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throughout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formulation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people-</a:t>
            </a:r>
            <a:r>
              <a:rPr dirty="0" sz="1200" spc="-10">
                <a:latin typeface="Times New Roman"/>
                <a:cs typeface="Times New Roman"/>
              </a:rPr>
              <a:t>sensitive</a:t>
            </a:r>
            <a:endParaRPr sz="1200">
              <a:latin typeface="Times New Roman"/>
              <a:cs typeface="Times New Roman"/>
            </a:endParaRPr>
          </a:p>
          <a:p>
            <a:pPr algn="just" marL="240665" marR="57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policies,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felling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20">
                <a:latin typeface="Times New Roman"/>
                <a:cs typeface="Times New Roman"/>
              </a:rPr>
              <a:t>regions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reaching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Vindhyas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Western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Ghats.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965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0029" algn="l"/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recorded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Chipko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however,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took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village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Khejarli,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Jodhpur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district,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1730</a:t>
            </a:r>
            <a:endParaRPr sz="1200">
              <a:latin typeface="Times New Roman"/>
              <a:cs typeface="Times New Roman"/>
            </a:endParaRPr>
          </a:p>
          <a:p>
            <a:pPr algn="just" marL="240665" marR="508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363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Bishnois, </a:t>
            </a:r>
            <a:r>
              <a:rPr dirty="0" sz="1200">
                <a:latin typeface="Times New Roman"/>
                <a:cs typeface="Times New Roman"/>
              </a:rPr>
              <a:t>led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Amrita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Devi</a:t>
            </a:r>
            <a:r>
              <a:rPr dirty="0" sz="1200" spc="-30">
                <a:latin typeface="Times New Roman"/>
                <a:cs typeface="Times New Roman"/>
              </a:rPr>
              <a:t> sacrificed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25">
                <a:latin typeface="Times New Roman"/>
                <a:cs typeface="Times New Roman"/>
              </a:rPr>
              <a:t> lives while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Khejri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trees, </a:t>
            </a:r>
            <a:r>
              <a:rPr dirty="0" sz="1200" spc="-20">
                <a:latin typeface="Times New Roman"/>
                <a:cs typeface="Times New Roman"/>
              </a:rPr>
              <a:t>considered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sacred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community,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hugging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them,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braved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axes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loggers </a:t>
            </a:r>
            <a:r>
              <a:rPr dirty="0" sz="1200">
                <a:latin typeface="Times New Roman"/>
                <a:cs typeface="Times New Roman"/>
              </a:rPr>
              <a:t>sent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local </a:t>
            </a:r>
            <a:r>
              <a:rPr dirty="0" sz="1200" spc="-25">
                <a:latin typeface="Times New Roman"/>
                <a:cs typeface="Times New Roman"/>
              </a:rPr>
              <a:t>ruler,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today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seen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inspiration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precursor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Chipko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Garhwal.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Georgia"/>
                <a:cs typeface="Georgia"/>
              </a:rPr>
              <a:t>Appiko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Movement</a:t>
            </a:r>
            <a:endParaRPr sz="12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11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20">
                <a:latin typeface="Times New Roman"/>
                <a:cs typeface="Times New Roman"/>
              </a:rPr>
              <a:t>Appiko</a:t>
            </a:r>
            <a:r>
              <a:rPr dirty="0" sz="1200" spc="-10">
                <a:latin typeface="Times New Roman"/>
                <a:cs typeface="Times New Roman"/>
              </a:rPr>
              <a:t> movement </a:t>
            </a:r>
            <a:r>
              <a:rPr dirty="0" sz="1200" spc="-45">
                <a:latin typeface="Times New Roman"/>
                <a:cs typeface="Times New Roman"/>
              </a:rPr>
              <a:t>was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30">
                <a:latin typeface="Times New Roman"/>
                <a:cs typeface="Times New Roman"/>
              </a:rPr>
              <a:t>revolutionary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movement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conservation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India.</a:t>
            </a:r>
            <a:endParaRPr sz="12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0750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Chipko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movement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Uttarakhand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Himalayas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inspired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villagers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district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Karnataka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province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southern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launch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similar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save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forests.</a:t>
            </a:r>
            <a:endParaRPr sz="1200">
              <a:latin typeface="Times New Roman"/>
              <a:cs typeface="Times New Roman"/>
            </a:endParaRPr>
          </a:p>
          <a:p>
            <a:pPr marL="240665" marR="6350" indent="-228600">
              <a:lnSpc>
                <a:spcPts val="156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September </a:t>
            </a:r>
            <a:r>
              <a:rPr dirty="0" sz="1200" spc="-40">
                <a:latin typeface="Times New Roman"/>
                <a:cs typeface="Times New Roman"/>
              </a:rPr>
              <a:t>1983,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women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children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Salkani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‘hugged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trees’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Kalase</a:t>
            </a:r>
            <a:r>
              <a:rPr dirty="0" sz="1200" spc="-10">
                <a:latin typeface="Times New Roman"/>
                <a:cs typeface="Times New Roman"/>
              </a:rPr>
              <a:t> forest.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(The local 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‘hugging’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Kannada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appiko.)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SzPct val="83333"/>
              <a:buFont typeface="Symbol"/>
              <a:buChar char=""/>
              <a:tabLst>
                <a:tab pos="241300" algn="l"/>
              </a:tabLst>
            </a:pPr>
            <a:r>
              <a:rPr dirty="0" sz="1200" spc="-20">
                <a:latin typeface="Times New Roman"/>
                <a:cs typeface="Times New Roman"/>
              </a:rPr>
              <a:t>Appiko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movement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gave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awareness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southern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Ecosystem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Biodiversity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Services: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Ecosystems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biological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stream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 spc="-25">
                <a:latin typeface="Times New Roman"/>
                <a:cs typeface="Times New Roman"/>
              </a:rPr>
              <a:t>services,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continued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delivery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remains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essential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prosperity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aspects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welfare.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sense,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services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range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conditions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sustain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fulfil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(Daily, </a:t>
            </a:r>
            <a:r>
              <a:rPr dirty="0" sz="1200" spc="-30">
                <a:latin typeface="Times New Roman"/>
                <a:cs typeface="Times New Roman"/>
              </a:rPr>
              <a:t>1997).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services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regulate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harvested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used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wild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fruit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forage,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timber,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game,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fibres,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medicines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More </a:t>
            </a:r>
            <a:r>
              <a:rPr dirty="0" sz="1200">
                <a:latin typeface="Times New Roman"/>
                <a:cs typeface="Times New Roman"/>
              </a:rPr>
              <a:t>importantly,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particularly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developed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economies,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ecosystem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servicessupport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30">
                <a:latin typeface="Times New Roman"/>
                <a:cs typeface="Times New Roman"/>
              </a:rPr>
              <a:t>regulating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essential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purification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pollination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cycling, </a:t>
            </a:r>
            <a:r>
              <a:rPr dirty="0" sz="1200">
                <a:latin typeface="Times New Roman"/>
                <a:cs typeface="Times New Roman"/>
              </a:rPr>
              <a:t>decomposition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renewal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moderating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 </a:t>
            </a:r>
            <a:r>
              <a:rPr dirty="0" sz="1200">
                <a:latin typeface="Times New Roman"/>
                <a:cs typeface="Times New Roman"/>
              </a:rPr>
              <a:t>conditions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stabilising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climate,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risk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extreme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weather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events,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mitigating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floods,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protecting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erosion.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(Dr.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Jaboury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Ghazou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2005).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55313" y="423167"/>
            <a:ext cx="6464300" cy="6292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50">
                <a:latin typeface="Georgia"/>
                <a:cs typeface="Georgia"/>
              </a:rPr>
              <a:t>1: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Introduction</a:t>
            </a:r>
            <a:r>
              <a:rPr dirty="0" sz="1300" spc="-20">
                <a:latin typeface="Georgia"/>
                <a:cs typeface="Georgia"/>
              </a:rPr>
              <a:t> </a:t>
            </a:r>
            <a:r>
              <a:rPr dirty="0" sz="1300">
                <a:latin typeface="Georgia"/>
                <a:cs typeface="Georgia"/>
              </a:rPr>
              <a:t>to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Environment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Studies</a:t>
            </a:r>
            <a:endParaRPr sz="130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  <a:spcBef>
                <a:spcPts val="1325"/>
              </a:spcBef>
            </a:pPr>
            <a:r>
              <a:rPr dirty="0" sz="1200" spc="-30">
                <a:latin typeface="Georgia"/>
                <a:cs typeface="Georgia"/>
              </a:rPr>
              <a:t>Importance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Environmental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Studies</a:t>
            </a:r>
            <a:r>
              <a:rPr dirty="0" sz="1200" spc="-30">
                <a:latin typeface="Georgia"/>
                <a:cs typeface="Georgia"/>
              </a:rPr>
              <a:t> and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the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Necessity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Public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Awareness</a:t>
            </a:r>
            <a:endParaRPr sz="1200">
              <a:latin typeface="Georgia"/>
              <a:cs typeface="Georgia"/>
            </a:endParaRPr>
          </a:p>
          <a:p>
            <a:pPr algn="just" marL="762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20">
                <a:latin typeface="Times New Roman"/>
                <a:cs typeface="Times New Roman"/>
              </a:rPr>
              <a:t>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local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</a:t>
            </a:r>
            <a:r>
              <a:rPr dirty="0" baseline="39682" sz="1050">
                <a:latin typeface="Times New Roman"/>
                <a:cs typeface="Times New Roman"/>
              </a:rPr>
              <a:t>th</a:t>
            </a:r>
            <a:r>
              <a:rPr dirty="0" baseline="39682" sz="1050" spc="1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century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only, </a:t>
            </a:r>
            <a:r>
              <a:rPr dirty="0" sz="1200" spc="-40">
                <a:latin typeface="Times New Roman"/>
                <a:cs typeface="Times New Roman"/>
              </a:rPr>
              <a:t>particularly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last</a:t>
            </a:r>
            <a:endParaRPr sz="1200">
              <a:latin typeface="Times New Roman"/>
              <a:cs typeface="Times New Roman"/>
            </a:endParaRPr>
          </a:p>
          <a:p>
            <a:pPr algn="just" marL="76200" marR="68580" indent="-635">
              <a:lnSpc>
                <a:spcPct val="1077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fifty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scope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influence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expanded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global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Today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affect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systems </a:t>
            </a:r>
            <a:r>
              <a:rPr dirty="0" sz="1200" spc="-40">
                <a:latin typeface="Times New Roman"/>
                <a:cs typeface="Times New Roman"/>
              </a:rPr>
              <a:t>significantly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extracting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using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energy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emitting</a:t>
            </a:r>
            <a:r>
              <a:rPr dirty="0" sz="1200" spc="-10">
                <a:latin typeface="Times New Roman"/>
                <a:cs typeface="Times New Roman"/>
              </a:rPr>
              <a:t> pollution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 quest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provide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food, </a:t>
            </a:r>
            <a:r>
              <a:rPr dirty="0" sz="1200" spc="-10">
                <a:latin typeface="Times New Roman"/>
                <a:cs typeface="Times New Roman"/>
              </a:rPr>
              <a:t>shelter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host other products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world’s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growing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Over-exploitation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corroding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vital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systems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its </a:t>
            </a:r>
            <a:r>
              <a:rPr dirty="0" sz="1200">
                <a:latin typeface="Times New Roman"/>
                <a:cs typeface="Times New Roman"/>
              </a:rPr>
              <a:t>subsistence.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Ass</a:t>
            </a:r>
            <a:r>
              <a:rPr dirty="0" sz="1200" spc="-10">
                <a:latin typeface="Times New Roman"/>
                <a:cs typeface="Times New Roman"/>
              </a:rPr>
              <a:t> natural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systems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degenerate,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will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 </a:t>
            </a:r>
            <a:r>
              <a:rPr dirty="0" sz="1200" spc="-25">
                <a:latin typeface="Times New Roman"/>
                <a:cs typeface="Times New Roman"/>
              </a:rPr>
              <a:t>difficult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maintain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productivity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0">
                <a:latin typeface="Times New Roman"/>
                <a:cs typeface="Times New Roman"/>
              </a:rPr>
              <a:t> agriculture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obtain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necessities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day-</a:t>
            </a:r>
            <a:r>
              <a:rPr dirty="0" sz="1200" spc="-10">
                <a:latin typeface="Times New Roman"/>
                <a:cs typeface="Times New Roman"/>
              </a:rPr>
              <a:t>to-</a:t>
            </a:r>
            <a:r>
              <a:rPr dirty="0" sz="1200">
                <a:latin typeface="Times New Roman"/>
                <a:cs typeface="Times New Roman"/>
              </a:rPr>
              <a:t>day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life.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altered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more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difficult.</a:t>
            </a:r>
            <a:r>
              <a:rPr dirty="0" sz="1200" spc="4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sign.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reverse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damaging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trends.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entire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humanity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stake.</a:t>
            </a:r>
            <a:endParaRPr sz="1200">
              <a:latin typeface="Times New Roman"/>
              <a:cs typeface="Times New Roman"/>
            </a:endParaRPr>
          </a:p>
          <a:p>
            <a:pPr algn="just" marL="76200" marR="685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already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committed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ahead.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raised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concentration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already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introduced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shall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persist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many </a:t>
            </a:r>
            <a:r>
              <a:rPr dirty="0" sz="1200" spc="-25">
                <a:latin typeface="Times New Roman"/>
                <a:cs typeface="Times New Roman"/>
              </a:rPr>
              <a:t>centuries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chlorofluorocarbons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 </a:t>
            </a:r>
            <a:r>
              <a:rPr dirty="0" sz="1200" spc="-20">
                <a:latin typeface="Times New Roman"/>
                <a:cs typeface="Times New Roman"/>
              </a:rPr>
              <a:t>today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continue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deplete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layer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centuries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Extinct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shall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never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back.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Tropical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cleared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shall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decades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regenerate.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magnitude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whether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decide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nothing.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steps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required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slow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pace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global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shall </a:t>
            </a:r>
            <a:r>
              <a:rPr dirty="0" sz="1200">
                <a:latin typeface="Times New Roman"/>
                <a:cs typeface="Times New Roman"/>
              </a:rPr>
              <a:t>touch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lives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adapting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needed,</a:t>
            </a:r>
            <a:r>
              <a:rPr dirty="0" sz="1200" spc="-10">
                <a:latin typeface="Times New Roman"/>
                <a:cs typeface="Times New Roman"/>
              </a:rPr>
              <a:t> enormous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efforts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shall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consequences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 </a:t>
            </a:r>
            <a:r>
              <a:rPr dirty="0" sz="1200" spc="-10">
                <a:latin typeface="Times New Roman"/>
                <a:cs typeface="Times New Roman"/>
              </a:rPr>
              <a:t>inaction.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dirty="0" sz="1200" spc="-40">
                <a:latin typeface="Georgia"/>
                <a:cs typeface="Georgia"/>
              </a:rPr>
              <a:t>Environmental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Studies-</a:t>
            </a:r>
            <a:r>
              <a:rPr dirty="0" sz="1200" spc="-10">
                <a:latin typeface="Georgia"/>
                <a:cs typeface="Georgia"/>
              </a:rPr>
              <a:t>definition</a:t>
            </a:r>
            <a:endParaRPr sz="1200">
              <a:latin typeface="Georgia"/>
              <a:cs typeface="Georgia"/>
            </a:endParaRPr>
          </a:p>
          <a:p>
            <a:pPr algn="just" marL="360045" indent="-284480">
              <a:lnSpc>
                <a:spcPct val="100000"/>
              </a:lnSpc>
              <a:spcBef>
                <a:spcPts val="105"/>
              </a:spcBef>
              <a:buAutoNum type="romanUcParenR"/>
              <a:tabLst>
                <a:tab pos="360045" algn="l"/>
                <a:tab pos="362585" algn="l"/>
              </a:tabLst>
            </a:pPr>
            <a:r>
              <a:rPr dirty="0" sz="1200" spc="-75">
                <a:latin typeface="Georgia"/>
                <a:cs typeface="Georgia"/>
              </a:rPr>
              <a:t>John</a:t>
            </a:r>
            <a:r>
              <a:rPr dirty="0" sz="1200">
                <a:latin typeface="Georgia"/>
                <a:cs typeface="Georgia"/>
              </a:rPr>
              <a:t> Turk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‘Environmental </a:t>
            </a:r>
            <a:r>
              <a:rPr dirty="0" sz="1200" spc="-30">
                <a:latin typeface="Times New Roman"/>
                <a:cs typeface="Times New Roman"/>
              </a:rPr>
              <a:t>science</a:t>
            </a:r>
            <a:r>
              <a:rPr dirty="0" sz="1200" spc="-20">
                <a:latin typeface="Times New Roman"/>
                <a:cs typeface="Times New Roman"/>
              </a:rPr>
              <a:t> provides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approach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towards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understanding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of</a:t>
            </a:r>
            <a:endParaRPr sz="1200">
              <a:latin typeface="Times New Roman"/>
              <a:cs typeface="Times New Roman"/>
            </a:endParaRPr>
          </a:p>
          <a:p>
            <a:pPr algn="just" marL="362585" marR="7112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planet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life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search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solution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environmental </a:t>
            </a:r>
            <a:r>
              <a:rPr dirty="0" sz="1200" spc="-10">
                <a:latin typeface="Times New Roman"/>
                <a:cs typeface="Times New Roman"/>
              </a:rPr>
              <a:t>problems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confront</a:t>
            </a:r>
            <a:r>
              <a:rPr dirty="0" sz="1200" spc="-25">
                <a:latin typeface="Times New Roman"/>
                <a:cs typeface="Times New Roman"/>
              </a:rPr>
              <a:t> us.</a:t>
            </a:r>
            <a:endParaRPr sz="1200">
              <a:latin typeface="Times New Roman"/>
              <a:cs typeface="Times New Roman"/>
            </a:endParaRPr>
          </a:p>
          <a:p>
            <a:pPr algn="just" marL="360680" marR="69850" indent="-285115">
              <a:lnSpc>
                <a:spcPct val="107500"/>
              </a:lnSpc>
              <a:spcBef>
                <a:spcPts val="10"/>
              </a:spcBef>
              <a:buAutoNum type="romanUcParenR" startAt="2"/>
              <a:tabLst>
                <a:tab pos="362585" algn="l"/>
              </a:tabLst>
            </a:pPr>
            <a:r>
              <a:rPr dirty="0" sz="1200" spc="-25">
                <a:latin typeface="Georgia"/>
                <a:cs typeface="Georgia"/>
              </a:rPr>
              <a:t>Purdon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110">
                <a:latin typeface="Georgia"/>
                <a:cs typeface="Georgia"/>
              </a:rPr>
              <a:t>&amp;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Anderson</a:t>
            </a:r>
            <a:r>
              <a:rPr dirty="0" sz="1200" spc="-45">
                <a:latin typeface="Times New Roman"/>
                <a:cs typeface="Times New Roman"/>
              </a:rPr>
              <a:t>-</a:t>
            </a:r>
            <a:r>
              <a:rPr dirty="0" sz="1200" spc="-10">
                <a:latin typeface="Times New Roman"/>
                <a:cs typeface="Times New Roman"/>
              </a:rPr>
              <a:t>“Environmental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science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an </a:t>
            </a:r>
            <a:r>
              <a:rPr dirty="0" sz="1200" spc="-20">
                <a:latin typeface="Times New Roman"/>
                <a:cs typeface="Times New Roman"/>
              </a:rPr>
              <a:t>application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knowledge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disciplines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management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environment.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deals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analysis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conditions,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circumstances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influence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life,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life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responds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circumstances.”</a:t>
            </a:r>
            <a:endParaRPr sz="1200">
              <a:latin typeface="Times New Roman"/>
              <a:cs typeface="Times New Roman"/>
            </a:endParaRPr>
          </a:p>
          <a:p>
            <a:pPr algn="just" marL="360680" marR="69850" indent="-285115">
              <a:lnSpc>
                <a:spcPct val="107500"/>
              </a:lnSpc>
              <a:spcBef>
                <a:spcPts val="10"/>
              </a:spcBef>
              <a:buAutoNum type="romanUcParenR" startAt="2"/>
              <a:tabLst>
                <a:tab pos="362585" algn="l"/>
              </a:tabLst>
            </a:pPr>
            <a:r>
              <a:rPr dirty="0" sz="1200" spc="-10">
                <a:latin typeface="Georgia"/>
                <a:cs typeface="Georgia"/>
              </a:rPr>
              <a:t>Benard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Nebel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“Environmental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scientific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maintenance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balance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among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various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system.”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75565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Nature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Environmental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studies: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15" y="8084312"/>
            <a:ext cx="207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Georgia"/>
                <a:cs typeface="Georgia"/>
              </a:rPr>
              <a:t>iii)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8807" y="6688329"/>
            <a:ext cx="6337935" cy="239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5910" marR="8255" indent="-283845">
              <a:lnSpc>
                <a:spcPct val="108300"/>
              </a:lnSpc>
              <a:spcBef>
                <a:spcPts val="100"/>
              </a:spcBef>
              <a:buAutoNum type="romanLcParenR"/>
              <a:tabLst>
                <a:tab pos="299085" algn="l"/>
              </a:tabLst>
            </a:pPr>
            <a:r>
              <a:rPr dirty="0" sz="1200" spc="-25">
                <a:latin typeface="Georgia"/>
                <a:cs typeface="Georgia"/>
              </a:rPr>
              <a:t>Comprehensive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concerned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biotic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abiotic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relationship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among 	them,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covers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almost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entire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plant.</a:t>
            </a:r>
            <a:endParaRPr sz="1200">
              <a:latin typeface="Times New Roman"/>
              <a:cs typeface="Times New Roman"/>
            </a:endParaRPr>
          </a:p>
          <a:p>
            <a:pPr algn="just" marL="295910" marR="5080" indent="-283845">
              <a:lnSpc>
                <a:spcPct val="107500"/>
              </a:lnSpc>
              <a:buAutoNum type="romanLcParenR"/>
              <a:tabLst>
                <a:tab pos="299085" algn="l"/>
              </a:tabLst>
            </a:pPr>
            <a:r>
              <a:rPr dirty="0" sz="1200" spc="-30">
                <a:latin typeface="Georgia"/>
                <a:cs typeface="Georgia"/>
              </a:rPr>
              <a:t>Interdisciplinary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nature</a:t>
            </a:r>
            <a:r>
              <a:rPr dirty="0" sz="1200" spc="-30">
                <a:latin typeface="Times New Roman"/>
                <a:cs typeface="Times New Roman"/>
              </a:rPr>
              <a:t>-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science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well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social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sciences.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deals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seeks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solutions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them.</a:t>
            </a:r>
            <a:r>
              <a:rPr dirty="0" sz="1200" spc="3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Political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aspects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endParaRPr sz="1200">
              <a:latin typeface="Times New Roman"/>
              <a:cs typeface="Times New Roman"/>
            </a:endParaRPr>
          </a:p>
          <a:p>
            <a:pPr algn="just" marL="299085" marR="508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considered.</a:t>
            </a:r>
            <a:r>
              <a:rPr dirty="0" sz="1200" spc="3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knowledge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 </a:t>
            </a:r>
            <a:r>
              <a:rPr dirty="0" sz="1200">
                <a:latin typeface="Times New Roman"/>
                <a:cs typeface="Times New Roman"/>
              </a:rPr>
              <a:t>disciplines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geography,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geology,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zoology,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botany,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chemistry,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microbiology,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anthropology, </a:t>
            </a:r>
            <a:r>
              <a:rPr dirty="0" sz="1200" spc="-35">
                <a:latin typeface="Times New Roman"/>
                <a:cs typeface="Times New Roman"/>
              </a:rPr>
              <a:t>medicine,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psychology,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history,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politics,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economics,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sociology,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physics,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mathematics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required.</a:t>
            </a:r>
            <a:endParaRPr sz="1200">
              <a:latin typeface="Times New Roman"/>
              <a:cs typeface="Times New Roman"/>
            </a:endParaRPr>
          </a:p>
          <a:p>
            <a:pPr algn="just" marL="299085" marR="5715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Georgia"/>
                <a:cs typeface="Georgia"/>
              </a:rPr>
              <a:t>Ever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changing</a:t>
            </a:r>
            <a:r>
              <a:rPr dirty="0" sz="1200" spc="-10">
                <a:latin typeface="Times New Roman"/>
                <a:cs typeface="Times New Roman"/>
              </a:rPr>
              <a:t>-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findings,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concepts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conclusions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course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some environmental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components.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intensity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>
                <a:latin typeface="Times New Roman"/>
                <a:cs typeface="Times New Roman"/>
              </a:rPr>
              <a:t> 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well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 made </a:t>
            </a:r>
            <a:r>
              <a:rPr dirty="0" sz="1200" spc="-10">
                <a:latin typeface="Times New Roman"/>
                <a:cs typeface="Times New Roman"/>
              </a:rPr>
              <a:t>problems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ecology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increased.</a:t>
            </a:r>
            <a:r>
              <a:rPr dirty="0" sz="1200" spc="3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ecological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 </a:t>
            </a:r>
            <a:r>
              <a:rPr dirty="0" sz="1200">
                <a:latin typeface="Times New Roman"/>
                <a:cs typeface="Times New Roman"/>
              </a:rPr>
              <a:t>erosion,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flood,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cyclones,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tsunami,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global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warming,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depletion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time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studies.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65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2" y="423167"/>
            <a:ext cx="6337300" cy="865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>
                <a:latin typeface="Georgia"/>
                <a:cs typeface="Georgia"/>
              </a:rPr>
              <a:t>Ecological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Value: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20">
                <a:latin typeface="Times New Roman"/>
                <a:cs typeface="Times New Roman"/>
              </a:rPr>
              <a:t>ecological</a:t>
            </a:r>
            <a:r>
              <a:rPr dirty="0" sz="1200" spc="-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perspective,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ecosystem's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stability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(capacity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maintain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itself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margins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adapting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recurrently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changes)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resilience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(ability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respond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recover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great</a:t>
            </a:r>
            <a:r>
              <a:rPr dirty="0" sz="1200">
                <a:latin typeface="Times New Roman"/>
                <a:cs typeface="Times New Roman"/>
              </a:rPr>
              <a:t> stress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events),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extraordinary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quality,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because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maintain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itself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time,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owing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called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114">
                <a:latin typeface="Times New Roman"/>
                <a:cs typeface="Times New Roman"/>
              </a:rPr>
              <a:t>biogeochemical</a:t>
            </a:r>
            <a:r>
              <a:rPr dirty="0" sz="1200" spc="-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cycles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Economic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Value: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perspective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economist,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biological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diversity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‘biodiversity’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interest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two </a:t>
            </a:r>
            <a:r>
              <a:rPr dirty="0" sz="1200" spc="-20">
                <a:latin typeface="Times New Roman"/>
                <a:cs typeface="Times New Roman"/>
              </a:rPr>
              <a:t>fundamental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reasons.</a:t>
            </a:r>
            <a:r>
              <a:rPr dirty="0" sz="1200" spc="-10">
                <a:latin typeface="Times New Roman"/>
                <a:cs typeface="Times New Roman"/>
              </a:rPr>
              <a:t> First,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valuable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society.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greater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have,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better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biodiversity,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consider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ourselves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Second, </a:t>
            </a:r>
            <a:r>
              <a:rPr dirty="0" sz="1200" spc="-25">
                <a:latin typeface="Times New Roman"/>
                <a:cs typeface="Times New Roman"/>
              </a:rPr>
              <a:t>choices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made by</a:t>
            </a:r>
            <a:r>
              <a:rPr dirty="0" sz="1200" spc="-30">
                <a:latin typeface="Times New Roman"/>
                <a:cs typeface="Times New Roman"/>
              </a:rPr>
              <a:t> society</a:t>
            </a:r>
            <a:r>
              <a:rPr dirty="0" sz="1200" spc="-20">
                <a:latin typeface="Times New Roman"/>
                <a:cs typeface="Times New Roman"/>
              </a:rPr>
              <a:t> have made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continuing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effects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biodiversity.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resource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decisions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society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albeit</a:t>
            </a:r>
            <a:r>
              <a:rPr dirty="0" sz="1200" spc="-30">
                <a:latin typeface="Times New Roman"/>
                <a:cs typeface="Times New Roman"/>
              </a:rPr>
              <a:t> inadvertently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left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less</a:t>
            </a:r>
            <a:r>
              <a:rPr dirty="0" sz="1200" spc="-30">
                <a:latin typeface="Times New Roman"/>
                <a:cs typeface="Times New Roman"/>
              </a:rPr>
              <a:t> biodiversity.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Clearing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agriculture,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harvesting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timber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draining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wetlands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housing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estates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example, have </a:t>
            </a:r>
            <a:r>
              <a:rPr dirty="0" sz="1200" spc="-20">
                <a:latin typeface="Times New Roman"/>
                <a:cs typeface="Times New Roman"/>
              </a:rPr>
              <a:t>caused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depletions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biodiversity.</a:t>
            </a:r>
            <a:r>
              <a:rPr dirty="0" sz="1200" spc="-10">
                <a:latin typeface="Times New Roman"/>
                <a:cs typeface="Times New Roman"/>
              </a:rPr>
              <a:t> Putting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reasons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together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conclude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biodiversity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scarce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valuable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economist,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discipline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has </a:t>
            </a:r>
            <a:r>
              <a:rPr dirty="0" sz="1200">
                <a:latin typeface="Times New Roman"/>
                <a:cs typeface="Times New Roman"/>
              </a:rPr>
              <a:t>something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biodiversity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debate,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simply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because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focus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economics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45">
                <a:latin typeface="Times New Roman"/>
                <a:cs typeface="Times New Roman"/>
              </a:rPr>
              <a:t>analysis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ways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societies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choices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scarce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valuable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40">
                <a:latin typeface="Times New Roman"/>
                <a:cs typeface="Times New Roman"/>
              </a:rPr>
              <a:t>Biological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contributes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billions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dollars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countries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around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world.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real,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potential.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According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Secretariat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Convention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Biological </a:t>
            </a:r>
            <a:r>
              <a:rPr dirty="0" sz="1200" spc="-25">
                <a:latin typeface="Times New Roman"/>
                <a:cs typeface="Times New Roman"/>
              </a:rPr>
              <a:t>Diversity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(SCBD),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estimated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economic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potential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pharmaceutical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sector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about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45">
                <a:latin typeface="Times New Roman"/>
                <a:cs typeface="Times New Roman"/>
              </a:rPr>
              <a:t>$640</a:t>
            </a:r>
            <a:r>
              <a:rPr dirty="0" sz="1200" spc="-30">
                <a:latin typeface="Times New Roman"/>
                <a:cs typeface="Times New Roman"/>
              </a:rPr>
              <a:t> billion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which </a:t>
            </a:r>
            <a:r>
              <a:rPr dirty="0" sz="1200" spc="-50">
                <a:latin typeface="Times New Roman"/>
                <a:cs typeface="Times New Roman"/>
              </a:rPr>
              <a:t>25-</a:t>
            </a:r>
            <a:r>
              <a:rPr dirty="0" sz="1200" spc="-10">
                <a:latin typeface="Times New Roman"/>
                <a:cs typeface="Times New Roman"/>
              </a:rPr>
              <a:t>50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25">
                <a:latin typeface="Times New Roman"/>
                <a:cs typeface="Times New Roman"/>
              </a:rPr>
              <a:t>derived </a:t>
            </a:r>
            <a:r>
              <a:rPr dirty="0" sz="1200" spc="-40">
                <a:latin typeface="Times New Roman"/>
                <a:cs typeface="Times New Roman"/>
              </a:rPr>
              <a:t>directly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biological</a:t>
            </a:r>
            <a:r>
              <a:rPr dirty="0" sz="1200" spc="-25">
                <a:latin typeface="Times New Roman"/>
                <a:cs typeface="Times New Roman"/>
              </a:rPr>
              <a:t> resources,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globally.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Social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Value: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While</a:t>
            </a:r>
            <a:r>
              <a:rPr dirty="0" sz="1200" spc="-20">
                <a:latin typeface="Times New Roman"/>
                <a:cs typeface="Times New Roman"/>
              </a:rPr>
              <a:t> traditional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societies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small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required less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preserved </a:t>
            </a:r>
            <a:r>
              <a:rPr dirty="0" sz="1200">
                <a:latin typeface="Times New Roman"/>
                <a:cs typeface="Times New Roman"/>
              </a:rPr>
              <a:t>their </a:t>
            </a:r>
            <a:r>
              <a:rPr dirty="0" sz="1200" spc="-25">
                <a:latin typeface="Times New Roman"/>
                <a:cs typeface="Times New Roman"/>
              </a:rPr>
              <a:t>biodiversity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life</a:t>
            </a:r>
            <a:r>
              <a:rPr dirty="0" sz="1200">
                <a:latin typeface="Times New Roman"/>
                <a:cs typeface="Times New Roman"/>
              </a:rPr>
              <a:t> supporting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modern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 </a:t>
            </a:r>
            <a:r>
              <a:rPr dirty="0" sz="1200" spc="-25">
                <a:latin typeface="Times New Roman"/>
                <a:cs typeface="Times New Roman"/>
              </a:rPr>
              <a:t>rapidly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depleted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extent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leading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irrecoverable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extinction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several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apart from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local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 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sale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biodiversity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social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aspect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20">
                <a:latin typeface="Times New Roman"/>
                <a:cs typeface="Times New Roman"/>
              </a:rPr>
              <a:t>affluent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societies.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biodiversity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preserved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traditional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societies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valued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appreciated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depletion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great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society.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consumptive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productive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value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biodiversity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closely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linked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social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concerns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traditional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‘Ecosystem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people’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value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biodiversity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livelihood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well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cultural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religious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sentiments.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great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variety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cultivated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traditional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permitted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wide</a:t>
            </a:r>
            <a:r>
              <a:rPr dirty="0" sz="1200" spc="-20">
                <a:latin typeface="Times New Roman"/>
                <a:cs typeface="Times New Roman"/>
              </a:rPr>
              <a:t> range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marketed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year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insurance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against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failure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recent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farmers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begun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35">
                <a:latin typeface="Times New Roman"/>
                <a:cs typeface="Times New Roman"/>
              </a:rPr>
              <a:t>receive</a:t>
            </a:r>
            <a:r>
              <a:rPr dirty="0" sz="1200" spc="-20">
                <a:latin typeface="Times New Roman"/>
                <a:cs typeface="Times New Roman"/>
              </a:rPr>
              <a:t> economic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incentives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grow</a:t>
            </a:r>
            <a:r>
              <a:rPr dirty="0" sz="1200" spc="-10">
                <a:latin typeface="Times New Roman"/>
                <a:cs typeface="Times New Roman"/>
              </a:rPr>
              <a:t> cash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international markets,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supply </a:t>
            </a:r>
            <a:r>
              <a:rPr dirty="0" sz="1200" spc="-25">
                <a:latin typeface="Times New Roman"/>
                <a:cs typeface="Times New Roman"/>
              </a:rPr>
              <a:t>local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0">
                <a:latin typeface="Times New Roman"/>
                <a:cs typeface="Times New Roman"/>
              </a:rPr>
              <a:t> shortages,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unemployment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(cash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usually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mechanised), </a:t>
            </a:r>
            <a:r>
              <a:rPr dirty="0" sz="1200" spc="-35">
                <a:latin typeface="Times New Roman"/>
                <a:cs typeface="Times New Roman"/>
              </a:rPr>
              <a:t>landlessness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vulnerability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drought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floods.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Ethical</a:t>
            </a:r>
            <a:r>
              <a:rPr dirty="0" sz="1200" spc="-30">
                <a:latin typeface="Georgia"/>
                <a:cs typeface="Georgia"/>
              </a:rPr>
              <a:t> and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Moral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Values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Every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life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unique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warrants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regardless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beings;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right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organism.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every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inherent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right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exist </a:t>
            </a:r>
            <a:r>
              <a:rPr dirty="0" sz="1200" spc="-30">
                <a:latin typeface="Times New Roman"/>
                <a:cs typeface="Times New Roman"/>
              </a:rPr>
              <a:t>regardless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whether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it’s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valuable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Humankind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6" y="423167"/>
            <a:ext cx="6337300" cy="6489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25">
                <a:latin typeface="Georgia"/>
                <a:cs typeface="Georgia"/>
              </a:rPr>
              <a:t> </a:t>
            </a:r>
            <a:r>
              <a:rPr dirty="0" sz="1300" spc="-110">
                <a:latin typeface="Georgia"/>
                <a:cs typeface="Georgia"/>
              </a:rPr>
              <a:t>4: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Biodiversity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Conservation</a:t>
            </a:r>
            <a:endParaRPr sz="1300">
              <a:latin typeface="Georgia"/>
              <a:cs typeface="Georgia"/>
            </a:endParaRPr>
          </a:p>
          <a:p>
            <a:pPr algn="just" marL="12700" marR="508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value</a:t>
            </a:r>
            <a:r>
              <a:rPr dirty="0" sz="1200">
                <a:latin typeface="Times New Roman"/>
                <a:cs typeface="Times New Roman"/>
              </a:rPr>
              <a:t> 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heritage.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well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generations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social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responsibility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generations,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hence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existence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warrants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conservation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organism. </a:t>
            </a:r>
            <a:r>
              <a:rPr dirty="0" sz="1200" spc="-30">
                <a:latin typeface="Times New Roman"/>
                <a:cs typeface="Times New Roman"/>
              </a:rPr>
              <a:t>(Thecla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M.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Mutia,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2009)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Aesthetic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Value:</a:t>
            </a:r>
            <a:endParaRPr sz="1200">
              <a:latin typeface="Georgia"/>
              <a:cs typeface="Georgia"/>
            </a:endParaRPr>
          </a:p>
          <a:p>
            <a:pPr algn="just" marL="12700" marR="5715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beings derive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great</a:t>
            </a:r>
            <a:r>
              <a:rPr dirty="0" sz="1200" spc="-20">
                <a:latin typeface="Times New Roman"/>
                <a:cs typeface="Times New Roman"/>
              </a:rPr>
              <a:t> enjoyment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natural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shapes,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structure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colour stimulate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senses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enrich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culture.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illustrated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popularity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biodiversity </a:t>
            </a:r>
            <a:r>
              <a:rPr dirty="0" sz="1200">
                <a:latin typeface="Times New Roman"/>
                <a:cs typeface="Times New Roman"/>
              </a:rPr>
              <a:t>conservation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measures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myriad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organizations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fight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protection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money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wildlife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value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many </a:t>
            </a:r>
            <a:r>
              <a:rPr dirty="0" sz="1200" spc="-30">
                <a:latin typeface="Times New Roman"/>
                <a:cs typeface="Times New Roman"/>
              </a:rPr>
              <a:t>organizations.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enhance</a:t>
            </a:r>
            <a:r>
              <a:rPr dirty="0" sz="1200">
                <a:latin typeface="Times New Roman"/>
                <a:cs typeface="Times New Roman"/>
              </a:rPr>
              <a:t> 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appreciation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enjoyment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</a:t>
            </a:r>
            <a:r>
              <a:rPr dirty="0" sz="1200" spc="-10">
                <a:latin typeface="Times New Roman"/>
                <a:cs typeface="Times New Roman"/>
              </a:rPr>
              <a:t> through: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dirty="0" sz="1200" spc="-35">
                <a:latin typeface="Times New Roman"/>
                <a:cs typeface="Times New Roman"/>
              </a:rPr>
              <a:t>Leisure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e.g.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bird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watching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trailing;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Char char="•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Spotting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e.g.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hunting,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fishing,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mushroom picking;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Hearing,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touching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just </a:t>
            </a:r>
            <a:r>
              <a:rPr dirty="0" sz="1200" spc="-35">
                <a:latin typeface="Times New Roman"/>
                <a:cs typeface="Times New Roman"/>
              </a:rPr>
              <a:t>seeing</a:t>
            </a:r>
            <a:r>
              <a:rPr dirty="0" sz="1200" spc="-10">
                <a:latin typeface="Times New Roman"/>
                <a:cs typeface="Times New Roman"/>
              </a:rPr>
              <a:t> wildlife;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Enjoyment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seen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culture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e.g.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dolls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teddy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bears.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40">
                <a:latin typeface="Georgia"/>
                <a:cs typeface="Georgia"/>
              </a:rPr>
              <a:t>Informational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Value: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 spc="-25">
                <a:latin typeface="Times New Roman"/>
                <a:cs typeface="Times New Roman"/>
              </a:rPr>
              <a:t>Biodiversity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holds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potential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applied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knowledge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discovery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how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 </a:t>
            </a:r>
            <a:r>
              <a:rPr dirty="0" sz="1200">
                <a:latin typeface="Times New Roman"/>
                <a:cs typeface="Times New Roman"/>
              </a:rPr>
              <a:t>species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adapted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(Wilson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1992).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biodiversity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holds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potential insights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solutions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biological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current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might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discover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bacteria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that </a:t>
            </a:r>
            <a:r>
              <a:rPr dirty="0" sz="1200" spc="-10">
                <a:latin typeface="Times New Roman"/>
                <a:cs typeface="Times New Roman"/>
              </a:rPr>
              <a:t>inhabit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springs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evolved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enzymes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unusually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the </a:t>
            </a:r>
            <a:r>
              <a:rPr dirty="0" sz="1200" spc="-20">
                <a:latin typeface="Times New Roman"/>
                <a:cs typeface="Times New Roman"/>
              </a:rPr>
              <a:t>case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PCR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described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earlier.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might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discover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novel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predator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defense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mechanisms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 </a:t>
            </a:r>
            <a:r>
              <a:rPr dirty="0" sz="1200" spc="-35">
                <a:latin typeface="Times New Roman"/>
                <a:cs typeface="Times New Roman"/>
              </a:rPr>
              <a:t>previously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unimagined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alternatives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pesticides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 from </a:t>
            </a:r>
            <a:r>
              <a:rPr dirty="0" sz="1200" spc="-25">
                <a:latin typeface="Times New Roman"/>
                <a:cs typeface="Times New Roman"/>
              </a:rPr>
              <a:t>indigenous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peoples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learn</a:t>
            </a:r>
            <a:r>
              <a:rPr dirty="0" sz="1200" spc="-10">
                <a:latin typeface="Times New Roman"/>
                <a:cs typeface="Times New Roman"/>
              </a:rPr>
              <a:t> about </a:t>
            </a:r>
            <a:r>
              <a:rPr dirty="0" sz="1200" spc="-25">
                <a:latin typeface="Times New Roman"/>
                <a:cs typeface="Times New Roman"/>
              </a:rPr>
              <a:t>poison-</a:t>
            </a:r>
            <a:r>
              <a:rPr dirty="0" sz="1200">
                <a:latin typeface="Times New Roman"/>
                <a:cs typeface="Times New Roman"/>
              </a:rPr>
              <a:t>dart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frogs;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toxins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poison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dart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frogs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providing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insight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fundamental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neural </a:t>
            </a:r>
            <a:r>
              <a:rPr dirty="0" sz="1200" spc="-25">
                <a:latin typeface="Times New Roman"/>
                <a:cs typeface="Times New Roman"/>
              </a:rPr>
              <a:t>mechanisms.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Such</a:t>
            </a:r>
            <a:r>
              <a:rPr dirty="0" sz="1200" spc="-10">
                <a:latin typeface="Times New Roman"/>
                <a:cs typeface="Times New Roman"/>
              </a:rPr>
              <a:t> new </a:t>
            </a:r>
            <a:r>
              <a:rPr dirty="0" sz="1200" spc="-25">
                <a:latin typeface="Times New Roman"/>
                <a:cs typeface="Times New Roman"/>
              </a:rPr>
              <a:t>insights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tools </a:t>
            </a:r>
            <a:r>
              <a:rPr dirty="0" sz="1200" spc="-20">
                <a:latin typeface="Times New Roman"/>
                <a:cs typeface="Times New Roman"/>
              </a:rPr>
              <a:t>came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 from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imaginations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 </a:t>
            </a:r>
            <a:r>
              <a:rPr dirty="0" sz="1200" spc="-20">
                <a:latin typeface="Times New Roman"/>
                <a:cs typeface="Times New Roman"/>
              </a:rPr>
              <a:t>observations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 peoples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dazzling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modern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molecular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biology,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reasonable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expect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imagine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solutions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devised?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diversity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life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supplies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not only</a:t>
            </a:r>
            <a:r>
              <a:rPr dirty="0" sz="1200" spc="-20">
                <a:latin typeface="Times New Roman"/>
                <a:cs typeface="Times New Roman"/>
              </a:rPr>
              <a:t> 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new </a:t>
            </a:r>
            <a:r>
              <a:rPr dirty="0" sz="1200" spc="-10">
                <a:latin typeface="Times New Roman"/>
                <a:cs typeface="Times New Roman"/>
              </a:rPr>
              <a:t>tools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techniques,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inspiration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imagine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innovations.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700"/>
              </a:lnSpc>
              <a:spcBef>
                <a:spcPts val="5"/>
              </a:spcBef>
            </a:pPr>
            <a:r>
              <a:rPr dirty="0" sz="1200" spc="-40">
                <a:latin typeface="Times New Roman"/>
                <a:cs typeface="Times New Roman"/>
              </a:rPr>
              <a:t>Wildlife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studies </a:t>
            </a:r>
            <a:r>
              <a:rPr dirty="0" sz="1200">
                <a:latin typeface="Times New Roman"/>
                <a:cs typeface="Times New Roman"/>
              </a:rPr>
              <a:t>have shown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evidence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effects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various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chlorinated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immune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systems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(reviewed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Repetto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Baliga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1995)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reproductive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physiology (Colborn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others</a:t>
            </a:r>
            <a:r>
              <a:rPr dirty="0" sz="1200" spc="-30">
                <a:latin typeface="Times New Roman"/>
                <a:cs typeface="Times New Roman"/>
              </a:rPr>
              <a:t> 1993).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evidence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less</a:t>
            </a:r>
            <a:r>
              <a:rPr dirty="0" sz="1200" spc="-30">
                <a:latin typeface="Times New Roman"/>
                <a:cs typeface="Times New Roman"/>
              </a:rPr>
              <a:t> conclusive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physiology,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accumulation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evidence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wildlife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more- </a:t>
            </a:r>
            <a:r>
              <a:rPr dirty="0" sz="1200" spc="-30">
                <a:latin typeface="Times New Roman"/>
                <a:cs typeface="Times New Roman"/>
              </a:rPr>
              <a:t>detailed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research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possible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1817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713225" y="1263402"/>
            <a:ext cx="6346190" cy="9525"/>
          </a:xfrm>
          <a:custGeom>
            <a:avLst/>
            <a:gdLst/>
            <a:ahLst/>
            <a:cxnLst/>
            <a:rect l="l" t="t" r="r" b="b"/>
            <a:pathLst>
              <a:path w="6346190" h="9525">
                <a:moveTo>
                  <a:pt x="6345935" y="0"/>
                </a:moveTo>
                <a:lnTo>
                  <a:pt x="0" y="0"/>
                </a:lnTo>
                <a:lnTo>
                  <a:pt x="0" y="9138"/>
                </a:lnTo>
                <a:lnTo>
                  <a:pt x="6345935" y="9138"/>
                </a:lnTo>
                <a:lnTo>
                  <a:pt x="6345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18812" y="788927"/>
            <a:ext cx="6337300" cy="18408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Georgia"/>
                <a:cs typeface="Georgia"/>
              </a:rPr>
              <a:t>Unit</a:t>
            </a:r>
            <a:r>
              <a:rPr dirty="0" sz="1200" spc="-50">
                <a:latin typeface="Georgia"/>
                <a:cs typeface="Georgia"/>
              </a:rPr>
              <a:t> 5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dirty="0" sz="1400" spc="-10">
                <a:latin typeface="Georgia"/>
                <a:cs typeface="Georgia"/>
              </a:rPr>
              <a:t>Pollution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Introduction</a:t>
            </a:r>
            <a:endParaRPr sz="1200">
              <a:latin typeface="Georgia"/>
              <a:cs typeface="Georgia"/>
            </a:endParaRPr>
          </a:p>
          <a:p>
            <a:pPr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0">
                <a:latin typeface="Times New Roman"/>
                <a:cs typeface="Times New Roman"/>
              </a:rPr>
              <a:t> horrible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ecological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crisis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subjected </a:t>
            </a:r>
            <a:r>
              <a:rPr dirty="0" sz="1200" spc="-30">
                <a:latin typeface="Times New Roman"/>
                <a:cs typeface="Times New Roman"/>
              </a:rPr>
              <a:t>now-</a:t>
            </a:r>
            <a:r>
              <a:rPr dirty="0" sz="1200" spc="-50">
                <a:latin typeface="Times New Roman"/>
                <a:cs typeface="Times New Roman"/>
              </a:rPr>
              <a:t>a-</a:t>
            </a:r>
            <a:r>
              <a:rPr dirty="0" sz="1200">
                <a:latin typeface="Times New Roman"/>
                <a:cs typeface="Times New Roman"/>
              </a:rPr>
              <a:t>days.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basic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amenities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living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air.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past,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pure,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uncontaminated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basically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hospitable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living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situation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just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revere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today,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because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progress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science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technology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leading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serious </a:t>
            </a:r>
            <a:r>
              <a:rPr dirty="0" sz="1200" spc="-40">
                <a:latin typeface="Times New Roman"/>
                <a:cs typeface="Times New Roman"/>
              </a:rPr>
              <a:t>ecological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imbalance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long </a:t>
            </a:r>
            <a:r>
              <a:rPr dirty="0" sz="1200">
                <a:latin typeface="Times New Roman"/>
                <a:cs typeface="Times New Roman"/>
              </a:rPr>
              <a:t>run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disastrous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mankind.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2764" y="2653283"/>
            <a:ext cx="3165347" cy="175187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18816" y="4425190"/>
            <a:ext cx="6337300" cy="4363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457200">
              <a:lnSpc>
                <a:spcPct val="107700"/>
              </a:lnSpc>
              <a:spcBef>
                <a:spcPts val="9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technological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revolution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coupled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>
                <a:latin typeface="Times New Roman"/>
                <a:cs typeface="Times New Roman"/>
              </a:rPr>
              <a:t>speedy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exploitation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every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race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among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nations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has </a:t>
            </a:r>
            <a:r>
              <a:rPr dirty="0" sz="1200">
                <a:latin typeface="Times New Roman"/>
                <a:cs typeface="Times New Roman"/>
              </a:rPr>
              <a:t>complicated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existence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earth.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craze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yields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agriculture,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industry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refinement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technology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taken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general</a:t>
            </a:r>
            <a:r>
              <a:rPr dirty="0" sz="1200" spc="-20">
                <a:latin typeface="Times New Roman"/>
                <a:cs typeface="Times New Roman"/>
              </a:rPr>
              <a:t> criterion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activities</a:t>
            </a:r>
            <a:r>
              <a:rPr dirty="0" sz="1200" spc="-25">
                <a:latin typeface="Times New Roman"/>
                <a:cs typeface="Times New Roman"/>
              </a:rPr>
              <a:t> of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created </a:t>
            </a:r>
            <a:r>
              <a:rPr dirty="0" sz="1200" spc="-30">
                <a:latin typeface="Times New Roman"/>
                <a:cs typeface="Times New Roman"/>
              </a:rPr>
              <a:t>adverse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impacts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rapid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industrialization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left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polluted </a:t>
            </a:r>
            <a:r>
              <a:rPr dirty="0" sz="1200" spc="-25">
                <a:latin typeface="Times New Roman"/>
                <a:cs typeface="Times New Roman"/>
              </a:rPr>
              <a:t>rivers,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contaminated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soil, </a:t>
            </a:r>
            <a:r>
              <a:rPr dirty="0" sz="1200" spc="-10">
                <a:latin typeface="Times New Roman"/>
                <a:cs typeface="Times New Roman"/>
              </a:rPr>
              <a:t>depleted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wildlife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exhausted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Today,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foul,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contaminated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therefore, </a:t>
            </a:r>
            <a:r>
              <a:rPr dirty="0" sz="1200" spc="-20">
                <a:latin typeface="Times New Roman"/>
                <a:cs typeface="Times New Roman"/>
              </a:rPr>
              <a:t>harmful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man’s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survival.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overall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exploitation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disturbed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delicate</a:t>
            </a:r>
            <a:r>
              <a:rPr dirty="0" sz="1200" spc="-10">
                <a:latin typeface="Times New Roman"/>
                <a:cs typeface="Times New Roman"/>
              </a:rPr>
              <a:t> ecological </a:t>
            </a:r>
            <a:r>
              <a:rPr dirty="0" sz="1200" spc="-30">
                <a:latin typeface="Times New Roman"/>
                <a:cs typeface="Times New Roman"/>
              </a:rPr>
              <a:t>balance</a:t>
            </a:r>
            <a:r>
              <a:rPr dirty="0" sz="1200" spc="-20">
                <a:latin typeface="Times New Roman"/>
                <a:cs typeface="Times New Roman"/>
              </a:rPr>
              <a:t> between </a:t>
            </a:r>
            <a:r>
              <a:rPr dirty="0" sz="1200" spc="-50">
                <a:latin typeface="Times New Roman"/>
                <a:cs typeface="Times New Roman"/>
              </a:rPr>
              <a:t>living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 spc="-50">
                <a:latin typeface="Times New Roman"/>
                <a:cs typeface="Times New Roman"/>
              </a:rPr>
              <a:t>living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components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undesirable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situation created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has </a:t>
            </a:r>
            <a:r>
              <a:rPr dirty="0" sz="1200" spc="-10">
                <a:latin typeface="Times New Roman"/>
                <a:cs typeface="Times New Roman"/>
              </a:rPr>
              <a:t>threatened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very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survival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planet.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evil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(air,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soil)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outcome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man’s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fiddling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guise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progress.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only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industrialized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threatened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pollution,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developing</a:t>
            </a:r>
            <a:r>
              <a:rPr dirty="0" sz="1200" spc="-20">
                <a:latin typeface="Times New Roman"/>
                <a:cs typeface="Times New Roman"/>
              </a:rPr>
              <a:t> countries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too.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493385">
              <a:lnSpc>
                <a:spcPct val="107500"/>
              </a:lnSpc>
            </a:pPr>
            <a:r>
              <a:rPr dirty="0" sz="1200" spc="-20">
                <a:latin typeface="Georgia"/>
                <a:cs typeface="Georgia"/>
              </a:rPr>
              <a:t>Air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Pollution Introduction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only </a:t>
            </a:r>
            <a:r>
              <a:rPr dirty="0" sz="1200" spc="-10">
                <a:latin typeface="Times New Roman"/>
                <a:cs typeface="Times New Roman"/>
              </a:rPr>
              <a:t>planet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entire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universe,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capable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supporting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life.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unique atmosphere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planet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responsible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life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Today’s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overwhelming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evidence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pollutants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affect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life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planet.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harmful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pollutants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0">
                <a:latin typeface="Times New Roman"/>
                <a:cs typeface="Times New Roman"/>
              </a:rPr>
              <a:t> beings,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recognized.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 evident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affecting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vegetation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affecting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human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life.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“fight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against </a:t>
            </a:r>
            <a:r>
              <a:rPr dirty="0" sz="1200" spc="-20">
                <a:latin typeface="Times New Roman"/>
                <a:cs typeface="Times New Roman"/>
              </a:rPr>
              <a:t>pollution”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day.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67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1817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320" y="821436"/>
            <a:ext cx="2868168" cy="196443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80701" y="2765554"/>
            <a:ext cx="6412865" cy="5999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0800" marR="41910" indent="457200">
              <a:lnSpc>
                <a:spcPct val="1075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 better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living,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clean</a:t>
            </a:r>
            <a:r>
              <a:rPr dirty="0" sz="1200">
                <a:latin typeface="Times New Roman"/>
                <a:cs typeface="Times New Roman"/>
              </a:rPr>
              <a:t> air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>
                <a:latin typeface="Times New Roman"/>
                <a:cs typeface="Times New Roman"/>
              </a:rPr>
              <a:t> is </a:t>
            </a:r>
            <a:r>
              <a:rPr dirty="0" sz="1200" spc="-55">
                <a:latin typeface="Times New Roman"/>
                <a:cs typeface="Times New Roman"/>
              </a:rPr>
              <a:t>likely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deteriorate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further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because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rapid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industrialization,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urbanization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population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explosion.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</a:pPr>
            <a:r>
              <a:rPr dirty="0" sz="1200" spc="-55">
                <a:latin typeface="Georgia"/>
                <a:cs typeface="Georgia"/>
              </a:rPr>
              <a:t>What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Air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Pollution?</a:t>
            </a:r>
            <a:endParaRPr sz="1200">
              <a:latin typeface="Georgia"/>
              <a:cs typeface="Georgia"/>
            </a:endParaRPr>
          </a:p>
          <a:p>
            <a:pPr algn="just" marL="279400" marR="43180" indent="-228600">
              <a:lnSpc>
                <a:spcPct val="107500"/>
              </a:lnSpc>
              <a:spcBef>
                <a:spcPts val="110"/>
              </a:spcBef>
              <a:buFont typeface="Calibri"/>
              <a:buChar char="-"/>
              <a:tabLst>
                <a:tab pos="279400" algn="l"/>
                <a:tab pos="281305" algn="l"/>
              </a:tabLst>
            </a:pPr>
            <a:r>
              <a:rPr dirty="0" sz="1200">
                <a:latin typeface="Times New Roman"/>
                <a:cs typeface="Times New Roman"/>
              </a:rPr>
              <a:t>	Air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imbalance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quality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adverse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organisms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existing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0">
                <a:latin typeface="Times New Roman"/>
                <a:cs typeface="Times New Roman"/>
              </a:rPr>
              <a:t> earth.</a:t>
            </a:r>
            <a:endParaRPr sz="1200">
              <a:latin typeface="Times New Roman"/>
              <a:cs typeface="Times New Roman"/>
            </a:endParaRPr>
          </a:p>
          <a:p>
            <a:pPr algn="just" marL="279400" marR="42545" indent="-228600">
              <a:lnSpc>
                <a:spcPct val="107900"/>
              </a:lnSpc>
              <a:spcBef>
                <a:spcPts val="114"/>
              </a:spcBef>
              <a:buFont typeface="Calibri"/>
              <a:buChar char="-"/>
              <a:tabLst>
                <a:tab pos="279400" algn="l"/>
                <a:tab pos="281305" algn="l"/>
              </a:tabLst>
            </a:pPr>
            <a:r>
              <a:rPr dirty="0" sz="1200">
                <a:latin typeface="Times New Roman"/>
                <a:cs typeface="Times New Roman"/>
              </a:rPr>
              <a:t>	Air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generally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disequilibrium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condition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introduction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foreign </a:t>
            </a:r>
            <a:r>
              <a:rPr dirty="0" sz="1200">
                <a:latin typeface="Times New Roman"/>
                <a:cs typeface="Times New Roman"/>
              </a:rPr>
              <a:t>elements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man-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injurious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biological communities.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 indent="457200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According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latest </a:t>
            </a:r>
            <a:r>
              <a:rPr dirty="0" sz="1200" spc="-35">
                <a:latin typeface="Times New Roman"/>
                <a:cs typeface="Times New Roman"/>
              </a:rPr>
              <a:t>view,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defined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introduced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mankind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sufficient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cause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serious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health,</a:t>
            </a: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120"/>
              </a:spcBef>
            </a:pPr>
            <a:r>
              <a:rPr dirty="0" sz="1200" spc="-35">
                <a:latin typeface="Times New Roman"/>
                <a:cs typeface="Times New Roman"/>
              </a:rPr>
              <a:t>vegetables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interference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enjoyment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his </a:t>
            </a:r>
            <a:r>
              <a:rPr dirty="0" sz="1200" spc="-10">
                <a:latin typeface="Times New Roman"/>
                <a:cs typeface="Times New Roman"/>
              </a:rPr>
              <a:t>property”.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</a:pPr>
            <a:r>
              <a:rPr dirty="0" sz="1200" spc="-30">
                <a:latin typeface="Georgia"/>
                <a:cs typeface="Georgia"/>
              </a:rPr>
              <a:t>Major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Sources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Air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Pollution</a:t>
            </a:r>
            <a:endParaRPr sz="1200">
              <a:latin typeface="Georgia"/>
              <a:cs typeface="Georgia"/>
            </a:endParaRPr>
          </a:p>
          <a:p>
            <a:pPr algn="just" marL="50800" marR="43815" indent="170815">
              <a:lnSpc>
                <a:spcPct val="107500"/>
              </a:lnSpc>
              <a:buAutoNum type="arabicParenR"/>
              <a:tabLst>
                <a:tab pos="221615" algn="l"/>
              </a:tabLst>
            </a:pPr>
            <a:r>
              <a:rPr dirty="0" sz="1200">
                <a:latin typeface="Georgia"/>
                <a:cs typeface="Georgia"/>
              </a:rPr>
              <a:t>Natural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Sources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30" i="1">
                <a:latin typeface="Times New Roman"/>
                <a:cs typeface="Times New Roman"/>
              </a:rPr>
              <a:t>volcanic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eruption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releasing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poisonous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gases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20">
                <a:latin typeface="Times New Roman"/>
                <a:cs typeface="Times New Roman"/>
              </a:rPr>
              <a:t> H</a:t>
            </a:r>
            <a:r>
              <a:rPr dirty="0" baseline="-19841" sz="1050" spc="-30">
                <a:latin typeface="Times New Roman"/>
                <a:cs typeface="Times New Roman"/>
              </a:rPr>
              <a:t>2</a:t>
            </a:r>
            <a:r>
              <a:rPr dirty="0" sz="1200" spc="-20">
                <a:latin typeface="Times New Roman"/>
                <a:cs typeface="Times New Roman"/>
              </a:rPr>
              <a:t>S, </a:t>
            </a:r>
            <a:r>
              <a:rPr dirty="0" sz="1200">
                <a:latin typeface="Times New Roman"/>
                <a:cs typeface="Times New Roman"/>
              </a:rPr>
              <a:t>and CO,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vegetation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65" i="1">
                <a:latin typeface="Times New Roman"/>
                <a:cs typeface="Times New Roman"/>
              </a:rPr>
              <a:t>decay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forest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fires</a:t>
            </a:r>
            <a:r>
              <a:rPr dirty="0" sz="1200" spc="-105">
                <a:latin typeface="Times New Roman"/>
                <a:cs typeface="Times New Roman"/>
              </a:rPr>
              <a:t>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 produced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naturally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released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algn="just" marL="50800" marR="444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making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dirty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injurious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respiration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release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forest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fires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reactions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between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gas</a:t>
            </a:r>
            <a:r>
              <a:rPr dirty="0" sz="1200" spc="-30">
                <a:latin typeface="Times New Roman"/>
                <a:cs typeface="Times New Roman"/>
              </a:rPr>
              <a:t> emissions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constitute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source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endParaRPr sz="1200">
              <a:latin typeface="Times New Roman"/>
              <a:cs typeface="Times New Roman"/>
            </a:endParaRPr>
          </a:p>
          <a:p>
            <a:pPr algn="just" marL="223520" indent="-172720">
              <a:lnSpc>
                <a:spcPct val="100000"/>
              </a:lnSpc>
              <a:spcBef>
                <a:spcPts val="105"/>
              </a:spcBef>
              <a:buAutoNum type="arabicParenR" startAt="2"/>
              <a:tabLst>
                <a:tab pos="223520" algn="l"/>
              </a:tabLst>
            </a:pPr>
            <a:r>
              <a:rPr dirty="0" sz="1200" spc="-20">
                <a:latin typeface="Georgia"/>
                <a:cs typeface="Georgia"/>
              </a:rPr>
              <a:t>Artificial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or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Man-</a:t>
            </a:r>
            <a:r>
              <a:rPr dirty="0" sz="1200">
                <a:latin typeface="Georgia"/>
                <a:cs typeface="Georgia"/>
              </a:rPr>
              <a:t>Made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Sources-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>
                <a:latin typeface="Times New Roman"/>
                <a:cs typeface="Times New Roman"/>
              </a:rPr>
              <a:t> such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increase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in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population,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emission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from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vehicles,</a:t>
            </a:r>
            <a:endParaRPr sz="1200">
              <a:latin typeface="Times New Roman"/>
              <a:cs typeface="Times New Roman"/>
            </a:endParaRPr>
          </a:p>
          <a:p>
            <a:pPr algn="just" marL="50800" marR="45720">
              <a:lnSpc>
                <a:spcPct val="107500"/>
              </a:lnSpc>
              <a:spcBef>
                <a:spcPts val="15"/>
              </a:spcBef>
            </a:pPr>
            <a:r>
              <a:rPr dirty="0" sz="1200" spc="-125" i="1">
                <a:latin typeface="Times New Roman"/>
                <a:cs typeface="Times New Roman"/>
              </a:rPr>
              <a:t>agriculture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activities,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deforestation,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rapid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industrialization,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burning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of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fossil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fuels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wars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endParaRPr sz="1200">
              <a:latin typeface="Times New Roman"/>
              <a:cs typeface="Times New Roman"/>
            </a:endParaRPr>
          </a:p>
          <a:p>
            <a:pPr algn="just" lvl="1" marL="50800" marR="43815" indent="172720">
              <a:lnSpc>
                <a:spcPct val="108300"/>
              </a:lnSpc>
              <a:spcBef>
                <a:spcPts val="105"/>
              </a:spcBef>
              <a:buFont typeface="Georgia"/>
              <a:buAutoNum type="romanLcParenR"/>
              <a:tabLst>
                <a:tab pos="223520" algn="l"/>
              </a:tabLst>
            </a:pPr>
            <a:r>
              <a:rPr dirty="0" sz="1200" i="1">
                <a:latin typeface="Cambria"/>
                <a:cs typeface="Cambria"/>
              </a:rPr>
              <a:t>Emission</a:t>
            </a:r>
            <a:r>
              <a:rPr dirty="0" sz="1200" spc="27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from</a:t>
            </a:r>
            <a:r>
              <a:rPr dirty="0" sz="1200" spc="27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the</a:t>
            </a:r>
            <a:r>
              <a:rPr dirty="0" sz="1200" spc="27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vehicles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automobile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exhaust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responsible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75%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Automobile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scooters,</a:t>
            </a:r>
            <a:r>
              <a:rPr dirty="0" sz="1200" spc="-20">
                <a:latin typeface="Times New Roman"/>
                <a:cs typeface="Times New Roman"/>
              </a:rPr>
              <a:t> motors-bikes, helicopters, aeroplanes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taxis,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release</a:t>
            </a:r>
            <a:r>
              <a:rPr dirty="0" sz="1200" spc="-20">
                <a:latin typeface="Times New Roman"/>
                <a:cs typeface="Times New Roman"/>
              </a:rPr>
              <a:t> huge </a:t>
            </a:r>
            <a:r>
              <a:rPr dirty="0" sz="1200">
                <a:latin typeface="Times New Roman"/>
                <a:cs typeface="Times New Roman"/>
              </a:rPr>
              <a:t>amounts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poisonous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monoxide(77%),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hydrocarbons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(14%)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oxide </a:t>
            </a:r>
            <a:r>
              <a:rPr dirty="0" sz="1200" spc="-25">
                <a:latin typeface="Times New Roman"/>
                <a:cs typeface="Times New Roman"/>
              </a:rPr>
              <a:t>(above </a:t>
            </a:r>
            <a:r>
              <a:rPr dirty="0" sz="1200" spc="-20">
                <a:latin typeface="Times New Roman"/>
                <a:cs typeface="Times New Roman"/>
              </a:rPr>
              <a:t>8%).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America,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60%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83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million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cars.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estimated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highest</a:t>
            </a:r>
            <a:r>
              <a:rPr dirty="0" sz="1200" spc="-25">
                <a:latin typeface="Times New Roman"/>
                <a:cs typeface="Times New Roman"/>
              </a:rPr>
              <a:t> intensity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monoxide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peak</a:t>
            </a:r>
            <a:r>
              <a:rPr dirty="0" sz="1200" spc="-20">
                <a:latin typeface="Times New Roman"/>
                <a:cs typeface="Times New Roman"/>
              </a:rPr>
              <a:t> traffic </a:t>
            </a:r>
            <a:r>
              <a:rPr dirty="0" sz="1200">
                <a:latin typeface="Times New Roman"/>
                <a:cs typeface="Times New Roman"/>
              </a:rPr>
              <a:t>hours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selected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Kolkata</a:t>
            </a: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35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auto-</a:t>
            </a:r>
            <a:r>
              <a:rPr dirty="0" sz="1200" spc="-10">
                <a:latin typeface="Times New Roman"/>
                <a:cs typeface="Times New Roman"/>
              </a:rPr>
              <a:t>exhaust.</a:t>
            </a:r>
            <a:endParaRPr sz="1200">
              <a:latin typeface="Times New Roman"/>
              <a:cs typeface="Times New Roman"/>
            </a:endParaRPr>
          </a:p>
          <a:p>
            <a:pPr algn="just" lvl="1" marL="50800" marR="43180" indent="179705">
              <a:lnSpc>
                <a:spcPct val="109200"/>
              </a:lnSpc>
              <a:spcBef>
                <a:spcPts val="85"/>
              </a:spcBef>
              <a:buFont typeface="Georgia"/>
              <a:buAutoNum type="romanLcParenR" startAt="2"/>
              <a:tabLst>
                <a:tab pos="230504" algn="l"/>
              </a:tabLst>
            </a:pPr>
            <a:r>
              <a:rPr dirty="0" sz="1200" spc="-10" i="1">
                <a:latin typeface="Cambria"/>
                <a:cs typeface="Cambria"/>
              </a:rPr>
              <a:t>Deforestation</a:t>
            </a:r>
            <a:r>
              <a:rPr dirty="0" sz="1200" spc="-10">
                <a:latin typeface="Georgia"/>
                <a:cs typeface="Georgia"/>
              </a:rPr>
              <a:t>- </a:t>
            </a:r>
            <a:r>
              <a:rPr dirty="0" sz="1200" spc="-10">
                <a:latin typeface="Times New Roman"/>
                <a:cs typeface="Times New Roman"/>
              </a:rPr>
              <a:t>Plants </a:t>
            </a:r>
            <a:r>
              <a:rPr dirty="0" sz="1200" spc="-20">
                <a:latin typeface="Times New Roman"/>
                <a:cs typeface="Times New Roman"/>
              </a:rPr>
              <a:t>maintain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balance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57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57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purify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air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taking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photosynthesis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giving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oxygen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animal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during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respiration.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68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69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67998" y="423167"/>
            <a:ext cx="6439535" cy="8724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635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63500" marR="57150">
              <a:lnSpc>
                <a:spcPct val="107900"/>
              </a:lnSpc>
              <a:spcBef>
                <a:spcPts val="1210"/>
              </a:spcBef>
            </a:pPr>
            <a:r>
              <a:rPr dirty="0" sz="1200" spc="-25">
                <a:latin typeface="Times New Roman"/>
                <a:cs typeface="Times New Roman"/>
              </a:rPr>
              <a:t>Indiscriminate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cutting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clearing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i.e.</a:t>
            </a:r>
            <a:r>
              <a:rPr dirty="0" sz="1200" i="1">
                <a:latin typeface="Times New Roman"/>
                <a:cs typeface="Times New Roman"/>
              </a:rPr>
              <a:t> 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deforestation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-10">
                <a:latin typeface="Times New Roman"/>
                <a:cs typeface="Times New Roman"/>
              </a:rPr>
              <a:t> immediate </a:t>
            </a:r>
            <a:r>
              <a:rPr dirty="0" sz="1200">
                <a:latin typeface="Times New Roman"/>
                <a:cs typeface="Times New Roman"/>
              </a:rPr>
              <a:t>needs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disturb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balance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5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532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nature.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532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decrease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</a:t>
            </a:r>
            <a:r>
              <a:rPr dirty="0" baseline="-19841" sz="1050" spc="-37">
                <a:latin typeface="Times New Roman"/>
                <a:cs typeface="Times New Roman"/>
              </a:rPr>
              <a:t>2</a:t>
            </a:r>
            <a:r>
              <a:rPr dirty="0" baseline="-19841" sz="1050" spc="7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concentration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atmosphere.</a:t>
            </a:r>
            <a:endParaRPr sz="1200">
              <a:latin typeface="Times New Roman"/>
              <a:cs typeface="Times New Roman"/>
            </a:endParaRPr>
          </a:p>
          <a:p>
            <a:pPr algn="just" marL="63500" marR="58419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Fast </a:t>
            </a:r>
            <a:r>
              <a:rPr dirty="0" sz="1200" spc="-25">
                <a:latin typeface="Times New Roman"/>
                <a:cs typeface="Times New Roman"/>
              </a:rPr>
              <a:t>increasing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 is also </a:t>
            </a:r>
            <a:r>
              <a:rPr dirty="0" sz="1200" spc="-10">
                <a:latin typeface="Times New Roman"/>
                <a:cs typeface="Times New Roman"/>
              </a:rPr>
              <a:t>responsible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because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 land have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be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converted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agricultural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habitation</a:t>
            </a:r>
            <a:r>
              <a:rPr dirty="0" sz="1200" spc="-10">
                <a:latin typeface="Times New Roman"/>
                <a:cs typeface="Times New Roman"/>
              </a:rPr>
              <a:t> purpose.</a:t>
            </a:r>
            <a:endParaRPr sz="1200">
              <a:latin typeface="Times New Roman"/>
              <a:cs typeface="Times New Roman"/>
            </a:endParaRPr>
          </a:p>
          <a:p>
            <a:pPr algn="just" marL="63500" marR="56515" indent="227965">
              <a:lnSpc>
                <a:spcPct val="108200"/>
              </a:lnSpc>
              <a:spcBef>
                <a:spcPts val="110"/>
              </a:spcBef>
              <a:buFont typeface="Georgia"/>
              <a:buAutoNum type="romanLcParenR" startAt="3"/>
              <a:tabLst>
                <a:tab pos="291465" algn="l"/>
              </a:tabLst>
            </a:pPr>
            <a:r>
              <a:rPr dirty="0" sz="1200" spc="50" i="1">
                <a:latin typeface="Cambria"/>
                <a:cs typeface="Cambria"/>
              </a:rPr>
              <a:t>Rapid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Industrialization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chemical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industries,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pulp, </a:t>
            </a:r>
            <a:r>
              <a:rPr dirty="0" sz="1200" spc="-40">
                <a:latin typeface="Times New Roman"/>
                <a:cs typeface="Times New Roman"/>
              </a:rPr>
              <a:t>metallurgical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plants,</a:t>
            </a:r>
            <a:r>
              <a:rPr dirty="0" sz="1200" spc="-10">
                <a:latin typeface="Times New Roman"/>
                <a:cs typeface="Times New Roman"/>
              </a:rPr>
              <a:t> petroleum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refineries,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mining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synthetic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rubber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responsible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about </a:t>
            </a:r>
            <a:r>
              <a:rPr dirty="0" sz="1200">
                <a:latin typeface="Times New Roman"/>
                <a:cs typeface="Times New Roman"/>
              </a:rPr>
              <a:t>20%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pollutants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emitted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addition,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smoke </a:t>
            </a:r>
            <a:r>
              <a:rPr dirty="0" sz="1200" spc="-10">
                <a:latin typeface="Times New Roman"/>
                <a:cs typeface="Times New Roman"/>
              </a:rPr>
              <a:t>coming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chimneys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small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particles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dust, carbon,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metals,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solids,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liquids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 </a:t>
            </a:r>
            <a:r>
              <a:rPr dirty="0" sz="1200" spc="-10">
                <a:latin typeface="Times New Roman"/>
                <a:cs typeface="Times New Roman"/>
              </a:rPr>
              <a:t>gets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mixed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smoke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air. </a:t>
            </a:r>
            <a:r>
              <a:rPr dirty="0" sz="1200" spc="-30">
                <a:latin typeface="Times New Roman"/>
                <a:cs typeface="Times New Roman"/>
              </a:rPr>
              <a:t>All</a:t>
            </a:r>
            <a:r>
              <a:rPr dirty="0" sz="1200" spc="-20">
                <a:latin typeface="Times New Roman"/>
                <a:cs typeface="Times New Roman"/>
              </a:rPr>
              <a:t> such </a:t>
            </a:r>
            <a:r>
              <a:rPr dirty="0" sz="1200" spc="-45">
                <a:latin typeface="Times New Roman"/>
                <a:cs typeface="Times New Roman"/>
              </a:rPr>
              <a:t>gases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suspended </a:t>
            </a:r>
            <a:r>
              <a:rPr dirty="0" sz="1200" spc="-30">
                <a:latin typeface="Times New Roman"/>
                <a:cs typeface="Times New Roman"/>
              </a:rPr>
              <a:t>particles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injurious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health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beings.</a:t>
            </a:r>
            <a:endParaRPr sz="1200">
              <a:latin typeface="Times New Roman"/>
              <a:cs typeface="Times New Roman"/>
            </a:endParaRPr>
          </a:p>
          <a:p>
            <a:pPr marL="63500" marR="5651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30">
                <a:latin typeface="Times New Roman"/>
                <a:cs typeface="Times New Roman"/>
              </a:rPr>
              <a:t>textiles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industry,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workers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constantly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inhale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cotton dust.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cotton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 </a:t>
            </a:r>
            <a:r>
              <a:rPr dirty="0" sz="1200" spc="-30">
                <a:latin typeface="Times New Roman"/>
                <a:cs typeface="Times New Roman"/>
              </a:rPr>
              <a:t>release</a:t>
            </a:r>
            <a:r>
              <a:rPr dirty="0" sz="1200">
                <a:latin typeface="Times New Roman"/>
                <a:cs typeface="Times New Roman"/>
              </a:rPr>
              <a:t> from </a:t>
            </a:r>
            <a:r>
              <a:rPr dirty="0" sz="1200" spc="-20">
                <a:latin typeface="Times New Roman"/>
                <a:cs typeface="Times New Roman"/>
              </a:rPr>
              <a:t>industries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located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Ahmedabad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Surat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Gujarat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pollutants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cities.</a:t>
            </a:r>
            <a:endParaRPr sz="1200">
              <a:latin typeface="Times New Roman"/>
              <a:cs typeface="Times New Roman"/>
            </a:endParaRPr>
          </a:p>
          <a:p>
            <a:pPr marL="63500" marR="58419">
              <a:lnSpc>
                <a:spcPct val="107500"/>
              </a:lnSpc>
              <a:spcBef>
                <a:spcPts val="10"/>
              </a:spcBef>
            </a:pPr>
            <a:r>
              <a:rPr dirty="0" sz="1200" spc="-50">
                <a:latin typeface="Times New Roman"/>
                <a:cs typeface="Times New Roman"/>
              </a:rPr>
              <a:t>Similarly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flour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mills,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workers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constantly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inhale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flour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making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bangles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glassware.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Food </a:t>
            </a:r>
            <a:r>
              <a:rPr dirty="0" sz="1200" spc="-25">
                <a:latin typeface="Times New Roman"/>
                <a:cs typeface="Times New Roman"/>
              </a:rPr>
              <a:t>processing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factories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tanneries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dirty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odours.</a:t>
            </a:r>
            <a:endParaRPr sz="1200">
              <a:latin typeface="Times New Roman"/>
              <a:cs typeface="Times New Roman"/>
            </a:endParaRPr>
          </a:p>
          <a:p>
            <a:pPr marL="63500" marR="5651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petrol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filling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stations,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workers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inhale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quantities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benzene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constituent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petrol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headache,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sleeplessness,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giddiness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some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them.</a:t>
            </a:r>
            <a:endParaRPr sz="1200">
              <a:latin typeface="Times New Roman"/>
              <a:cs typeface="Times New Roman"/>
            </a:endParaRPr>
          </a:p>
          <a:p>
            <a:pPr algn="just" marL="63500" marR="56515" indent="219710">
              <a:lnSpc>
                <a:spcPct val="108300"/>
              </a:lnSpc>
              <a:spcBef>
                <a:spcPts val="95"/>
              </a:spcBef>
              <a:buFont typeface="Georgia"/>
              <a:buAutoNum type="romanLcParenR" startAt="4"/>
              <a:tabLst>
                <a:tab pos="283210" algn="l"/>
              </a:tabLst>
            </a:pPr>
            <a:r>
              <a:rPr dirty="0" sz="1200" i="1">
                <a:latin typeface="Cambria"/>
                <a:cs typeface="Cambria"/>
              </a:rPr>
              <a:t>Agricultural</a:t>
            </a:r>
            <a:r>
              <a:rPr dirty="0" sz="1200" spc="9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Activities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pesticides,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insecticides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agricultural </a:t>
            </a:r>
            <a:r>
              <a:rPr dirty="0" sz="1200" spc="-25">
                <a:latin typeface="Times New Roman"/>
                <a:cs typeface="Times New Roman"/>
              </a:rPr>
              <a:t>practices,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 </a:t>
            </a:r>
            <a:r>
              <a:rPr dirty="0" sz="1200" spc="-20">
                <a:latin typeface="Times New Roman"/>
                <a:cs typeface="Times New Roman"/>
              </a:rPr>
              <a:t>air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because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poisonous</a:t>
            </a:r>
            <a:r>
              <a:rPr dirty="0" sz="1200" spc="-20">
                <a:latin typeface="Times New Roman"/>
                <a:cs typeface="Times New Roman"/>
              </a:rPr>
              <a:t> substances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carried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away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places,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spray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surrounding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unfit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health.</a:t>
            </a:r>
            <a:endParaRPr sz="1200">
              <a:latin typeface="Times New Roman"/>
              <a:cs typeface="Times New Roman"/>
            </a:endParaRPr>
          </a:p>
          <a:p>
            <a:pPr algn="just" marL="63500" marR="57150" indent="-635">
              <a:lnSpc>
                <a:spcPct val="108300"/>
              </a:lnSpc>
              <a:spcBef>
                <a:spcPts val="110"/>
              </a:spcBef>
              <a:buFont typeface="Georgia"/>
              <a:buAutoNum type="romanLcParenR" startAt="4"/>
              <a:tabLst>
                <a:tab pos="63500" algn="l"/>
                <a:tab pos="224790" algn="l"/>
              </a:tabLst>
            </a:pPr>
            <a:r>
              <a:rPr dirty="0" sz="1200" i="1">
                <a:latin typeface="Cambria"/>
                <a:cs typeface="Cambria"/>
              </a:rPr>
              <a:t>	</a:t>
            </a:r>
            <a:r>
              <a:rPr dirty="0" sz="1200" i="1">
                <a:latin typeface="Cambria"/>
                <a:cs typeface="Cambria"/>
              </a:rPr>
              <a:t>Burning</a:t>
            </a:r>
            <a:r>
              <a:rPr dirty="0" sz="1200" spc="2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1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Fossil</a:t>
            </a:r>
            <a:r>
              <a:rPr dirty="0" sz="1200" spc="1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Fuels</a:t>
            </a:r>
            <a:r>
              <a:rPr dirty="0" sz="1200" spc="2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and</a:t>
            </a:r>
            <a:r>
              <a:rPr dirty="0" sz="1200" spc="2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Fires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conventional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sources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energy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wood,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coal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natural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gas.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92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%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homes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coal,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gas 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30">
                <a:latin typeface="Times New Roman"/>
                <a:cs typeface="Times New Roman"/>
              </a:rPr>
              <a:t> fossil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fuels.</a:t>
            </a:r>
            <a:endParaRPr sz="1200">
              <a:latin typeface="Times New Roman"/>
              <a:cs typeface="Times New Roman"/>
            </a:endParaRPr>
          </a:p>
          <a:p>
            <a:pPr algn="just" marL="63500" marR="56515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gas </a:t>
            </a:r>
            <a:r>
              <a:rPr dirty="0" sz="1200">
                <a:latin typeface="Times New Roman"/>
                <a:cs typeface="Times New Roman"/>
              </a:rPr>
              <a:t>are the 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fuels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because</a:t>
            </a:r>
            <a:r>
              <a:rPr dirty="0" sz="1200">
                <a:latin typeface="Times New Roman"/>
                <a:cs typeface="Times New Roman"/>
              </a:rPr>
              <a:t> they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</a:t>
            </a:r>
            <a:r>
              <a:rPr dirty="0" sz="1200" spc="-20">
                <a:latin typeface="Times New Roman"/>
                <a:cs typeface="Times New Roman"/>
              </a:rPr>
              <a:t>easier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extract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give</a:t>
            </a:r>
            <a:r>
              <a:rPr dirty="0" sz="1200">
                <a:latin typeface="Times New Roman"/>
                <a:cs typeface="Times New Roman"/>
              </a:rPr>
              <a:t> more </a:t>
            </a:r>
            <a:r>
              <a:rPr dirty="0" sz="1200" spc="-10">
                <a:latin typeface="Times New Roman"/>
                <a:cs typeface="Times New Roman"/>
              </a:rPr>
              <a:t>heat. Burning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responsible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by-</a:t>
            </a:r>
            <a:r>
              <a:rPr dirty="0" sz="1200">
                <a:latin typeface="Times New Roman"/>
                <a:cs typeface="Times New Roman"/>
              </a:rPr>
              <a:t>products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fossils </a:t>
            </a:r>
            <a:r>
              <a:rPr dirty="0" sz="1200">
                <a:latin typeface="Times New Roman"/>
                <a:cs typeface="Times New Roman"/>
              </a:rPr>
              <a:t>fuel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emit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poisonous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baseline="-19841" sz="1050">
                <a:latin typeface="Times New Roman"/>
                <a:cs typeface="Times New Roman"/>
              </a:rPr>
              <a:t>4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20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quality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 pollutants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 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fuel being used,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e.g</a:t>
            </a:r>
            <a:r>
              <a:rPr dirty="0" sz="1200" spc="-125">
                <a:latin typeface="Times New Roman"/>
                <a:cs typeface="Times New Roman"/>
              </a:rPr>
              <a:t>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smoke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coming</a:t>
            </a:r>
            <a:r>
              <a:rPr dirty="0" sz="1200">
                <a:latin typeface="Times New Roman"/>
                <a:cs typeface="Times New Roman"/>
              </a:rPr>
              <a:t> out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chimneys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gases </a:t>
            </a:r>
            <a:r>
              <a:rPr dirty="0" sz="1200" spc="-10">
                <a:latin typeface="Times New Roman"/>
                <a:cs typeface="Times New Roman"/>
              </a:rPr>
              <a:t>sometimes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mix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small particles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factories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-25">
                <a:latin typeface="Times New Roman"/>
                <a:cs typeface="Times New Roman"/>
              </a:rPr>
              <a:t> oxidized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3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42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3</a:t>
            </a:r>
            <a:r>
              <a:rPr dirty="0" baseline="-19841" sz="1050" spc="142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harmful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sulphuric </a:t>
            </a:r>
            <a:r>
              <a:rPr dirty="0" sz="1200" spc="-25">
                <a:latin typeface="Times New Roman"/>
                <a:cs typeface="Times New Roman"/>
              </a:rPr>
              <a:t>acid.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 </a:t>
            </a:r>
            <a:r>
              <a:rPr dirty="0" sz="1200" spc="-30">
                <a:latin typeface="Times New Roman"/>
                <a:cs typeface="Times New Roman"/>
              </a:rPr>
              <a:t>acids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acid </a:t>
            </a:r>
            <a:r>
              <a:rPr dirty="0" sz="1200" spc="-10">
                <a:latin typeface="Times New Roman"/>
                <a:cs typeface="Times New Roman"/>
              </a:rPr>
              <a:t>rain.</a:t>
            </a:r>
            <a:endParaRPr sz="1200">
              <a:latin typeface="Times New Roman"/>
              <a:cs typeface="Times New Roman"/>
            </a:endParaRPr>
          </a:p>
          <a:p>
            <a:pPr algn="just" marL="63500" marR="55880" indent="214629">
              <a:lnSpc>
                <a:spcPct val="108300"/>
              </a:lnSpc>
              <a:spcBef>
                <a:spcPts val="100"/>
              </a:spcBef>
              <a:buFont typeface="Georgia"/>
              <a:buAutoNum type="romanLcParenR" startAt="6"/>
              <a:tabLst>
                <a:tab pos="278130" algn="l"/>
              </a:tabLst>
            </a:pPr>
            <a:r>
              <a:rPr dirty="0" sz="1200" i="1">
                <a:latin typeface="Cambria"/>
                <a:cs typeface="Cambria"/>
              </a:rPr>
              <a:t>Wars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-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 pollution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also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>
                <a:latin typeface="Times New Roman"/>
                <a:cs typeface="Times New Roman"/>
              </a:rPr>
              <a:t> types 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explosives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 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wars.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rays coming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nuclear</a:t>
            </a:r>
            <a:r>
              <a:rPr dirty="0" sz="1200" spc="-25">
                <a:latin typeface="Times New Roman"/>
                <a:cs typeface="Times New Roman"/>
              </a:rPr>
              <a:t> explosions </a:t>
            </a:r>
            <a:r>
              <a:rPr dirty="0" sz="1200" spc="-10">
                <a:latin typeface="Times New Roman"/>
                <a:cs typeface="Times New Roman"/>
              </a:rPr>
              <a:t>pollute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Therefore,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mankind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suffering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large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extent.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impact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bomb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explosion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Hiroshima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Nagasaki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second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gulf </a:t>
            </a:r>
            <a:r>
              <a:rPr dirty="0" sz="1200" spc="-25">
                <a:latin typeface="Times New Roman"/>
                <a:cs typeface="Times New Roman"/>
              </a:rPr>
              <a:t>war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examples.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  <a:buFont typeface="Georgia"/>
              <a:buAutoNum type="romanLcParenR" startAt="6"/>
            </a:pPr>
            <a:endParaRPr sz="1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Air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Pollutants</a:t>
            </a:r>
            <a:endParaRPr sz="1200">
              <a:latin typeface="Georgia"/>
              <a:cs typeface="Georgia"/>
            </a:endParaRPr>
          </a:p>
          <a:p>
            <a:pPr marL="63500" marR="55880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five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primary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gaseous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pollutant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together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%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global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 </a:t>
            </a:r>
            <a:r>
              <a:rPr dirty="0" sz="1200" spc="-20">
                <a:latin typeface="Times New Roman"/>
                <a:cs typeface="Times New Roman"/>
              </a:rPr>
              <a:t>pollution. These are:</a:t>
            </a:r>
            <a:endParaRPr sz="1200">
              <a:latin typeface="Times New Roman"/>
              <a:cs typeface="Times New Roman"/>
            </a:endParaRPr>
          </a:p>
          <a:p>
            <a:pPr lvl="1" marL="205740" indent="-14224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205740" algn="l"/>
              </a:tabLst>
            </a:pPr>
            <a:r>
              <a:rPr dirty="0" sz="1200" spc="-20">
                <a:latin typeface="Times New Roman"/>
                <a:cs typeface="Times New Roman"/>
              </a:rPr>
              <a:t>Oxides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Nitrogen </a:t>
            </a:r>
            <a:r>
              <a:rPr dirty="0" sz="1200" spc="-20">
                <a:latin typeface="Times New Roman"/>
                <a:cs typeface="Times New Roman"/>
              </a:rPr>
              <a:t>(NOx)</a:t>
            </a:r>
            <a:endParaRPr sz="1200">
              <a:latin typeface="Times New Roman"/>
              <a:cs typeface="Times New Roman"/>
            </a:endParaRPr>
          </a:p>
          <a:p>
            <a:pPr lvl="1" marL="205740" indent="-14224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05740" algn="l"/>
              </a:tabLst>
            </a:pPr>
            <a:r>
              <a:rPr dirty="0" sz="1200" spc="-20">
                <a:latin typeface="Times New Roman"/>
                <a:cs typeface="Times New Roman"/>
              </a:rPr>
              <a:t>Oxides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Sulphur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(SOx)</a:t>
            </a:r>
            <a:endParaRPr sz="1200">
              <a:latin typeface="Times New Roman"/>
              <a:cs typeface="Times New Roman"/>
            </a:endParaRPr>
          </a:p>
          <a:p>
            <a:pPr lvl="1" marL="205740" indent="-14224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05740" algn="l"/>
              </a:tabLst>
            </a:pPr>
            <a:r>
              <a:rPr dirty="0" sz="1200" spc="-20">
                <a:latin typeface="Times New Roman"/>
                <a:cs typeface="Times New Roman"/>
              </a:rPr>
              <a:t>Oxides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(CO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baseline="-19841" sz="105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70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29891" y="423167"/>
            <a:ext cx="6527165" cy="8707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016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243840" indent="-142240">
              <a:lnSpc>
                <a:spcPct val="100000"/>
              </a:lnSpc>
              <a:spcBef>
                <a:spcPts val="1325"/>
              </a:spcBef>
              <a:buAutoNum type="arabicPeriod" startAt="4"/>
              <a:tabLst>
                <a:tab pos="243840" algn="l"/>
              </a:tabLst>
            </a:pPr>
            <a:r>
              <a:rPr dirty="0" sz="1200" spc="-10">
                <a:latin typeface="Times New Roman"/>
                <a:cs typeface="Times New Roman"/>
              </a:rPr>
              <a:t>Hydrocarbon</a:t>
            </a:r>
            <a:endParaRPr sz="1200">
              <a:latin typeface="Times New Roman"/>
              <a:cs typeface="Times New Roman"/>
            </a:endParaRPr>
          </a:p>
          <a:p>
            <a:pPr marL="243840" indent="-142240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243840" algn="l"/>
              </a:tabLst>
            </a:pPr>
            <a:r>
              <a:rPr dirty="0" sz="1200" spc="-30">
                <a:latin typeface="Times New Roman"/>
                <a:cs typeface="Times New Roman"/>
              </a:rPr>
              <a:t>Particulate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01600" marR="107950" indent="156210">
              <a:lnSpc>
                <a:spcPct val="108800"/>
              </a:lnSpc>
              <a:buFont typeface="Georgia"/>
              <a:buAutoNum type="arabicPeriod"/>
              <a:tabLst>
                <a:tab pos="257810" algn="l"/>
              </a:tabLst>
            </a:pPr>
            <a:r>
              <a:rPr dirty="0" sz="1200" i="1">
                <a:latin typeface="Cambria"/>
                <a:cs typeface="Cambria"/>
              </a:rPr>
              <a:t>Oxides</a:t>
            </a:r>
            <a:r>
              <a:rPr dirty="0" sz="1200" spc="1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14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Nitrogen</a:t>
            </a:r>
            <a:r>
              <a:rPr dirty="0" sz="1200" spc="1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(NOx)-</a:t>
            </a:r>
            <a:r>
              <a:rPr dirty="0" sz="1200" spc="135" i="1">
                <a:latin typeface="Cambria"/>
                <a:cs typeface="Cambr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Oxides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involve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denoted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NOx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</a:t>
            </a:r>
            <a:r>
              <a:rPr dirty="0" baseline="-19841" sz="1050" spc="-30">
                <a:latin typeface="Times New Roman"/>
                <a:cs typeface="Times New Roman"/>
              </a:rPr>
              <a:t>2</a:t>
            </a:r>
            <a:r>
              <a:rPr dirty="0" sz="1200" spc="-20">
                <a:latin typeface="Times New Roman"/>
                <a:cs typeface="Times New Roman"/>
              </a:rPr>
              <a:t>O, </a:t>
            </a:r>
            <a:r>
              <a:rPr dirty="0" sz="1200">
                <a:latin typeface="Times New Roman"/>
                <a:cs typeface="Times New Roman"/>
              </a:rPr>
              <a:t>NO,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3</a:t>
            </a:r>
            <a:r>
              <a:rPr dirty="0" baseline="-19841" sz="1050" spc="41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5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Nitric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Oxide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(NO)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principal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10">
                <a:latin typeface="Times New Roman"/>
                <a:cs typeface="Times New Roman"/>
              </a:rPr>
              <a:t>combustion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nitrogen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oxygen.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95%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nitrogen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oxide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emitted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nitric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oxide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-35">
                <a:latin typeface="Times New Roman"/>
                <a:cs typeface="Times New Roman"/>
              </a:rPr>
              <a:t> remaining </a:t>
            </a:r>
            <a:r>
              <a:rPr dirty="0" sz="1200" spc="-5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 algn="just" marL="1016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%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2,</a:t>
            </a:r>
            <a:r>
              <a:rPr dirty="0" baseline="-19841" sz="105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oxides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largely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emitted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automobile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electric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industry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developed</a:t>
            </a:r>
            <a:endParaRPr sz="1200">
              <a:latin typeface="Times New Roman"/>
              <a:cs typeface="Times New Roman"/>
            </a:endParaRPr>
          </a:p>
          <a:p>
            <a:pPr algn="just" marL="101600" marR="10668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metropolitan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cities.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Vehicular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exhaust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nitrogen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oxide.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 </a:t>
            </a:r>
            <a:r>
              <a:rPr dirty="0" sz="1200" spc="-25">
                <a:latin typeface="Times New Roman"/>
                <a:cs typeface="Times New Roman"/>
              </a:rPr>
              <a:t>oxides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form.</a:t>
            </a:r>
            <a:endParaRPr sz="1200">
              <a:latin typeface="Times New Roman"/>
              <a:cs typeface="Times New Roman"/>
            </a:endParaRPr>
          </a:p>
          <a:p>
            <a:pPr algn="just" lvl="1" marL="328295" marR="105410" indent="-227329">
              <a:lnSpc>
                <a:spcPts val="1560"/>
              </a:lnSpc>
              <a:spcBef>
                <a:spcPts val="60"/>
              </a:spcBef>
              <a:buFont typeface="Times New Roman"/>
              <a:buAutoNum type="alphaLcParenBoth"/>
              <a:tabLst>
                <a:tab pos="329565" algn="l"/>
              </a:tabLst>
            </a:pPr>
            <a:r>
              <a:rPr dirty="0" sz="1200" spc="-40" i="1">
                <a:latin typeface="Times New Roman"/>
                <a:cs typeface="Times New Roman"/>
              </a:rPr>
              <a:t>Nitric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Oxide</a:t>
            </a:r>
            <a:r>
              <a:rPr dirty="0" sz="1200" spc="-60">
                <a:latin typeface="Times New Roman"/>
                <a:cs typeface="Times New Roman"/>
              </a:rPr>
              <a:t>: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main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combustion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automobile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exhaust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 combustion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gasoline.</a:t>
            </a:r>
            <a:endParaRPr sz="1200">
              <a:latin typeface="Times New Roman"/>
              <a:cs typeface="Times New Roman"/>
            </a:endParaRPr>
          </a:p>
          <a:p>
            <a:pPr algn="just" lvl="1" marL="328930" indent="-227329">
              <a:lnSpc>
                <a:spcPct val="100000"/>
              </a:lnSpc>
              <a:spcBef>
                <a:spcPts val="35"/>
              </a:spcBef>
              <a:buFont typeface="Times New Roman"/>
              <a:buAutoNum type="alphaLcParenBoth"/>
              <a:tabLst>
                <a:tab pos="328930" algn="l"/>
              </a:tabLst>
            </a:pPr>
            <a:r>
              <a:rPr dirty="0" sz="1200" spc="-75" i="1">
                <a:latin typeface="Times New Roman"/>
                <a:cs typeface="Times New Roman"/>
              </a:rPr>
              <a:t>Nitrous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Oxide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(N</a:t>
            </a:r>
            <a:r>
              <a:rPr dirty="0" baseline="-19841" sz="1050" spc="-52" i="1">
                <a:latin typeface="Times New Roman"/>
                <a:cs typeface="Times New Roman"/>
              </a:rPr>
              <a:t>2</a:t>
            </a:r>
            <a:r>
              <a:rPr dirty="0" sz="1200" spc="-35" i="1">
                <a:latin typeface="Times New Roman"/>
                <a:cs typeface="Times New Roman"/>
              </a:rPr>
              <a:t>O):</a:t>
            </a:r>
            <a:r>
              <a:rPr dirty="0" sz="1200" spc="-4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air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0.25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Maximum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0.5 </a:t>
            </a:r>
            <a:r>
              <a:rPr dirty="0" sz="1200">
                <a:latin typeface="Times New Roman"/>
                <a:cs typeface="Times New Roman"/>
              </a:rPr>
              <a:t>ppm.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  <a:p>
            <a:pPr algn="just" marL="330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combustion.</a:t>
            </a:r>
            <a:endParaRPr sz="1200">
              <a:latin typeface="Times New Roman"/>
              <a:cs typeface="Times New Roman"/>
            </a:endParaRPr>
          </a:p>
          <a:p>
            <a:pPr algn="just" lvl="1" marL="323850" marR="107314" indent="-222885">
              <a:lnSpc>
                <a:spcPct val="107900"/>
              </a:lnSpc>
              <a:spcBef>
                <a:spcPts val="5"/>
              </a:spcBef>
              <a:buFont typeface="Times New Roman"/>
              <a:buAutoNum type="alphaLcParenBoth" startAt="3"/>
              <a:tabLst>
                <a:tab pos="330200" algn="l"/>
              </a:tabLst>
            </a:pPr>
            <a:r>
              <a:rPr dirty="0" sz="1200" spc="-65" i="1">
                <a:latin typeface="Times New Roman"/>
                <a:cs typeface="Times New Roman"/>
              </a:rPr>
              <a:t>Nitrogen</a:t>
            </a:r>
            <a:r>
              <a:rPr dirty="0" sz="1200" spc="160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dioxide</a:t>
            </a:r>
            <a:r>
              <a:rPr dirty="0" sz="1200" spc="16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):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atmosphere,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43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0.001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strong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absorber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ultraviolet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light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chief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constituent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photochemical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smog.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initiates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photochemical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reaction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troposphere.</a:t>
            </a:r>
            <a:endParaRPr sz="1200">
              <a:latin typeface="Times New Roman"/>
              <a:cs typeface="Times New Roman"/>
            </a:endParaRPr>
          </a:p>
          <a:p>
            <a:pPr algn="just" lvl="1" marL="328930" marR="106045" indent="-227329">
              <a:lnSpc>
                <a:spcPct val="107500"/>
              </a:lnSpc>
              <a:buAutoNum type="alphaLcParenBoth" startAt="3"/>
              <a:tabLst>
                <a:tab pos="330200" algn="l"/>
              </a:tabLst>
            </a:pPr>
            <a:r>
              <a:rPr dirty="0" sz="1200">
                <a:latin typeface="Times New Roman"/>
                <a:cs typeface="Times New Roman"/>
              </a:rPr>
              <a:t>Nitrogen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Trioxide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(N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3</a:t>
            </a:r>
            <a:r>
              <a:rPr dirty="0" sz="1200">
                <a:latin typeface="Times New Roman"/>
                <a:cs typeface="Times New Roman"/>
              </a:rPr>
              <a:t>):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reacts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vapor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nitric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combines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ammonia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ammonium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nitrate.</a:t>
            </a:r>
            <a:endParaRPr sz="1200">
              <a:latin typeface="Times New Roman"/>
              <a:cs typeface="Times New Roman"/>
            </a:endParaRPr>
          </a:p>
          <a:p>
            <a:pPr algn="just" lvl="1" marL="328930" indent="-227329">
              <a:lnSpc>
                <a:spcPct val="100000"/>
              </a:lnSpc>
              <a:spcBef>
                <a:spcPts val="120"/>
              </a:spcBef>
              <a:buFont typeface="Times New Roman"/>
              <a:buAutoNum type="alphaLcParenBoth" startAt="3"/>
              <a:tabLst>
                <a:tab pos="328930" algn="l"/>
              </a:tabLst>
            </a:pPr>
            <a:r>
              <a:rPr dirty="0" sz="1200" spc="-105" i="1">
                <a:latin typeface="Times New Roman"/>
                <a:cs typeface="Times New Roman"/>
              </a:rPr>
              <a:t>Nitrogen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Pentaoxide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(N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sz="1200" spc="-10">
                <a:latin typeface="Times New Roman"/>
                <a:cs typeface="Times New Roman"/>
              </a:rPr>
              <a:t>O</a:t>
            </a:r>
            <a:r>
              <a:rPr dirty="0" baseline="-19841" sz="1050" spc="-15">
                <a:latin typeface="Times New Roman"/>
                <a:cs typeface="Times New Roman"/>
              </a:rPr>
              <a:t>5</a:t>
            </a:r>
            <a:r>
              <a:rPr dirty="0" sz="1200" spc="-10">
                <a:latin typeface="Times New Roman"/>
                <a:cs typeface="Times New Roman"/>
              </a:rPr>
              <a:t>):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nitric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reduces </a:t>
            </a:r>
            <a:r>
              <a:rPr dirty="0" sz="1200">
                <a:latin typeface="Times New Roman"/>
                <a:cs typeface="Times New Roman"/>
              </a:rPr>
              <a:t>pH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 algn="just" marL="101600" marR="106680" indent="457200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Sources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NOx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Pollution-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</a:t>
            </a:r>
            <a:r>
              <a:rPr dirty="0" sz="1200">
                <a:latin typeface="Times New Roman"/>
                <a:cs typeface="Times New Roman"/>
              </a:rPr>
              <a:t> made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NOx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 </a:t>
            </a:r>
            <a:r>
              <a:rPr dirty="0" sz="1200" spc="-10">
                <a:latin typeface="Times New Roman"/>
                <a:cs typeface="Times New Roman"/>
              </a:rPr>
              <a:t>area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20">
                <a:latin typeface="Times New Roman"/>
                <a:cs typeface="Times New Roman"/>
              </a:rPr>
              <a:t>area.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NOx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100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greater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compared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rural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</a:t>
            </a:r>
            <a:endParaRPr sz="1200">
              <a:latin typeface="Times New Roman"/>
              <a:cs typeface="Times New Roman"/>
            </a:endParaRPr>
          </a:p>
          <a:p>
            <a:pPr algn="just" marL="101600" marR="107950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include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combustion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coal,</a:t>
            </a:r>
            <a:r>
              <a:rPr dirty="0" sz="1200" spc="-10">
                <a:latin typeface="Times New Roman"/>
                <a:cs typeface="Times New Roman"/>
              </a:rPr>
              <a:t> oil,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gasoline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nitrogen. </a:t>
            </a:r>
            <a:r>
              <a:rPr dirty="0" sz="1200" spc="-25">
                <a:latin typeface="Times New Roman"/>
                <a:cs typeface="Times New Roman"/>
              </a:rPr>
              <a:t>NOx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byproduct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sulphuric </a:t>
            </a:r>
            <a:r>
              <a:rPr dirty="0" sz="1200" spc="-30">
                <a:latin typeface="Times New Roman"/>
                <a:cs typeface="Times New Roman"/>
              </a:rPr>
              <a:t>acid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nitric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acid </a:t>
            </a:r>
            <a:r>
              <a:rPr dirty="0" sz="1200" spc="-10">
                <a:latin typeface="Times New Roman"/>
                <a:cs typeface="Times New Roman"/>
              </a:rPr>
              <a:t>industry.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016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Effect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spc="114" i="1">
                <a:latin typeface="Cambria"/>
                <a:cs typeface="Cambria"/>
              </a:rPr>
              <a:t>NO</a:t>
            </a:r>
            <a:r>
              <a:rPr dirty="0" sz="700" spc="114" i="1">
                <a:latin typeface="Cambria"/>
                <a:cs typeface="Cambria"/>
              </a:rPr>
              <a:t>2</a:t>
            </a:r>
            <a:r>
              <a:rPr dirty="0" sz="700" spc="1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on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Plants</a:t>
            </a:r>
            <a:endParaRPr sz="1200">
              <a:latin typeface="Cambria"/>
              <a:cs typeface="Cambria"/>
            </a:endParaRPr>
          </a:p>
          <a:p>
            <a:pPr lvl="2" marL="330200" marR="106680" indent="-228600">
              <a:lnSpc>
                <a:spcPct val="108300"/>
              </a:lnSpc>
              <a:spcBef>
                <a:spcPts val="10"/>
              </a:spcBef>
              <a:buAutoNum type="arabicParenR"/>
              <a:tabLst>
                <a:tab pos="330200" algn="l"/>
              </a:tabLst>
            </a:pP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292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damages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leaves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retard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photosynthetic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 chlorosis.</a:t>
            </a:r>
            <a:endParaRPr sz="1200">
              <a:latin typeface="Times New Roman"/>
              <a:cs typeface="Times New Roman"/>
            </a:endParaRPr>
          </a:p>
          <a:p>
            <a:pPr lvl="2" marL="3295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329565" algn="l"/>
              </a:tabLst>
            </a:pPr>
            <a:r>
              <a:rPr dirty="0" sz="1200" spc="-20">
                <a:latin typeface="Times New Roman"/>
                <a:cs typeface="Times New Roman"/>
              </a:rPr>
              <a:t>Plants exposed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100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spotting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breakdown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tissues.</a:t>
            </a:r>
            <a:endParaRPr sz="1200">
              <a:latin typeface="Times New Roman"/>
              <a:cs typeface="Times New Roman"/>
            </a:endParaRPr>
          </a:p>
          <a:p>
            <a:pPr lvl="2" marL="330200" marR="106680" indent="-228600">
              <a:lnSpc>
                <a:spcPts val="1560"/>
              </a:lnSpc>
              <a:spcBef>
                <a:spcPts val="60"/>
              </a:spcBef>
              <a:buAutoNum type="arabicParenR"/>
              <a:tabLst>
                <a:tab pos="330200" algn="l"/>
              </a:tabLst>
            </a:pP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damage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vegetation,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probably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secondary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ozone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smog.</a:t>
            </a:r>
            <a:endParaRPr sz="1200">
              <a:latin typeface="Times New Roman"/>
              <a:cs typeface="Times New Roman"/>
            </a:endParaRPr>
          </a:p>
          <a:p>
            <a:pPr lvl="2" marL="329565" indent="-227965">
              <a:lnSpc>
                <a:spcPct val="100000"/>
              </a:lnSpc>
              <a:spcBef>
                <a:spcPts val="35"/>
              </a:spcBef>
              <a:buAutoNum type="arabicParenR"/>
              <a:tabLst>
                <a:tab pos="329565" algn="l"/>
              </a:tabLst>
            </a:pP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87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35">
                <a:latin typeface="Times New Roman"/>
                <a:cs typeface="Times New Roman"/>
              </a:rPr>
              <a:t>highly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injurious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Sensitive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 show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visible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leaf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injury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exposed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ppm</a:t>
            </a:r>
            <a:endParaRPr sz="1200">
              <a:latin typeface="Times New Roman"/>
              <a:cs typeface="Times New Roman"/>
            </a:endParaRPr>
          </a:p>
          <a:p>
            <a:pPr marL="330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7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 1 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 </a:t>
            </a:r>
            <a:r>
              <a:rPr dirty="0" sz="1200" spc="-10">
                <a:latin typeface="Times New Roman"/>
                <a:cs typeface="Times New Roman"/>
              </a:rPr>
              <a:t>hours.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016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Effect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spc="114" i="1">
                <a:latin typeface="Cambria"/>
                <a:cs typeface="Cambria"/>
              </a:rPr>
              <a:t>NO</a:t>
            </a:r>
            <a:r>
              <a:rPr dirty="0" sz="700" spc="114" i="1">
                <a:latin typeface="Cambria"/>
                <a:cs typeface="Cambria"/>
              </a:rPr>
              <a:t>2</a:t>
            </a:r>
            <a:r>
              <a:rPr dirty="0" sz="700" spc="17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on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Human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Health</a:t>
            </a:r>
            <a:endParaRPr sz="1200">
              <a:latin typeface="Cambria"/>
              <a:cs typeface="Cambria"/>
            </a:endParaRPr>
          </a:p>
          <a:p>
            <a:pPr marL="330200" marR="108585" indent="-228600">
              <a:lnSpc>
                <a:spcPct val="108300"/>
              </a:lnSpc>
              <a:spcBef>
                <a:spcPts val="10"/>
              </a:spcBef>
              <a:buAutoNum type="arabicParenR"/>
              <a:tabLst>
                <a:tab pos="330200" algn="l"/>
              </a:tabLst>
            </a:pPr>
            <a:r>
              <a:rPr dirty="0" sz="1200" spc="-25">
                <a:latin typeface="Times New Roman"/>
                <a:cs typeface="Times New Roman"/>
              </a:rPr>
              <a:t>Adverse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87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 </a:t>
            </a:r>
            <a:r>
              <a:rPr dirty="0" sz="1200" spc="-40">
                <a:latin typeface="Times New Roman"/>
                <a:cs typeface="Times New Roman"/>
              </a:rPr>
              <a:t>may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vary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 </a:t>
            </a:r>
            <a:r>
              <a:rPr dirty="0" sz="1200" spc="-25">
                <a:latin typeface="Times New Roman"/>
                <a:cs typeface="Times New Roman"/>
              </a:rPr>
              <a:t>degree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exposure.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exposure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50 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100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42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inflammation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lung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tissue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30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min.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weeks.</a:t>
            </a:r>
            <a:endParaRPr sz="1200">
              <a:latin typeface="Times New Roman"/>
              <a:cs typeface="Times New Roman"/>
            </a:endParaRPr>
          </a:p>
          <a:p>
            <a:pPr marL="3295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329565" algn="l"/>
              </a:tabLst>
            </a:pP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79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irritating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</a:t>
            </a:r>
            <a:r>
              <a:rPr dirty="0" sz="1200">
                <a:latin typeface="Times New Roman"/>
                <a:cs typeface="Times New Roman"/>
              </a:rPr>
              <a:t> 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mucus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membrane.</a:t>
            </a:r>
            <a:endParaRPr sz="1200">
              <a:latin typeface="Times New Roman"/>
              <a:cs typeface="Times New Roman"/>
            </a:endParaRPr>
          </a:p>
          <a:p>
            <a:pPr marL="3295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329565" algn="l"/>
              </a:tabLst>
            </a:pPr>
            <a:r>
              <a:rPr dirty="0" sz="1200" spc="-20">
                <a:latin typeface="Times New Roman"/>
                <a:cs typeface="Times New Roman"/>
              </a:rPr>
              <a:t>Higher</a:t>
            </a:r>
            <a:r>
              <a:rPr dirty="0" sz="1200" spc="-10">
                <a:latin typeface="Times New Roman"/>
                <a:cs typeface="Times New Roman"/>
              </a:rPr>
              <a:t> doses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72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bronchitis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respiratory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problems.</a:t>
            </a:r>
            <a:endParaRPr sz="1200">
              <a:latin typeface="Times New Roman"/>
              <a:cs typeface="Times New Roman"/>
            </a:endParaRPr>
          </a:p>
          <a:p>
            <a:pPr marL="3295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329565" algn="l"/>
              </a:tabLst>
            </a:pPr>
            <a:r>
              <a:rPr dirty="0" sz="1200" spc="-35">
                <a:latin typeface="Times New Roman"/>
                <a:cs typeface="Times New Roman"/>
              </a:rPr>
              <a:t>500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600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57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10 </a:t>
            </a:r>
            <a:r>
              <a:rPr dirty="0" sz="1200" spc="-45">
                <a:latin typeface="Times New Roman"/>
                <a:cs typeface="Times New Roman"/>
              </a:rPr>
              <a:t>days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results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victim.</a:t>
            </a:r>
            <a:endParaRPr sz="1200">
              <a:latin typeface="Times New Roman"/>
              <a:cs typeface="Times New Roman"/>
            </a:endParaRPr>
          </a:p>
          <a:p>
            <a:pPr marL="3295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329565" algn="l"/>
              </a:tabLst>
            </a:pPr>
            <a:r>
              <a:rPr dirty="0" sz="1200" spc="-30">
                <a:latin typeface="Times New Roman"/>
                <a:cs typeface="Times New Roman"/>
              </a:rPr>
              <a:t>Cigarette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smoker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readily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lung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diseases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cigarette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contain </a:t>
            </a:r>
            <a:r>
              <a:rPr dirty="0" sz="1200" spc="-40">
                <a:latin typeface="Times New Roman"/>
                <a:cs typeface="Times New Roman"/>
              </a:rPr>
              <a:t>330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1500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NOx.</a:t>
            </a:r>
            <a:endParaRPr sz="1200">
              <a:latin typeface="Times New Roman"/>
              <a:cs typeface="Times New Roman"/>
            </a:endParaRPr>
          </a:p>
          <a:p>
            <a:pPr marL="3295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329565" algn="l"/>
              </a:tabLst>
            </a:pP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202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irritation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eyes.</a:t>
            </a:r>
            <a:endParaRPr sz="1200">
              <a:latin typeface="Times New Roman"/>
              <a:cs typeface="Times New Roman"/>
            </a:endParaRPr>
          </a:p>
          <a:p>
            <a:pPr marL="3295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329565" algn="l"/>
              </a:tabLst>
            </a:pPr>
            <a:r>
              <a:rPr dirty="0" sz="1200">
                <a:latin typeface="Times New Roman"/>
                <a:cs typeface="Times New Roman"/>
              </a:rPr>
              <a:t>Nitrous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acid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adverse</a:t>
            </a:r>
            <a:r>
              <a:rPr dirty="0" sz="1200" spc="-20">
                <a:latin typeface="Times New Roman"/>
                <a:cs typeface="Times New Roman"/>
              </a:rPr>
              <a:t> effect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respiratory,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digestive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nervous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17213" y="423167"/>
            <a:ext cx="6540500" cy="8296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143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342265" indent="-227965">
              <a:lnSpc>
                <a:spcPct val="100000"/>
              </a:lnSpc>
              <a:spcBef>
                <a:spcPts val="1325"/>
              </a:spcBef>
              <a:buAutoNum type="arabicParenR" startAt="8"/>
              <a:tabLst>
                <a:tab pos="342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Nitric</a:t>
            </a:r>
            <a:r>
              <a:rPr dirty="0" sz="1200" spc="-25">
                <a:latin typeface="Times New Roman"/>
                <a:cs typeface="Times New Roman"/>
              </a:rPr>
              <a:t> oxide </a:t>
            </a:r>
            <a:r>
              <a:rPr dirty="0" sz="1200" spc="-20">
                <a:latin typeface="Times New Roman"/>
                <a:cs typeface="Times New Roman"/>
              </a:rPr>
              <a:t>gets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attached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haemoglobin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reduces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oxygen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efficiency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blood.</a:t>
            </a:r>
            <a:endParaRPr sz="1200">
              <a:latin typeface="Times New Roman"/>
              <a:cs typeface="Times New Roman"/>
            </a:endParaRPr>
          </a:p>
          <a:p>
            <a:pPr marL="342265" indent="-227965">
              <a:lnSpc>
                <a:spcPct val="100000"/>
              </a:lnSpc>
              <a:spcBef>
                <a:spcPts val="105"/>
              </a:spcBef>
              <a:buAutoNum type="arabicParenR" startAt="8"/>
              <a:tabLst>
                <a:tab pos="342265" algn="l"/>
              </a:tabLst>
            </a:pPr>
            <a:r>
              <a:rPr dirty="0" sz="1200" spc="-20">
                <a:latin typeface="Times New Roman"/>
                <a:cs typeface="Times New Roman"/>
              </a:rPr>
              <a:t>Higher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79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internal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bleeding,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pneumonia,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oxygen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deficiency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lung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cancer.</a:t>
            </a:r>
            <a:endParaRPr sz="1200">
              <a:latin typeface="Times New Roman"/>
              <a:cs typeface="Times New Roman"/>
            </a:endParaRPr>
          </a:p>
          <a:p>
            <a:pPr marL="341630" marR="106680" indent="-227329">
              <a:lnSpc>
                <a:spcPct val="107500"/>
              </a:lnSpc>
              <a:spcBef>
                <a:spcPts val="15"/>
              </a:spcBef>
              <a:buAutoNum type="arabicParenR" startAt="8"/>
              <a:tabLst>
                <a:tab pos="342900" algn="l"/>
              </a:tabLst>
            </a:pPr>
            <a:r>
              <a:rPr dirty="0" sz="1200">
                <a:latin typeface="Times New Roman"/>
                <a:cs typeface="Times New Roman"/>
              </a:rPr>
              <a:t>Both </a:t>
            </a:r>
            <a:r>
              <a:rPr dirty="0" sz="1200" spc="60">
                <a:latin typeface="Times New Roman"/>
                <a:cs typeface="Times New Roman"/>
              </a:rPr>
              <a:t>NO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7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fairly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toxic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concentration.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79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times</a:t>
            </a:r>
            <a:r>
              <a:rPr dirty="0" sz="1200">
                <a:latin typeface="Times New Roman"/>
                <a:cs typeface="Times New Roman"/>
              </a:rPr>
              <a:t> 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toxic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</a:t>
            </a:r>
            <a:r>
              <a:rPr dirty="0" sz="1200" spc="60">
                <a:latin typeface="Times New Roman"/>
                <a:cs typeface="Times New Roman"/>
              </a:rPr>
              <a:t>NO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	responsible</a:t>
            </a:r>
            <a:r>
              <a:rPr dirty="0" sz="1200">
                <a:latin typeface="Times New Roman"/>
                <a:cs typeface="Times New Roman"/>
              </a:rPr>
              <a:t> 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destructive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metabolism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body.</a:t>
            </a:r>
            <a:endParaRPr sz="1200">
              <a:latin typeface="Times New Roman"/>
              <a:cs typeface="Times New Roman"/>
            </a:endParaRPr>
          </a:p>
          <a:p>
            <a:pPr marL="342900" marR="108585" indent="-228600">
              <a:lnSpc>
                <a:spcPts val="1560"/>
              </a:lnSpc>
              <a:spcBef>
                <a:spcPts val="60"/>
              </a:spcBef>
              <a:buAutoNum type="arabicParenR" startAt="8"/>
              <a:tabLst>
                <a:tab pos="342900" algn="l"/>
                <a:tab pos="361315" algn="l"/>
              </a:tabLst>
            </a:pPr>
            <a:r>
              <a:rPr dirty="0" sz="1200">
                <a:latin typeface="Times New Roman"/>
                <a:cs typeface="Times New Roman"/>
              </a:rPr>
              <a:t>	Oxides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abundant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atmospheric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extremely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dangerous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health.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acute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30">
                <a:latin typeface="Times New Roman"/>
                <a:cs typeface="Times New Roman"/>
              </a:rPr>
              <a:t> severe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2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dirty="0" sz="1200" spc="-50">
                <a:latin typeface="Georgia"/>
                <a:cs typeface="Georgia"/>
              </a:rPr>
              <a:t>2.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Oxides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Sulphur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(SO</a:t>
            </a:r>
            <a:r>
              <a:rPr dirty="0" baseline="-19841" sz="1050" spc="-30">
                <a:latin typeface="Georgia"/>
                <a:cs typeface="Georgia"/>
              </a:rPr>
              <a:t>2</a:t>
            </a:r>
            <a:r>
              <a:rPr dirty="0" sz="1200" spc="-20">
                <a:latin typeface="Georgia"/>
                <a:cs typeface="Georgia"/>
              </a:rPr>
              <a:t>)</a:t>
            </a:r>
            <a:endParaRPr sz="1200">
              <a:latin typeface="Georgia"/>
              <a:cs typeface="Georgia"/>
            </a:endParaRPr>
          </a:p>
          <a:p>
            <a:pPr algn="just" marL="114300" marR="107314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247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second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accounts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29%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weight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Sulphur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essential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both,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</a:t>
            </a:r>
            <a:endParaRPr sz="1200">
              <a:latin typeface="Times New Roman"/>
              <a:cs typeface="Times New Roman"/>
            </a:endParaRPr>
          </a:p>
          <a:p>
            <a:pPr algn="just" marL="113664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Times New Roman"/>
                <a:cs typeface="Times New Roman"/>
              </a:rPr>
              <a:t>becomes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injurious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concentration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increases.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sources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</a:t>
            </a:r>
            <a:r>
              <a:rPr dirty="0" baseline="-19841" sz="1050" spc="-30">
                <a:latin typeface="Times New Roman"/>
                <a:cs typeface="Times New Roman"/>
              </a:rPr>
              <a:t>2</a:t>
            </a:r>
            <a:r>
              <a:rPr dirty="0" sz="1200" spc="-2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algn="just" marL="114300">
              <a:lnSpc>
                <a:spcPct val="100000"/>
              </a:lnSpc>
              <a:spcBef>
                <a:spcPts val="110"/>
              </a:spcBef>
            </a:pPr>
            <a:r>
              <a:rPr dirty="0" sz="1200" spc="-60">
                <a:latin typeface="Times New Roman"/>
                <a:cs typeface="Times New Roman"/>
              </a:rPr>
              <a:t>(i)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360">
                <a:latin typeface="Times New Roman"/>
                <a:cs typeface="Times New Roman"/>
              </a:rPr>
              <a:t>   </a:t>
            </a:r>
            <a:r>
              <a:rPr dirty="0" sz="1200" spc="-60">
                <a:latin typeface="Times New Roman"/>
                <a:cs typeface="Times New Roman"/>
              </a:rPr>
              <a:t>(ii)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Man-</a:t>
            </a:r>
            <a:r>
              <a:rPr dirty="0" sz="1200" spc="-20">
                <a:latin typeface="Times New Roman"/>
                <a:cs typeface="Times New Roman"/>
              </a:rPr>
              <a:t> Made</a:t>
            </a:r>
            <a:endParaRPr sz="1200">
              <a:latin typeface="Times New Roman"/>
              <a:cs typeface="Times New Roman"/>
            </a:endParaRPr>
          </a:p>
          <a:p>
            <a:pPr algn="just" marL="1143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i.e.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volcanoes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67%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277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globe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while</a:t>
            </a:r>
            <a:endParaRPr sz="1200">
              <a:latin typeface="Times New Roman"/>
              <a:cs typeface="Times New Roman"/>
            </a:endParaRPr>
          </a:p>
          <a:p>
            <a:pPr algn="just" marL="114300" marR="108585">
              <a:lnSpc>
                <a:spcPct val="107900"/>
              </a:lnSpc>
              <a:spcBef>
                <a:spcPts val="5"/>
              </a:spcBef>
            </a:pPr>
            <a:r>
              <a:rPr dirty="0" sz="1200" spc="-30">
                <a:latin typeface="Times New Roman"/>
                <a:cs typeface="Times New Roman"/>
              </a:rPr>
              <a:t>man-</a:t>
            </a:r>
            <a:r>
              <a:rPr dirty="0" sz="1200">
                <a:latin typeface="Times New Roman"/>
                <a:cs typeface="Times New Roman"/>
              </a:rPr>
              <a:t>made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i.e.</a:t>
            </a:r>
            <a:r>
              <a:rPr dirty="0" sz="1200" spc="-65">
                <a:latin typeface="Times New Roman"/>
                <a:cs typeface="Times New Roman"/>
              </a:rPr>
              <a:t>,</a:t>
            </a:r>
            <a:r>
              <a:rPr dirty="0" sz="1200" spc="-10">
                <a:latin typeface="Times New Roman"/>
                <a:cs typeface="Times New Roman"/>
              </a:rPr>
              <a:t> fossil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fuel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combustion</a:t>
            </a:r>
            <a:r>
              <a:rPr dirty="0" sz="1200" spc="-10">
                <a:latin typeface="Times New Roman"/>
                <a:cs typeface="Times New Roman"/>
              </a:rPr>
              <a:t> accounts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74%,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22%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transportation </a:t>
            </a:r>
            <a:r>
              <a:rPr dirty="0" sz="1200">
                <a:latin typeface="Times New Roman"/>
                <a:cs typeface="Times New Roman"/>
              </a:rPr>
              <a:t>2%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209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emission.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clearly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indicates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mainly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responsible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</a:t>
            </a:r>
            <a:r>
              <a:rPr dirty="0" baseline="-19841" sz="1050" spc="-37">
                <a:latin typeface="Times New Roman"/>
                <a:cs typeface="Times New Roman"/>
              </a:rPr>
              <a:t>2</a:t>
            </a:r>
            <a:r>
              <a:rPr dirty="0" baseline="-19841" sz="1050" spc="7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 </a:t>
            </a:r>
            <a:r>
              <a:rPr dirty="0" sz="1200" spc="-30">
                <a:latin typeface="Times New Roman"/>
                <a:cs typeface="Times New Roman"/>
              </a:rPr>
              <a:t>followed</a:t>
            </a:r>
            <a:r>
              <a:rPr dirty="0" sz="1200" spc="-20">
                <a:latin typeface="Times New Roman"/>
                <a:cs typeface="Times New Roman"/>
              </a:rPr>
              <a:t> 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industrial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plant.</a:t>
            </a:r>
            <a:endParaRPr sz="1200">
              <a:latin typeface="Times New Roman"/>
              <a:cs typeface="Times New Roman"/>
            </a:endParaRPr>
          </a:p>
          <a:p>
            <a:pPr algn="just" marL="114300" marR="107950" indent="457200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Burning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fossils </a:t>
            </a:r>
            <a:r>
              <a:rPr dirty="0" sz="1200">
                <a:latin typeface="Times New Roman"/>
                <a:cs typeface="Times New Roman"/>
              </a:rPr>
              <a:t>fuel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thermal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plant,</a:t>
            </a:r>
            <a:r>
              <a:rPr dirty="0" sz="1200" spc="-10">
                <a:latin typeface="Times New Roman"/>
                <a:cs typeface="Times New Roman"/>
              </a:rPr>
              <a:t> manufacture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sulphuric acid,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fertilizers,</a:t>
            </a:r>
            <a:r>
              <a:rPr dirty="0" sz="1200" spc="-10">
                <a:latin typeface="Times New Roman"/>
                <a:cs typeface="Times New Roman"/>
              </a:rPr>
              <a:t> smelting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accounts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76%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367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emission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while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automobile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refineries</a:t>
            </a:r>
            <a:endParaRPr sz="1200">
              <a:latin typeface="Times New Roman"/>
              <a:cs typeface="Times New Roman"/>
            </a:endParaRPr>
          </a:p>
          <a:p>
            <a:pPr algn="just" marL="1143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contribute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25%.</a:t>
            </a:r>
            <a:endParaRPr sz="1200">
              <a:latin typeface="Times New Roman"/>
              <a:cs typeface="Times New Roman"/>
            </a:endParaRPr>
          </a:p>
          <a:p>
            <a:pPr algn="just" marL="114300" marR="10858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USA,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37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42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emitted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1970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95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1980.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25">
                <a:latin typeface="Times New Roman"/>
                <a:cs typeface="Times New Roman"/>
              </a:rPr>
              <a:t>expected </a:t>
            </a:r>
            <a:r>
              <a:rPr dirty="0" sz="1200" spc="-20">
                <a:latin typeface="Times New Roman"/>
                <a:cs typeface="Times New Roman"/>
              </a:rPr>
              <a:t>that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109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million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tons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382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year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entire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According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recent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report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14300" marR="10922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NEERI,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level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7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Delhi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41.4</a:t>
            </a:r>
            <a:r>
              <a:rPr dirty="0" sz="1200">
                <a:latin typeface="Times New Roman"/>
                <a:cs typeface="Times New Roman"/>
              </a:rPr>
              <a:t> mgm/m</a:t>
            </a:r>
            <a:r>
              <a:rPr dirty="0" baseline="39682" sz="1050">
                <a:latin typeface="Times New Roman"/>
                <a:cs typeface="Times New Roman"/>
              </a:rPr>
              <a:t>3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Mumbai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57.1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mgm/m</a:t>
            </a:r>
            <a:r>
              <a:rPr dirty="0" baseline="39682" sz="1050">
                <a:latin typeface="Times New Roman"/>
                <a:cs typeface="Times New Roman"/>
              </a:rPr>
              <a:t>3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Kolkata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32.9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mgm/m</a:t>
            </a:r>
            <a:r>
              <a:rPr dirty="0" baseline="39682" sz="1050">
                <a:latin typeface="Times New Roman"/>
                <a:cs typeface="Times New Roman"/>
              </a:rPr>
              <a:t>3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0">
                <a:latin typeface="Times New Roman"/>
                <a:cs typeface="Times New Roman"/>
              </a:rPr>
              <a:t>Chennai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8.3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mgm/m</a:t>
            </a:r>
            <a:r>
              <a:rPr dirty="0" baseline="39682" sz="1050">
                <a:latin typeface="Times New Roman"/>
                <a:cs typeface="Times New Roman"/>
              </a:rPr>
              <a:t>3</a:t>
            </a:r>
            <a:r>
              <a:rPr dirty="0" sz="1200">
                <a:latin typeface="Times New Roman"/>
                <a:cs typeface="Times New Roman"/>
              </a:rPr>
              <a:t>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Specify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accepted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levels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</a:t>
            </a:r>
            <a:r>
              <a:rPr dirty="0" baseline="-19841" sz="1050" spc="-30">
                <a:latin typeface="Times New Roman"/>
                <a:cs typeface="Times New Roman"/>
              </a:rPr>
              <a:t>2</a:t>
            </a:r>
            <a:r>
              <a:rPr dirty="0" sz="1200" spc="-2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143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Effect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spc="75" i="1">
                <a:latin typeface="Cambria"/>
                <a:cs typeface="Cambria"/>
              </a:rPr>
              <a:t>SO</a:t>
            </a:r>
            <a:r>
              <a:rPr dirty="0" sz="700" spc="75" i="1">
                <a:latin typeface="Cambria"/>
                <a:cs typeface="Cambria"/>
              </a:rPr>
              <a:t>2</a:t>
            </a:r>
            <a:r>
              <a:rPr dirty="0" sz="700" spc="17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on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Human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Beings</a:t>
            </a:r>
            <a:endParaRPr sz="1200">
              <a:latin typeface="Cambria"/>
              <a:cs typeface="Cambria"/>
            </a:endParaRPr>
          </a:p>
          <a:p>
            <a:pPr marL="342265" indent="-227965">
              <a:lnSpc>
                <a:spcPct val="100000"/>
              </a:lnSpc>
              <a:spcBef>
                <a:spcPts val="130"/>
              </a:spcBef>
              <a:buAutoNum type="arabicParenR"/>
              <a:tabLst>
                <a:tab pos="3422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20">
                <a:latin typeface="Times New Roman"/>
                <a:cs typeface="Times New Roman"/>
              </a:rPr>
              <a:t> intense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irritation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2.5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eyes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respiratory</a:t>
            </a:r>
            <a:r>
              <a:rPr dirty="0" sz="1200" spc="-10">
                <a:latin typeface="Times New Roman"/>
                <a:cs typeface="Times New Roman"/>
              </a:rPr>
              <a:t> tract.</a:t>
            </a:r>
            <a:endParaRPr sz="1200">
              <a:latin typeface="Times New Roman"/>
              <a:cs typeface="Times New Roman"/>
            </a:endParaRPr>
          </a:p>
          <a:p>
            <a:pPr marL="3422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342265" algn="l"/>
              </a:tabLst>
            </a:pP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absorbed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nasal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leading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swelling.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particularly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aged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persons.</a:t>
            </a:r>
            <a:endParaRPr sz="1200">
              <a:latin typeface="Times New Roman"/>
              <a:cs typeface="Times New Roman"/>
            </a:endParaRPr>
          </a:p>
          <a:p>
            <a:pPr marL="341630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341630" algn="l"/>
              </a:tabLst>
            </a:pPr>
            <a:r>
              <a:rPr dirty="0" sz="1200" spc="-20">
                <a:latin typeface="Times New Roman"/>
                <a:cs typeface="Times New Roman"/>
              </a:rPr>
              <a:t>People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suffer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lung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cancer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raised </a:t>
            </a:r>
            <a:r>
              <a:rPr dirty="0" sz="1200" spc="-55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atmosphere.</a:t>
            </a:r>
            <a:endParaRPr sz="1200">
              <a:latin typeface="Times New Roman"/>
              <a:cs typeface="Times New Roman"/>
            </a:endParaRPr>
          </a:p>
          <a:p>
            <a:pPr marL="342900" marR="106680" indent="-228600">
              <a:lnSpc>
                <a:spcPts val="1560"/>
              </a:lnSpc>
              <a:spcBef>
                <a:spcPts val="60"/>
              </a:spcBef>
              <a:buAutoNum type="arabicParenR"/>
              <a:tabLst>
                <a:tab pos="342900" algn="l"/>
              </a:tabLst>
            </a:pP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322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inhalation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bronchitis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lung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diseases.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symptoms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0">
                <a:latin typeface="Times New Roman"/>
                <a:cs typeface="Times New Roman"/>
              </a:rPr>
              <a:t>atmospheric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concentration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</a:t>
            </a:r>
            <a:r>
              <a:rPr dirty="0" baseline="-19841" sz="1050" spc="-30">
                <a:latin typeface="Times New Roman"/>
                <a:cs typeface="Times New Roman"/>
              </a:rPr>
              <a:t>2</a:t>
            </a:r>
            <a:r>
              <a:rPr dirty="0" sz="1200" spc="-2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342265" indent="-227965">
              <a:lnSpc>
                <a:spcPct val="100000"/>
              </a:lnSpc>
              <a:spcBef>
                <a:spcPts val="35"/>
              </a:spcBef>
              <a:buAutoNum type="arabicParenR"/>
              <a:tabLst>
                <a:tab pos="342265" algn="l"/>
              </a:tabLst>
            </a:pPr>
            <a:r>
              <a:rPr dirty="0" sz="1200">
                <a:latin typeface="Times New Roman"/>
                <a:cs typeface="Times New Roman"/>
              </a:rPr>
              <a:t>Oxide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sulphur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contributor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lung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diseases.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increased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causes</a:t>
            </a:r>
            <a:endParaRPr sz="1200">
              <a:latin typeface="Times New Roman"/>
              <a:cs typeface="Times New Roman"/>
            </a:endParaRPr>
          </a:p>
          <a:p>
            <a:pPr marL="3429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Times New Roman"/>
                <a:cs typeface="Times New Roman"/>
              </a:rPr>
              <a:t>acute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chronic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asthma.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143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Effect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spc="75" i="1">
                <a:latin typeface="Cambria"/>
                <a:cs typeface="Cambria"/>
              </a:rPr>
              <a:t>SO</a:t>
            </a:r>
            <a:r>
              <a:rPr dirty="0" sz="700" spc="75" i="1">
                <a:latin typeface="Cambria"/>
                <a:cs typeface="Cambria"/>
              </a:rPr>
              <a:t>2</a:t>
            </a:r>
            <a:r>
              <a:rPr dirty="0" sz="700" spc="1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on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Plants</a:t>
            </a:r>
            <a:endParaRPr sz="1200">
              <a:latin typeface="Cambria"/>
              <a:cs typeface="Cambria"/>
            </a:endParaRPr>
          </a:p>
          <a:p>
            <a:pPr marL="267335" indent="-1530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267335" algn="l"/>
              </a:tabLst>
            </a:pP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3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damages </a:t>
            </a:r>
            <a:r>
              <a:rPr dirty="0" sz="1200" spc="-40">
                <a:latin typeface="Times New Roman"/>
                <a:cs typeface="Times New Roman"/>
              </a:rPr>
              <a:t>vegetables,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affect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growth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nutrient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quality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product.</a:t>
            </a:r>
            <a:endParaRPr sz="1200">
              <a:latin typeface="Times New Roman"/>
              <a:cs typeface="Times New Roman"/>
            </a:endParaRPr>
          </a:p>
          <a:p>
            <a:pPr marL="267335" indent="-15303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67335" algn="l"/>
              </a:tabLst>
            </a:pPr>
            <a:r>
              <a:rPr dirty="0" sz="1200" spc="-20">
                <a:latin typeface="Times New Roman"/>
                <a:cs typeface="Times New Roman"/>
              </a:rPr>
              <a:t>Acute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exposure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57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kills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tissues </a:t>
            </a:r>
            <a:r>
              <a:rPr dirty="0" sz="1200" spc="-35">
                <a:latin typeface="Times New Roman"/>
                <a:cs typeface="Times New Roman"/>
              </a:rPr>
              <a:t>causing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necrosis.</a:t>
            </a:r>
            <a:endParaRPr sz="1200">
              <a:latin typeface="Times New Roman"/>
              <a:cs typeface="Times New Roman"/>
            </a:endParaRPr>
          </a:p>
          <a:p>
            <a:pPr marL="267335" indent="-15303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67335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edges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between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leaf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veins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severely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damaged.</a:t>
            </a:r>
            <a:endParaRPr sz="1200">
              <a:latin typeface="Times New Roman"/>
              <a:cs typeface="Times New Roman"/>
            </a:endParaRPr>
          </a:p>
          <a:p>
            <a:pPr marL="267335" indent="-15303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67335" algn="l"/>
              </a:tabLst>
            </a:pP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chronic</a:t>
            </a:r>
            <a:r>
              <a:rPr dirty="0" sz="1200" spc="-20">
                <a:latin typeface="Times New Roman"/>
                <a:cs typeface="Times New Roman"/>
              </a:rPr>
              <a:t> exposure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25">
                <a:latin typeface="Times New Roman"/>
                <a:cs typeface="Times New Roman"/>
              </a:rPr>
              <a:t> reduces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productivity.</a:t>
            </a:r>
            <a:endParaRPr sz="1200">
              <a:latin typeface="Times New Roman"/>
              <a:cs typeface="Times New Roman"/>
            </a:endParaRPr>
          </a:p>
          <a:p>
            <a:pPr marL="114300" marR="106680" indent="171450">
              <a:lnSpc>
                <a:spcPct val="107500"/>
              </a:lnSpc>
              <a:buAutoNum type="arabicParenR"/>
              <a:tabLst>
                <a:tab pos="285750" algn="l"/>
              </a:tabLst>
            </a:pP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2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absorbed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stomata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mesophyll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leaves.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absorption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exceeds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particular </a:t>
            </a:r>
            <a:r>
              <a:rPr dirty="0" sz="1200" spc="-45">
                <a:latin typeface="Times New Roman"/>
                <a:cs typeface="Times New Roman"/>
              </a:rPr>
              <a:t>level,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cells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inactive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killed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tissue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collapse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drying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leaves.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17215" y="423167"/>
            <a:ext cx="6537959" cy="67189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14300">
              <a:lnSpc>
                <a:spcPct val="100000"/>
              </a:lnSpc>
              <a:spcBef>
                <a:spcPts val="1430"/>
              </a:spcBef>
            </a:pPr>
            <a:r>
              <a:rPr dirty="0" sz="1200" i="1">
                <a:latin typeface="Cambria"/>
                <a:cs typeface="Cambria"/>
              </a:rPr>
              <a:t>Effect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spc="75" i="1">
                <a:latin typeface="Cambria"/>
                <a:cs typeface="Cambria"/>
              </a:rPr>
              <a:t>SO</a:t>
            </a:r>
            <a:r>
              <a:rPr dirty="0" sz="700" spc="75" i="1">
                <a:latin typeface="Cambria"/>
                <a:cs typeface="Cambria"/>
              </a:rPr>
              <a:t>2</a:t>
            </a:r>
            <a:r>
              <a:rPr dirty="0" sz="700" spc="1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on</a:t>
            </a:r>
            <a:r>
              <a:rPr dirty="0" sz="1200" spc="1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Material</a:t>
            </a:r>
            <a:endParaRPr sz="1200">
              <a:latin typeface="Cambria"/>
              <a:cs typeface="Cambria"/>
            </a:endParaRPr>
          </a:p>
          <a:p>
            <a:pPr marL="342265" marR="106680" indent="-228600">
              <a:lnSpc>
                <a:spcPct val="108300"/>
              </a:lnSpc>
              <a:spcBef>
                <a:spcPts val="15"/>
              </a:spcBef>
              <a:buAutoNum type="arabicParenR"/>
              <a:tabLst>
                <a:tab pos="342265" algn="l"/>
              </a:tabLst>
            </a:pP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injurious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attacks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marble,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slate,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limestonnes,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textile,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roofing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building.</a:t>
            </a:r>
            <a:endParaRPr sz="1200">
              <a:latin typeface="Times New Roman"/>
              <a:cs typeface="Times New Roman"/>
            </a:endParaRPr>
          </a:p>
          <a:p>
            <a:pPr marL="342900" marR="106680" indent="-228600">
              <a:lnSpc>
                <a:spcPct val="107500"/>
              </a:lnSpc>
              <a:buAutoNum type="arabicParenR"/>
              <a:tabLst>
                <a:tab pos="342900" algn="l"/>
              </a:tabLst>
            </a:pPr>
            <a:r>
              <a:rPr dirty="0" sz="1200">
                <a:latin typeface="Times New Roman"/>
                <a:cs typeface="Times New Roman"/>
              </a:rPr>
              <a:t>Paper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absorb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oxidiesed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supluric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brittle.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 </a:t>
            </a:r>
            <a:r>
              <a:rPr dirty="0" sz="1200" spc="-30">
                <a:latin typeface="Times New Roman"/>
                <a:cs typeface="Times New Roman"/>
              </a:rPr>
              <a:t>involved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erosion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building</a:t>
            </a:r>
            <a:r>
              <a:rPr dirty="0" sz="1200" spc="-35">
                <a:latin typeface="Times New Roman"/>
                <a:cs typeface="Times New Roman"/>
              </a:rPr>
              <a:t> material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marble.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dirty="0" sz="1200" spc="-50">
                <a:latin typeface="Georgia"/>
                <a:cs typeface="Georgia"/>
              </a:rPr>
              <a:t>3.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Hydrogen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Sulphide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(H</a:t>
            </a:r>
            <a:r>
              <a:rPr dirty="0" baseline="-19841" sz="1050" spc="-30">
                <a:latin typeface="Georgia"/>
                <a:cs typeface="Georgia"/>
              </a:rPr>
              <a:t>2</a:t>
            </a:r>
            <a:r>
              <a:rPr dirty="0" sz="1200" spc="-20">
                <a:latin typeface="Georgia"/>
                <a:cs typeface="Georgia"/>
              </a:rPr>
              <a:t>S)</a:t>
            </a:r>
            <a:endParaRPr sz="1200">
              <a:latin typeface="Georgia"/>
              <a:cs typeface="Georgia"/>
            </a:endParaRPr>
          </a:p>
          <a:p>
            <a:pPr marL="114300">
              <a:lnSpc>
                <a:spcPct val="100000"/>
              </a:lnSpc>
              <a:spcBef>
                <a:spcPts val="229"/>
              </a:spcBef>
            </a:pPr>
            <a:r>
              <a:rPr dirty="0" sz="1200" i="1">
                <a:latin typeface="Cambria"/>
                <a:cs typeface="Cambria"/>
              </a:rPr>
              <a:t>Effect</a:t>
            </a:r>
            <a:r>
              <a:rPr dirty="0" sz="1200" spc="-1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-10" i="1">
                <a:latin typeface="Cambria"/>
                <a:cs typeface="Cambria"/>
              </a:rPr>
              <a:t> </a:t>
            </a:r>
            <a:r>
              <a:rPr dirty="0" sz="1200" spc="25" i="1">
                <a:latin typeface="Cambria"/>
                <a:cs typeface="Cambria"/>
              </a:rPr>
              <a:t>H</a:t>
            </a:r>
            <a:r>
              <a:rPr dirty="0" sz="700" spc="25" i="1">
                <a:latin typeface="Cambria"/>
                <a:cs typeface="Cambria"/>
              </a:rPr>
              <a:t>2</a:t>
            </a:r>
            <a:r>
              <a:rPr dirty="0" sz="1200" spc="25" i="1">
                <a:latin typeface="Cambria"/>
                <a:cs typeface="Cambria"/>
              </a:rPr>
              <a:t>S</a:t>
            </a:r>
            <a:endParaRPr sz="1200">
              <a:latin typeface="Cambria"/>
              <a:cs typeface="Cambria"/>
            </a:endParaRPr>
          </a:p>
          <a:p>
            <a:pPr marL="342265" indent="-227965">
              <a:lnSpc>
                <a:spcPct val="100000"/>
              </a:lnSpc>
              <a:spcBef>
                <a:spcPts val="130"/>
              </a:spcBef>
              <a:buAutoNum type="arabicParenR"/>
              <a:tabLst>
                <a:tab pos="342265" algn="l"/>
              </a:tabLst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 </a:t>
            </a:r>
            <a:r>
              <a:rPr dirty="0" sz="1200">
                <a:latin typeface="Times New Roman"/>
                <a:cs typeface="Times New Roman"/>
              </a:rPr>
              <a:t>odur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nuisance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minute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concentration.</a:t>
            </a:r>
            <a:endParaRPr sz="1200">
              <a:latin typeface="Times New Roman"/>
              <a:cs typeface="Times New Roman"/>
            </a:endParaRPr>
          </a:p>
          <a:p>
            <a:pPr marL="3422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342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H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sz="1200" spc="-10">
                <a:latin typeface="Times New Roman"/>
                <a:cs typeface="Times New Roman"/>
              </a:rPr>
              <a:t>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headache,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nausea,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finally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1-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ppm.</a:t>
            </a:r>
            <a:endParaRPr sz="1200">
              <a:latin typeface="Times New Roman"/>
              <a:cs typeface="Times New Roman"/>
            </a:endParaRPr>
          </a:p>
          <a:p>
            <a:pPr marL="341630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341630" algn="l"/>
              </a:tabLst>
            </a:pPr>
            <a:r>
              <a:rPr dirty="0" sz="1200" spc="-10">
                <a:latin typeface="Times New Roman"/>
                <a:cs typeface="Times New Roman"/>
              </a:rPr>
              <a:t>H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sz="1200" spc="-10">
                <a:latin typeface="Times New Roman"/>
                <a:cs typeface="Times New Roman"/>
              </a:rPr>
              <a:t>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affect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digestive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destroying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appetite.</a:t>
            </a:r>
            <a:endParaRPr sz="1200">
              <a:latin typeface="Times New Roman"/>
              <a:cs typeface="Times New Roman"/>
            </a:endParaRPr>
          </a:p>
          <a:p>
            <a:pPr marL="341630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341630" algn="l"/>
              </a:tabLst>
            </a:pP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exposure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150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sz="1200" spc="-10">
                <a:latin typeface="Times New Roman"/>
                <a:cs typeface="Times New Roman"/>
              </a:rPr>
              <a:t>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creates</a:t>
            </a:r>
            <a:r>
              <a:rPr dirty="0" sz="1200" spc="-30">
                <a:latin typeface="Times New Roman"/>
                <a:cs typeface="Times New Roman"/>
              </a:rPr>
              <a:t> conjunctivitis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irritation.</a:t>
            </a:r>
            <a:endParaRPr sz="1200">
              <a:latin typeface="Times New Roman"/>
              <a:cs typeface="Times New Roman"/>
            </a:endParaRPr>
          </a:p>
          <a:p>
            <a:pPr marL="342265" marR="106680" indent="-228600">
              <a:lnSpc>
                <a:spcPts val="1560"/>
              </a:lnSpc>
              <a:spcBef>
                <a:spcPts val="60"/>
              </a:spcBef>
              <a:buAutoNum type="arabicParenR"/>
              <a:tabLst>
                <a:tab pos="342265" algn="l"/>
              </a:tabLst>
            </a:pPr>
            <a:r>
              <a:rPr dirty="0" sz="1200" spc="-10">
                <a:latin typeface="Times New Roman"/>
                <a:cs typeface="Times New Roman"/>
              </a:rPr>
              <a:t>H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sz="1200" spc="-10">
                <a:latin typeface="Times New Roman"/>
                <a:cs typeface="Times New Roman"/>
              </a:rPr>
              <a:t>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rapidly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passes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alveolor </a:t>
            </a:r>
            <a:r>
              <a:rPr dirty="0" sz="1200" spc="-20">
                <a:latin typeface="Times New Roman"/>
                <a:cs typeface="Times New Roman"/>
              </a:rPr>
              <a:t>membrane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lung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penetrates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blood.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causes </a:t>
            </a:r>
            <a:r>
              <a:rPr dirty="0" sz="1200" spc="-10">
                <a:latin typeface="Times New Roman"/>
                <a:cs typeface="Times New Roman"/>
              </a:rPr>
              <a:t>death</a:t>
            </a:r>
            <a:r>
              <a:rPr dirty="0" sz="1200" spc="-25">
                <a:latin typeface="Times New Roman"/>
                <a:cs typeface="Times New Roman"/>
              </a:rPr>
              <a:t> due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respiratory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failures.</a:t>
            </a:r>
            <a:endParaRPr sz="1200">
              <a:latin typeface="Times New Roman"/>
              <a:cs typeface="Times New Roman"/>
            </a:endParaRPr>
          </a:p>
          <a:p>
            <a:pPr marL="341630" indent="-227965">
              <a:lnSpc>
                <a:spcPct val="100000"/>
              </a:lnSpc>
              <a:spcBef>
                <a:spcPts val="35"/>
              </a:spcBef>
              <a:buAutoNum type="arabicParenR"/>
              <a:tabLst>
                <a:tab pos="341630" algn="l"/>
              </a:tabLst>
            </a:pPr>
            <a:r>
              <a:rPr dirty="0" sz="1200" spc="-10">
                <a:latin typeface="Times New Roman"/>
                <a:cs typeface="Times New Roman"/>
              </a:rPr>
              <a:t>Short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exposure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10-</a:t>
            </a:r>
            <a:r>
              <a:rPr dirty="0" sz="1200" spc="-10">
                <a:latin typeface="Times New Roman"/>
                <a:cs typeface="Times New Roman"/>
              </a:rPr>
              <a:t>30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500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</a:t>
            </a:r>
            <a:r>
              <a:rPr dirty="0" baseline="-19841" sz="1050" spc="-15">
                <a:latin typeface="Times New Roman"/>
                <a:cs typeface="Times New Roman"/>
              </a:rPr>
              <a:t>2</a:t>
            </a:r>
            <a:r>
              <a:rPr dirty="0" sz="1200" spc="-10">
                <a:latin typeface="Times New Roman"/>
                <a:cs typeface="Times New Roman"/>
              </a:rPr>
              <a:t>S</a:t>
            </a:r>
            <a:r>
              <a:rPr dirty="0" sz="1200" spc="-30">
                <a:latin typeface="Times New Roman"/>
                <a:cs typeface="Times New Roman"/>
              </a:rPr>
              <a:t> cause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pneumonia.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13664" marR="106045">
              <a:lnSpc>
                <a:spcPct val="107800"/>
              </a:lnSpc>
            </a:pPr>
            <a:r>
              <a:rPr dirty="0" sz="1200" spc="-125" i="1">
                <a:latin typeface="Times New Roman"/>
                <a:cs typeface="Times New Roman"/>
              </a:rPr>
              <a:t>Sources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of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</a:t>
            </a:r>
            <a:r>
              <a:rPr dirty="0" baseline="-19841" sz="1050" i="1">
                <a:latin typeface="Times New Roman"/>
                <a:cs typeface="Times New Roman"/>
              </a:rPr>
              <a:t>2</a:t>
            </a:r>
            <a:r>
              <a:rPr dirty="0" sz="1200" i="1">
                <a:latin typeface="Times New Roman"/>
                <a:cs typeface="Times New Roman"/>
              </a:rPr>
              <a:t>S</a:t>
            </a:r>
            <a:r>
              <a:rPr dirty="0" sz="1200">
                <a:latin typeface="Times New Roman"/>
                <a:cs typeface="Times New Roman"/>
              </a:rPr>
              <a:t>: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users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sulphur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specify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acceptable </a:t>
            </a:r>
            <a:r>
              <a:rPr dirty="0" sz="1200" spc="-40">
                <a:latin typeface="Times New Roman"/>
                <a:cs typeface="Times New Roman"/>
              </a:rPr>
              <a:t>levels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fuels.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28-</a:t>
            </a:r>
            <a:r>
              <a:rPr dirty="0" sz="1200">
                <a:latin typeface="Times New Roman"/>
                <a:cs typeface="Times New Roman"/>
              </a:rPr>
              <a:t>31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tonnes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released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oceans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60-</a:t>
            </a:r>
            <a:r>
              <a:rPr dirty="0" sz="1200" spc="-10">
                <a:latin typeface="Times New Roman"/>
                <a:cs typeface="Times New Roman"/>
              </a:rPr>
              <a:t>80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million </a:t>
            </a:r>
            <a:r>
              <a:rPr dirty="0" sz="1200">
                <a:latin typeface="Times New Roman"/>
                <a:cs typeface="Times New Roman"/>
              </a:rPr>
              <a:t>tonnes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year.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decaying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vegetation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volcanic eruption,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coal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sewer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lines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  <a:spcBef>
                <a:spcPts val="5"/>
              </a:spcBef>
            </a:pPr>
            <a:r>
              <a:rPr dirty="0" sz="1200" spc="-50">
                <a:latin typeface="Georgia"/>
                <a:cs typeface="Georgia"/>
              </a:rPr>
              <a:t>4.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Carbon-</a:t>
            </a:r>
            <a:r>
              <a:rPr dirty="0" sz="1200" spc="-20">
                <a:latin typeface="Georgia"/>
                <a:cs typeface="Georgia"/>
              </a:rPr>
              <a:t>Monoxide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(CO)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Sources</a:t>
            </a:r>
            <a:endParaRPr sz="1200">
              <a:latin typeface="Georgia"/>
              <a:cs typeface="Georgia"/>
            </a:endParaRPr>
          </a:p>
          <a:p>
            <a:pPr marL="114300" marR="10477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fire,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emission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volcanic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activities.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activities,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mainly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automobile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exhaust,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contribute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80%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emission.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concentrations</a:t>
            </a:r>
            <a:endParaRPr sz="12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  <a:spcBef>
                <a:spcPts val="120"/>
              </a:spcBef>
            </a:pPr>
            <a:r>
              <a:rPr dirty="0" sz="1200" spc="-50">
                <a:latin typeface="Times New Roman"/>
                <a:cs typeface="Times New Roman"/>
              </a:rPr>
              <a:t>vary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depending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density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vehicular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traffic.</a:t>
            </a:r>
            <a:endParaRPr sz="1200">
              <a:latin typeface="Times New Roman"/>
              <a:cs typeface="Times New Roman"/>
            </a:endParaRPr>
          </a:p>
          <a:p>
            <a:pPr marL="1143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Mumbai,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nearly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300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tonnes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released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vehicular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exhaust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every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day.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been</a:t>
            </a:r>
            <a:endParaRPr sz="1200">
              <a:latin typeface="Times New Roman"/>
              <a:cs typeface="Times New Roman"/>
            </a:endParaRPr>
          </a:p>
          <a:p>
            <a:pPr marL="114300" marR="10604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observed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ambient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between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20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70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traffic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junctions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Worli, </a:t>
            </a:r>
            <a:r>
              <a:rPr dirty="0" sz="1200" spc="-60">
                <a:latin typeface="Times New Roman"/>
                <a:cs typeface="Times New Roman"/>
              </a:rPr>
              <a:t>Bycilla,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Dadar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during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peak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hours.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14300" marR="105410">
              <a:lnSpc>
                <a:spcPct val="107500"/>
              </a:lnSpc>
              <a:spcBef>
                <a:spcPts val="5"/>
              </a:spcBef>
            </a:pPr>
            <a:r>
              <a:rPr dirty="0" sz="1200" spc="-95" i="1">
                <a:latin typeface="Times New Roman"/>
                <a:cs typeface="Times New Roman"/>
              </a:rPr>
              <a:t>Effects</a:t>
            </a:r>
            <a:r>
              <a:rPr dirty="0" sz="1200" spc="-95">
                <a:latin typeface="Times New Roman"/>
                <a:cs typeface="Times New Roman"/>
              </a:rPr>
              <a:t>: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very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dangerous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pollutant.</a:t>
            </a:r>
            <a:r>
              <a:rPr dirty="0" sz="1200">
                <a:latin typeface="Times New Roman"/>
                <a:cs typeface="Times New Roman"/>
              </a:rPr>
              <a:t> 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slow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poisoning.</a:t>
            </a:r>
            <a:r>
              <a:rPr dirty="0" sz="1200">
                <a:latin typeface="Times New Roman"/>
                <a:cs typeface="Times New Roman"/>
              </a:rPr>
              <a:t> 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reacts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hemoglobin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blood </a:t>
            </a:r>
            <a:r>
              <a:rPr dirty="0" sz="1200" spc="-50">
                <a:latin typeface="Times New Roman"/>
                <a:cs typeface="Times New Roman"/>
              </a:rPr>
              <a:t>&amp; </a:t>
            </a: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322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supply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function.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strong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agent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haemoglobin,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300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greater </a:t>
            </a:r>
            <a:r>
              <a:rPr dirty="0" sz="1200" spc="-35">
                <a:latin typeface="Times New Roman"/>
                <a:cs typeface="Times New Roman"/>
              </a:rPr>
              <a:t>affinity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haemoglobin.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31717" y="7328409"/>
            <a:ext cx="8248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HbO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247">
                <a:latin typeface="Times New Roman"/>
                <a:cs typeface="Times New Roman"/>
              </a:rPr>
              <a:t> </a:t>
            </a:r>
            <a:r>
              <a:rPr dirty="0" sz="1200" spc="120">
                <a:latin typeface="Times New Roman"/>
                <a:cs typeface="Times New Roman"/>
              </a:rPr>
              <a:t>+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46115" y="7313169"/>
            <a:ext cx="1765935" cy="61849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219"/>
              </a:spcBef>
              <a:tabLst>
                <a:tab pos="496570" algn="l"/>
              </a:tabLst>
            </a:pPr>
            <a:r>
              <a:rPr dirty="0" sz="1200" spc="-40">
                <a:latin typeface="Times New Roman"/>
                <a:cs typeface="Times New Roman"/>
              </a:rPr>
              <a:t>---</a:t>
            </a:r>
            <a:r>
              <a:rPr dirty="0" sz="1200" spc="70">
                <a:latin typeface="Times New Roman"/>
                <a:cs typeface="Times New Roman"/>
              </a:rPr>
              <a:t>&gt;</a:t>
            </a:r>
            <a:r>
              <a:rPr dirty="0" sz="1200">
                <a:latin typeface="Times New Roman"/>
                <a:cs typeface="Times New Roman"/>
              </a:rPr>
              <a:t>	COHb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120">
                <a:latin typeface="Times New Roman"/>
                <a:cs typeface="Times New Roman"/>
              </a:rPr>
              <a:t>+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</a:t>
            </a:r>
            <a:r>
              <a:rPr dirty="0" baseline="-19841" sz="1050" spc="-37">
                <a:latin typeface="Times New Roman"/>
                <a:cs typeface="Times New Roman"/>
              </a:rPr>
              <a:t>2</a:t>
            </a:r>
            <a:endParaRPr baseline="-19841" sz="10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&lt;-</a:t>
            </a:r>
            <a:r>
              <a:rPr dirty="0" sz="1200" spc="-40">
                <a:latin typeface="Times New Roman"/>
                <a:cs typeface="Times New Roman"/>
              </a:rPr>
              <a:t>-</a:t>
            </a:r>
            <a:r>
              <a:rPr dirty="0" sz="1200" spc="-5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Times New Roman"/>
                <a:cs typeface="Times New Roman"/>
              </a:rPr>
              <a:t>Carboxy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haemoglobin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93413" y="8104124"/>
            <a:ext cx="6387465" cy="813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 indent="457200">
              <a:lnSpc>
                <a:spcPct val="107800"/>
              </a:lnSpc>
              <a:spcBef>
                <a:spcPts val="9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Brain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30">
                <a:latin typeface="Times New Roman"/>
                <a:cs typeface="Times New Roman"/>
              </a:rPr>
              <a:t> metabolic </a:t>
            </a:r>
            <a:r>
              <a:rPr dirty="0" sz="1200" spc="-10">
                <a:latin typeface="Times New Roman"/>
                <a:cs typeface="Times New Roman"/>
              </a:rPr>
              <a:t>rate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consequently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demand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impaired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 </a:t>
            </a:r>
            <a:r>
              <a:rPr dirty="0" sz="1200" spc="-40">
                <a:latin typeface="Times New Roman"/>
                <a:cs typeface="Times New Roman"/>
              </a:rPr>
              <a:t>carboxy-</a:t>
            </a:r>
            <a:r>
              <a:rPr dirty="0" sz="1200" spc="-10">
                <a:latin typeface="Times New Roman"/>
                <a:cs typeface="Times New Roman"/>
              </a:rPr>
              <a:t>haemoglobin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Cerebral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oxygenation</a:t>
            </a:r>
            <a:r>
              <a:rPr dirty="0" sz="1200">
                <a:latin typeface="Times New Roman"/>
                <a:cs typeface="Times New Roman"/>
              </a:rPr>
              <a:t> may suffer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cardiac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damage</a:t>
            </a:r>
            <a:r>
              <a:rPr dirty="0" sz="1200">
                <a:latin typeface="Times New Roman"/>
                <a:cs typeface="Times New Roman"/>
              </a:rPr>
              <a:t> induced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>
                <a:latin typeface="Times New Roman"/>
                <a:cs typeface="Times New Roman"/>
              </a:rPr>
              <a:t>CO.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Immediate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headache,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dizziness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mental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alertness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poisonous </a:t>
            </a:r>
            <a:r>
              <a:rPr dirty="0" sz="1200" spc="-20">
                <a:latin typeface="Times New Roman"/>
                <a:cs typeface="Times New Roman"/>
              </a:rPr>
              <a:t>after,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limit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50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ppm.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4" y="423167"/>
            <a:ext cx="6337300" cy="8296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61290" indent="-148590">
              <a:lnSpc>
                <a:spcPct val="100000"/>
              </a:lnSpc>
              <a:spcBef>
                <a:spcPts val="1325"/>
              </a:spcBef>
              <a:buAutoNum type="arabicPeriod" startAt="5"/>
              <a:tabLst>
                <a:tab pos="161290" algn="l"/>
              </a:tabLst>
            </a:pPr>
            <a:r>
              <a:rPr dirty="0" sz="1200" spc="-30">
                <a:latin typeface="Georgia"/>
                <a:cs typeface="Georgia"/>
              </a:rPr>
              <a:t>Particulate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Pollutant</a:t>
            </a:r>
            <a:endParaRPr sz="1200">
              <a:latin typeface="Georgia"/>
              <a:cs typeface="Georgia"/>
            </a:endParaRPr>
          </a:p>
          <a:p>
            <a:pPr marL="12700" marR="5715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borne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small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particles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liquid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droplets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collectively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particulates.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sometime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serious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Types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Particulate</a:t>
            </a:r>
            <a:r>
              <a:rPr dirty="0" sz="1200" spc="-10" i="1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algn="just" lvl="1" marL="240029" marR="5715" indent="-227965">
              <a:lnSpc>
                <a:spcPct val="107900"/>
              </a:lnSpc>
              <a:spcBef>
                <a:spcPts val="30"/>
              </a:spcBef>
              <a:buFont typeface="Times New Roman"/>
              <a:buAutoNum type="alphaLcParenR"/>
              <a:tabLst>
                <a:tab pos="241300" algn="l"/>
              </a:tabLst>
            </a:pPr>
            <a:r>
              <a:rPr dirty="0" sz="1200" spc="-75" i="1">
                <a:latin typeface="Times New Roman"/>
                <a:cs typeface="Times New Roman"/>
              </a:rPr>
              <a:t>Smoke</a:t>
            </a:r>
            <a:r>
              <a:rPr dirty="0" sz="1200" spc="-75">
                <a:latin typeface="Times New Roman"/>
                <a:cs typeface="Times New Roman"/>
              </a:rPr>
              <a:t>: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Smoke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consists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solid</a:t>
            </a:r>
            <a:r>
              <a:rPr dirty="0" sz="1200">
                <a:latin typeface="Times New Roman"/>
                <a:cs typeface="Times New Roman"/>
              </a:rPr>
              <a:t> and </a:t>
            </a:r>
            <a:r>
              <a:rPr dirty="0" sz="1200" spc="-20">
                <a:latin typeface="Times New Roman"/>
                <a:cs typeface="Times New Roman"/>
              </a:rPr>
              <a:t>liquid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particle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ranging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 </a:t>
            </a:r>
            <a:r>
              <a:rPr dirty="0" sz="1200" spc="-10">
                <a:latin typeface="Times New Roman"/>
                <a:cs typeface="Times New Roman"/>
              </a:rPr>
              <a:t>0.05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 m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>
                <a:latin typeface="Times New Roman"/>
                <a:cs typeface="Times New Roman"/>
              </a:rPr>
              <a:t> are formed </a:t>
            </a:r>
            <a:r>
              <a:rPr dirty="0" sz="1200" spc="-10">
                <a:latin typeface="Times New Roman"/>
                <a:cs typeface="Times New Roman"/>
              </a:rPr>
              <a:t>during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incomplete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combustion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smoke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gaseous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pollutants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oxides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sulphur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nitrogen,</a:t>
            </a:r>
            <a:r>
              <a:rPr dirty="0" sz="1200">
                <a:latin typeface="Times New Roman"/>
                <a:cs typeface="Times New Roman"/>
              </a:rPr>
              <a:t> CO,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hydrocarbon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lvl="1" marL="241300" marR="5080" indent="-228600">
              <a:lnSpc>
                <a:spcPct val="107500"/>
              </a:lnSpc>
              <a:buFont typeface="Times New Roman"/>
              <a:buAutoNum type="alphaLcParenR"/>
              <a:tabLst>
                <a:tab pos="241300" algn="l"/>
              </a:tabLst>
            </a:pPr>
            <a:r>
              <a:rPr dirty="0" sz="1200" spc="-55" i="1">
                <a:latin typeface="Times New Roman"/>
                <a:cs typeface="Times New Roman"/>
              </a:rPr>
              <a:t>Dust</a:t>
            </a:r>
            <a:r>
              <a:rPr dirty="0" sz="1200" spc="-55">
                <a:latin typeface="Times New Roman"/>
                <a:cs typeface="Times New Roman"/>
              </a:rPr>
              <a:t>: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solid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particles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size</a:t>
            </a:r>
            <a:r>
              <a:rPr dirty="0" sz="1200" spc="-10">
                <a:latin typeface="Times New Roman"/>
                <a:cs typeface="Times New Roman"/>
              </a:rPr>
              <a:t> range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100 </a:t>
            </a:r>
            <a:r>
              <a:rPr dirty="0" sz="1200">
                <a:latin typeface="Times New Roman"/>
                <a:cs typeface="Times New Roman"/>
              </a:rPr>
              <a:t>m.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particles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(i)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mechanical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i.e.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blasting.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(ii)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particles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obtained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directly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undergoes</a:t>
            </a:r>
            <a:r>
              <a:rPr dirty="0" sz="1200" spc="-35">
                <a:latin typeface="Times New Roman"/>
                <a:cs typeface="Times New Roman"/>
              </a:rPr>
              <a:t> mechanical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operation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i.e</a:t>
            </a:r>
            <a:r>
              <a:rPr dirty="0" sz="1200" spc="-90">
                <a:latin typeface="Times New Roman"/>
                <a:cs typeface="Times New Roman"/>
              </a:rPr>
              <a:t>.</a:t>
            </a:r>
            <a:r>
              <a:rPr dirty="0" sz="1200">
                <a:latin typeface="Times New Roman"/>
                <a:cs typeface="Times New Roman"/>
              </a:rPr>
              <a:t> 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saw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dust,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work.</a:t>
            </a:r>
            <a:endParaRPr sz="1200">
              <a:latin typeface="Times New Roman"/>
              <a:cs typeface="Times New Roman"/>
            </a:endParaRPr>
          </a:p>
          <a:p>
            <a:pPr algn="just" lvl="1" marL="240665" indent="-227965">
              <a:lnSpc>
                <a:spcPct val="100000"/>
              </a:lnSpc>
              <a:spcBef>
                <a:spcPts val="110"/>
              </a:spcBef>
              <a:buFont typeface="Times New Roman"/>
              <a:buAutoNum type="alphaLcParenR" startAt="3"/>
              <a:tabLst>
                <a:tab pos="240665" algn="l"/>
              </a:tabLst>
            </a:pPr>
            <a:r>
              <a:rPr dirty="0" sz="1200" spc="-70" i="1">
                <a:latin typeface="Times New Roman"/>
                <a:cs typeface="Times New Roman"/>
              </a:rPr>
              <a:t>Mist</a:t>
            </a:r>
            <a:r>
              <a:rPr dirty="0" sz="1200" spc="-70">
                <a:latin typeface="Times New Roman"/>
                <a:cs typeface="Times New Roman"/>
              </a:rPr>
              <a:t>: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Mist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liquid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particles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formed</a:t>
            </a:r>
            <a:r>
              <a:rPr dirty="0" sz="1200" spc="-20">
                <a:latin typeface="Times New Roman"/>
                <a:cs typeface="Times New Roman"/>
              </a:rPr>
              <a:t> by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condensation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vapour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having size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m.</a:t>
            </a:r>
            <a:endParaRPr sz="1200">
              <a:latin typeface="Times New Roman"/>
              <a:cs typeface="Times New Roman"/>
            </a:endParaRPr>
          </a:p>
          <a:p>
            <a:pPr algn="just" lvl="1" marL="241300" indent="-228600">
              <a:lnSpc>
                <a:spcPct val="100000"/>
              </a:lnSpc>
              <a:spcBef>
                <a:spcPts val="105"/>
              </a:spcBef>
              <a:buFont typeface="Times New Roman"/>
              <a:buAutoNum type="alphaLcParenR" startAt="3"/>
              <a:tabLst>
                <a:tab pos="241300" algn="l"/>
              </a:tabLst>
            </a:pPr>
            <a:r>
              <a:rPr dirty="0" sz="1200" spc="-90" i="1">
                <a:latin typeface="Times New Roman"/>
                <a:cs typeface="Times New Roman"/>
              </a:rPr>
              <a:t>Fumes</a:t>
            </a:r>
            <a:r>
              <a:rPr dirty="0" sz="1200" spc="-90">
                <a:latin typeface="Times New Roman"/>
                <a:cs typeface="Times New Roman"/>
              </a:rPr>
              <a:t>: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Fumes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generally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obtained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condensation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vapours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distillation,</a:t>
            </a:r>
            <a:endParaRPr sz="1200">
              <a:latin typeface="Times New Roman"/>
              <a:cs typeface="Times New Roman"/>
            </a:endParaRPr>
          </a:p>
          <a:p>
            <a:pPr algn="just" marL="241300" marR="6350">
              <a:lnSpc>
                <a:spcPct val="107500"/>
              </a:lnSpc>
              <a:spcBef>
                <a:spcPts val="15"/>
              </a:spcBef>
            </a:pPr>
            <a:r>
              <a:rPr dirty="0" sz="1200" spc="-25">
                <a:latin typeface="Times New Roman"/>
                <a:cs typeface="Times New Roman"/>
              </a:rPr>
              <a:t>sublimation,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boiling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several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reactions.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Generally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solvent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metal,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metallic </a:t>
            </a:r>
            <a:r>
              <a:rPr dirty="0" sz="1200" spc="-25">
                <a:latin typeface="Times New Roman"/>
                <a:cs typeface="Times New Roman"/>
              </a:rPr>
              <a:t>oxide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particles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having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size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less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m.</a:t>
            </a:r>
            <a:endParaRPr sz="1200">
              <a:latin typeface="Times New Roman"/>
              <a:cs typeface="Times New Roman"/>
            </a:endParaRPr>
          </a:p>
          <a:p>
            <a:pPr marL="12700" marR="5715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particles, </a:t>
            </a:r>
            <a:r>
              <a:rPr dirty="0" sz="1200" spc="-20">
                <a:latin typeface="Times New Roman"/>
                <a:cs typeface="Times New Roman"/>
              </a:rPr>
              <a:t>ash,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asbestos,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grease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particulates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widely</a:t>
            </a:r>
            <a:r>
              <a:rPr dirty="0" sz="1200" spc="-20">
                <a:latin typeface="Times New Roman"/>
                <a:cs typeface="Times New Roman"/>
              </a:rPr>
              <a:t> distributed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air. </a:t>
            </a:r>
            <a:r>
              <a:rPr dirty="0" sz="1200" spc="-140" i="1">
                <a:latin typeface="Times New Roman"/>
                <a:cs typeface="Times New Roman"/>
              </a:rPr>
              <a:t>Sources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of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particulates</a:t>
            </a:r>
            <a:r>
              <a:rPr dirty="0" sz="1200" spc="-100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processes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injects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2000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million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tonnes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every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year</a:t>
            </a:r>
            <a:r>
              <a:rPr dirty="0" sz="1200">
                <a:latin typeface="Times New Roman"/>
                <a:cs typeface="Times New Roman"/>
              </a:rPr>
              <a:t> into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atmosphere.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These processes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include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volcanic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erruption,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blowing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dust,</a:t>
            </a:r>
            <a:r>
              <a:rPr dirty="0" sz="1200" spc="-30">
                <a:latin typeface="Times New Roman"/>
                <a:cs typeface="Times New Roman"/>
              </a:rPr>
              <a:t> 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wind.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5"/>
              </a:spcBef>
            </a:pPr>
            <a:r>
              <a:rPr dirty="0" sz="1200" spc="-85" i="1">
                <a:latin typeface="Times New Roman"/>
                <a:cs typeface="Times New Roman"/>
              </a:rPr>
              <a:t>Man-</a:t>
            </a:r>
            <a:r>
              <a:rPr dirty="0" sz="1200" spc="-145" i="1">
                <a:latin typeface="Times New Roman"/>
                <a:cs typeface="Times New Roman"/>
              </a:rPr>
              <a:t>made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activities</a:t>
            </a:r>
            <a:r>
              <a:rPr dirty="0" sz="1200" spc="-105">
                <a:latin typeface="Times New Roman"/>
                <a:cs typeface="Times New Roman"/>
              </a:rPr>
              <a:t>-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Emit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450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tonnes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particulates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every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year</a:t>
            </a:r>
            <a:r>
              <a:rPr dirty="0" sz="1200" spc="-30" i="1">
                <a:latin typeface="Times New Roman"/>
                <a:cs typeface="Times New Roman"/>
              </a:rPr>
              <a:t>.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e.g</a:t>
            </a:r>
            <a:r>
              <a:rPr dirty="0" sz="1200" spc="-125">
                <a:latin typeface="Times New Roman"/>
                <a:cs typeface="Times New Roman"/>
              </a:rPr>
              <a:t>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particulate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asbestos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construction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work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fly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ash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thermal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plant,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mining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process,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smoke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 </a:t>
            </a:r>
            <a:r>
              <a:rPr dirty="0" sz="1200" spc="-25">
                <a:latin typeface="Times New Roman"/>
                <a:cs typeface="Times New Roman"/>
              </a:rPr>
              <a:t>incomplete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combustion </a:t>
            </a:r>
            <a:r>
              <a:rPr dirty="0" sz="1200" spc="-20">
                <a:latin typeface="Times New Roman"/>
                <a:cs typeface="Times New Roman"/>
              </a:rPr>
              <a:t>process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0"/>
              </a:spcBef>
            </a:pPr>
            <a:r>
              <a:rPr dirty="0" sz="1200" spc="-130" i="1">
                <a:latin typeface="Times New Roman"/>
                <a:cs typeface="Times New Roman"/>
              </a:rPr>
              <a:t>Miscellaneous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160" i="1">
                <a:latin typeface="Times New Roman"/>
                <a:cs typeface="Times New Roman"/>
              </a:rPr>
              <a:t>sources</a:t>
            </a:r>
            <a:r>
              <a:rPr dirty="0" sz="1200" spc="85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i.e.</a:t>
            </a:r>
            <a:r>
              <a:rPr dirty="0" sz="1200" spc="-75">
                <a:latin typeface="Times New Roman"/>
                <a:cs typeface="Times New Roman"/>
              </a:rPr>
              <a:t>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coal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burning,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burning,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forest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fires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fires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contribute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55">
                <a:latin typeface="Times New Roman"/>
                <a:cs typeface="Times New Roman"/>
              </a:rPr>
              <a:t>1/3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total </a:t>
            </a:r>
            <a:r>
              <a:rPr dirty="0" sz="1200" spc="-30">
                <a:latin typeface="Times New Roman"/>
                <a:cs typeface="Times New Roman"/>
              </a:rPr>
              <a:t>particulate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emission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man-</a:t>
            </a:r>
            <a:r>
              <a:rPr dirty="0" sz="1200" spc="-20">
                <a:latin typeface="Times New Roman"/>
                <a:cs typeface="Times New Roman"/>
              </a:rPr>
              <a:t>made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i="1">
                <a:latin typeface="Cambria"/>
                <a:cs typeface="Cambria"/>
              </a:rPr>
              <a:t> of</a:t>
            </a:r>
            <a:r>
              <a:rPr dirty="0" sz="1200" spc="-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Particulate</a:t>
            </a:r>
            <a:r>
              <a:rPr dirty="0" sz="1200" spc="-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Beings:</a:t>
            </a:r>
            <a:endParaRPr sz="1200">
              <a:latin typeface="Times New Roman"/>
              <a:cs typeface="Times New Roman"/>
            </a:endParaRPr>
          </a:p>
          <a:p>
            <a:pPr lvl="2" marL="241300" marR="6985" indent="-228600">
              <a:lnSpc>
                <a:spcPct val="107500"/>
              </a:lnSpc>
              <a:spcBef>
                <a:spcPts val="10"/>
              </a:spcBef>
              <a:buAutoNum type="arabicParenR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particulate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largely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size.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borne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particles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i.e.</a:t>
            </a:r>
            <a:r>
              <a:rPr dirty="0" sz="1200" spc="330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dust, </a:t>
            </a:r>
            <a:r>
              <a:rPr dirty="0" sz="1200">
                <a:latin typeface="Times New Roman"/>
                <a:cs typeface="Times New Roman"/>
              </a:rPr>
              <a:t>soot,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fumes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dangerous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health.</a:t>
            </a:r>
            <a:endParaRPr sz="1200">
              <a:latin typeface="Times New Roman"/>
              <a:cs typeface="Times New Roman"/>
            </a:endParaRPr>
          </a:p>
          <a:p>
            <a:pPr lvl="2"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Particulate </a:t>
            </a:r>
            <a:r>
              <a:rPr dirty="0" sz="1200" spc="-20">
                <a:latin typeface="Times New Roman"/>
                <a:cs typeface="Times New Roman"/>
              </a:rPr>
              <a:t>pollutant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size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enters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lung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rapidly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35">
                <a:latin typeface="Times New Roman"/>
                <a:cs typeface="Times New Roman"/>
              </a:rPr>
              <a:t> damages </a:t>
            </a:r>
            <a:r>
              <a:rPr dirty="0" sz="1200" spc="-25">
                <a:latin typeface="Times New Roman"/>
                <a:cs typeface="Times New Roman"/>
              </a:rPr>
              <a:t>lung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tissues.</a:t>
            </a:r>
            <a:endParaRPr sz="1200">
              <a:latin typeface="Times New Roman"/>
              <a:cs typeface="Times New Roman"/>
            </a:endParaRPr>
          </a:p>
          <a:p>
            <a:pPr lvl="2"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Workers</a:t>
            </a:r>
            <a:r>
              <a:rPr dirty="0" sz="1200" spc="-20">
                <a:latin typeface="Times New Roman"/>
                <a:cs typeface="Times New Roman"/>
              </a:rPr>
              <a:t> exposed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asbestos </a:t>
            </a:r>
            <a:r>
              <a:rPr dirty="0" sz="1200" spc="-30">
                <a:latin typeface="Times New Roman"/>
                <a:cs typeface="Times New Roman"/>
              </a:rPr>
              <a:t>particulates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mostly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lung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cancer.</a:t>
            </a:r>
            <a:endParaRPr sz="1200">
              <a:latin typeface="Times New Roman"/>
              <a:cs typeface="Times New Roman"/>
            </a:endParaRPr>
          </a:p>
          <a:p>
            <a:pPr lvl="2" marL="240029" marR="5715" indent="-227965">
              <a:lnSpc>
                <a:spcPct val="107500"/>
              </a:lnSpc>
              <a:buAutoNum type="arabicParenR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Lead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serious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released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automobile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exhaust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reported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harmful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effect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children’s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brain.</a:t>
            </a:r>
            <a:endParaRPr sz="1200">
              <a:latin typeface="Times New Roman"/>
              <a:cs typeface="Times New Roman"/>
            </a:endParaRPr>
          </a:p>
          <a:p>
            <a:pPr lvl="2"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Lead also interferes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development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maturation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RBCs.</a:t>
            </a:r>
            <a:endParaRPr sz="1200">
              <a:latin typeface="Times New Roman"/>
              <a:cs typeface="Times New Roman"/>
            </a:endParaRPr>
          </a:p>
          <a:p>
            <a:pPr lvl="2" marL="241300" marR="5715" indent="-228600">
              <a:lnSpc>
                <a:spcPts val="1560"/>
              </a:lnSpc>
              <a:spcBef>
                <a:spcPts val="60"/>
              </a:spcBef>
              <a:buAutoNum type="arabicParenR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It has been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reported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smokes</a:t>
            </a:r>
            <a:r>
              <a:rPr dirty="0" sz="1200">
                <a:latin typeface="Times New Roman"/>
                <a:cs typeface="Times New Roman"/>
              </a:rPr>
              <a:t> can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easily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symptoms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10">
                <a:latin typeface="Times New Roman"/>
                <a:cs typeface="Times New Roman"/>
              </a:rPr>
              <a:t>asthma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excess </a:t>
            </a:r>
            <a:r>
              <a:rPr dirty="0" sz="1200" spc="-20">
                <a:latin typeface="Times New Roman"/>
                <a:cs typeface="Times New Roman"/>
              </a:rPr>
              <a:t>concentration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Pb.</a:t>
            </a:r>
            <a:endParaRPr sz="1200">
              <a:latin typeface="Times New Roman"/>
              <a:cs typeface="Times New Roman"/>
            </a:endParaRPr>
          </a:p>
          <a:p>
            <a:pPr lvl="2" marL="240665" indent="-227965">
              <a:lnSpc>
                <a:spcPct val="100000"/>
              </a:lnSpc>
              <a:spcBef>
                <a:spcPts val="35"/>
              </a:spcBef>
              <a:buAutoNum type="arabicParenR"/>
              <a:tabLst>
                <a:tab pos="240665" algn="l"/>
              </a:tabLst>
            </a:pPr>
            <a:r>
              <a:rPr dirty="0" sz="1200" spc="-50">
                <a:latin typeface="Times New Roman"/>
                <a:cs typeface="Times New Roman"/>
              </a:rPr>
              <a:t>Silicosis,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chronic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disease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lung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25">
                <a:latin typeface="Times New Roman"/>
                <a:cs typeface="Times New Roman"/>
              </a:rPr>
              <a:t>caused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 </a:t>
            </a:r>
            <a:r>
              <a:rPr dirty="0" sz="1200" spc="-30">
                <a:latin typeface="Times New Roman"/>
                <a:cs typeface="Times New Roman"/>
              </a:rPr>
              <a:t>inhalation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containing </a:t>
            </a:r>
            <a:r>
              <a:rPr dirty="0" sz="1200" spc="-10">
                <a:latin typeface="Times New Roman"/>
                <a:cs typeface="Times New Roman"/>
              </a:rPr>
              <a:t>silica.</a:t>
            </a:r>
            <a:endParaRPr sz="1200">
              <a:latin typeface="Times New Roman"/>
              <a:cs typeface="Times New Roman"/>
            </a:endParaRPr>
          </a:p>
          <a:p>
            <a:pPr lvl="2" marL="2406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Acid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particulate cause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eye,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irritation.</a:t>
            </a:r>
            <a:endParaRPr sz="1200">
              <a:latin typeface="Times New Roman"/>
              <a:cs typeface="Times New Roman"/>
            </a:endParaRPr>
          </a:p>
          <a:p>
            <a:pPr lvl="2" marL="240029" marR="6350" indent="-227965">
              <a:lnSpc>
                <a:spcPct val="107500"/>
              </a:lnSpc>
              <a:spcBef>
                <a:spcPts val="15"/>
              </a:spcBef>
              <a:buAutoNum type="arabicParenR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Lead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asbestos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cumulative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poison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dangerous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children </a:t>
            </a:r>
            <a:r>
              <a:rPr dirty="0" sz="1200" spc="-25">
                <a:latin typeface="Times New Roman"/>
                <a:cs typeface="Times New Roman"/>
              </a:rPr>
              <a:t>causing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damage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cancer.</a:t>
            </a:r>
            <a:endParaRPr sz="1200">
              <a:latin typeface="Times New Roman"/>
              <a:cs typeface="Times New Roman"/>
            </a:endParaRPr>
          </a:p>
          <a:p>
            <a:pPr lvl="2" marL="240029" indent="-227329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029" algn="l"/>
              </a:tabLst>
            </a:pPr>
            <a:r>
              <a:rPr dirty="0" sz="1200" spc="-55">
                <a:latin typeface="Times New Roman"/>
                <a:cs typeface="Times New Roman"/>
              </a:rPr>
              <a:t>Black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lung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disease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while</a:t>
            </a:r>
            <a:r>
              <a:rPr dirty="0" sz="1200" spc="-25">
                <a:latin typeface="Times New Roman"/>
                <a:cs typeface="Times New Roman"/>
              </a:rPr>
              <a:t> lung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disease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occurs</a:t>
            </a:r>
            <a:r>
              <a:rPr dirty="0" sz="1200" spc="-30">
                <a:latin typeface="Times New Roman"/>
                <a:cs typeface="Times New Roman"/>
              </a:rPr>
              <a:t> frequently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textile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workers.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7935" cy="4928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241300" marR="5715" indent="-229235">
              <a:lnSpc>
                <a:spcPct val="107900"/>
              </a:lnSpc>
              <a:spcBef>
                <a:spcPts val="1210"/>
              </a:spcBef>
            </a:pPr>
            <a:r>
              <a:rPr dirty="0" sz="1200" spc="-30">
                <a:latin typeface="Times New Roman"/>
                <a:cs typeface="Times New Roman"/>
              </a:rPr>
              <a:t>11)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less</a:t>
            </a:r>
            <a:r>
              <a:rPr dirty="0" sz="1200">
                <a:latin typeface="Times New Roman"/>
                <a:cs typeface="Times New Roman"/>
              </a:rPr>
              <a:t> than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worst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lung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damages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larger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particles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3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trapped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throat.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particles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breathing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troubles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blockage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irritation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lungs.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 i="1">
                <a:latin typeface="Cambria"/>
                <a:cs typeface="Cambria"/>
              </a:rPr>
              <a:t>Effects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-10" i="1">
                <a:latin typeface="Cambria"/>
                <a:cs typeface="Cambria"/>
              </a:rPr>
              <a:t> Hydrocarbon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1200" spc="-10">
                <a:latin typeface="Times New Roman"/>
                <a:cs typeface="Times New Roman"/>
              </a:rPr>
              <a:t>Effects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Being</a:t>
            </a:r>
            <a:endParaRPr sz="1200">
              <a:latin typeface="Times New Roman"/>
              <a:cs typeface="Times New Roman"/>
            </a:endParaRPr>
          </a:p>
          <a:p>
            <a:pPr marL="240029" marR="8255" indent="-227965">
              <a:lnSpc>
                <a:spcPts val="1560"/>
              </a:lnSpc>
              <a:spcBef>
                <a:spcPts val="60"/>
              </a:spcBef>
              <a:buAutoNum type="arabicParenR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Hydrocarbons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(500-</a:t>
            </a:r>
            <a:r>
              <a:rPr dirty="0" sz="1200" spc="-20">
                <a:latin typeface="Times New Roman"/>
                <a:cs typeface="Times New Roman"/>
              </a:rPr>
              <a:t>1000</a:t>
            </a:r>
            <a:r>
              <a:rPr dirty="0" sz="1200">
                <a:latin typeface="Times New Roman"/>
                <a:cs typeface="Times New Roman"/>
              </a:rPr>
              <a:t> ppm)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 </a:t>
            </a:r>
            <a:r>
              <a:rPr dirty="0" sz="1200" spc="-30">
                <a:latin typeface="Times New Roman"/>
                <a:cs typeface="Times New Roman"/>
              </a:rPr>
              <a:t>carcinogenic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 </a:t>
            </a:r>
            <a:r>
              <a:rPr dirty="0" sz="1200" spc="-20">
                <a:latin typeface="Times New Roman"/>
                <a:cs typeface="Times New Roman"/>
              </a:rPr>
              <a:t>lungs.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Mainly,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swelling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they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lungs.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5"/>
              </a:spcBef>
              <a:buAutoNum type="arabicParenR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Aromatic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hydrocarbons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benzene,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toluene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dangerous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acyclic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alicylic</a:t>
            </a:r>
            <a:endParaRPr sz="1200">
              <a:latin typeface="Times New Roman"/>
              <a:cs typeface="Times New Roman"/>
            </a:endParaRPr>
          </a:p>
          <a:p>
            <a:pPr marL="241300" marR="5715">
              <a:lnSpc>
                <a:spcPts val="1560"/>
              </a:lnSpc>
              <a:spcBef>
                <a:spcPts val="60"/>
              </a:spcBef>
            </a:pPr>
            <a:r>
              <a:rPr dirty="0" sz="1200" spc="-10">
                <a:latin typeface="Times New Roman"/>
                <a:cs typeface="Times New Roman"/>
              </a:rPr>
              <a:t>hydrocarbons.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inhalation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vapours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irritation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mucus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membrane. </a:t>
            </a:r>
            <a:r>
              <a:rPr dirty="0" sz="1200" spc="-20">
                <a:latin typeface="Times New Roman"/>
                <a:cs typeface="Times New Roman"/>
              </a:rPr>
              <a:t>However,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levels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various</a:t>
            </a:r>
            <a:r>
              <a:rPr dirty="0" sz="1200" spc="-25">
                <a:latin typeface="Times New Roman"/>
                <a:cs typeface="Times New Roman"/>
              </a:rPr>
              <a:t> acute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symptoms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body.</a:t>
            </a:r>
            <a:endParaRPr sz="1200">
              <a:latin typeface="Times New Roman"/>
              <a:cs typeface="Times New Roman"/>
            </a:endParaRPr>
          </a:p>
          <a:p>
            <a:pPr marL="233045" indent="-220345">
              <a:lnSpc>
                <a:spcPct val="100000"/>
              </a:lnSpc>
              <a:spcBef>
                <a:spcPts val="35"/>
              </a:spcBef>
              <a:buAutoNum type="arabicParenR" startAt="3"/>
              <a:tabLst>
                <a:tab pos="233045" algn="l"/>
              </a:tabLst>
            </a:pPr>
            <a:r>
              <a:rPr dirty="0" sz="1200" spc="-10">
                <a:latin typeface="Times New Roman"/>
                <a:cs typeface="Times New Roman"/>
              </a:rPr>
              <a:t>Secondary</a:t>
            </a:r>
            <a:r>
              <a:rPr dirty="0" sz="1200" spc="40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pollutant</a:t>
            </a:r>
            <a:r>
              <a:rPr dirty="0" sz="1200" spc="40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(PAN)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hydrocarbon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NOx</a:t>
            </a:r>
            <a:r>
              <a:rPr dirty="0" sz="1200" spc="40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results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formation</a:t>
            </a:r>
            <a:r>
              <a:rPr dirty="0" sz="1200" spc="4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Times New Roman"/>
                <a:cs typeface="Times New Roman"/>
              </a:rPr>
              <a:t>photochemical</a:t>
            </a:r>
            <a:r>
              <a:rPr dirty="0" sz="1200" spc="-20">
                <a:latin typeface="Times New Roman"/>
                <a:cs typeface="Times New Roman"/>
              </a:rPr>
              <a:t> smog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irritation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eyes,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nose,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respiratory</a:t>
            </a:r>
            <a:r>
              <a:rPr dirty="0" sz="1200" spc="-10">
                <a:latin typeface="Times New Roman"/>
                <a:cs typeface="Times New Roman"/>
              </a:rPr>
              <a:t> distress.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 indent="-228600">
              <a:lnSpc>
                <a:spcPct val="107800"/>
              </a:lnSpc>
              <a:spcBef>
                <a:spcPts val="5"/>
              </a:spcBef>
              <a:buAutoNum type="arabicParenR" startAt="4"/>
              <a:tabLst>
                <a:tab pos="241300" algn="l"/>
              </a:tabLst>
            </a:pPr>
            <a:r>
              <a:rPr dirty="0" sz="1200" spc="-20">
                <a:latin typeface="Times New Roman"/>
                <a:cs typeface="Times New Roman"/>
              </a:rPr>
              <a:t>Excess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hydrocarbon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mucus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secretion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result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respiratory </a:t>
            </a:r>
            <a:r>
              <a:rPr dirty="0" sz="1200" spc="-10">
                <a:latin typeface="Times New Roman"/>
                <a:cs typeface="Times New Roman"/>
              </a:rPr>
              <a:t>tracts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blocked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man coughs </a:t>
            </a:r>
            <a:r>
              <a:rPr dirty="0" sz="1200" spc="-35">
                <a:latin typeface="Times New Roman"/>
                <a:cs typeface="Times New Roman"/>
              </a:rPr>
              <a:t>regularly.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Because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continuous cough much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caused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trachea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lungs </a:t>
            </a:r>
            <a:r>
              <a:rPr dirty="0" sz="1200">
                <a:latin typeface="Times New Roman"/>
                <a:cs typeface="Times New Roman"/>
              </a:rPr>
              <a:t>due 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lining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membrane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alveoli</a:t>
            </a:r>
            <a:r>
              <a:rPr dirty="0" sz="1200">
                <a:latin typeface="Times New Roman"/>
                <a:cs typeface="Times New Roman"/>
              </a:rPr>
              <a:t> bursts. So,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very</a:t>
            </a:r>
            <a:r>
              <a:rPr dirty="0" sz="1200">
                <a:latin typeface="Times New Roman"/>
                <a:cs typeface="Times New Roman"/>
              </a:rPr>
              <a:t> less area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left for </a:t>
            </a:r>
            <a:r>
              <a:rPr dirty="0" sz="1200" spc="-20">
                <a:latin typeface="Times New Roman"/>
                <a:cs typeface="Times New Roman"/>
              </a:rPr>
              <a:t>exchange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oxygen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carbon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dioxide.</a:t>
            </a:r>
            <a:endParaRPr sz="1200">
              <a:latin typeface="Times New Roman"/>
              <a:cs typeface="Times New Roman"/>
            </a:endParaRPr>
          </a:p>
          <a:p>
            <a:pPr algn="just" marL="240029" marR="5715" indent="-227965">
              <a:lnSpc>
                <a:spcPts val="1560"/>
              </a:lnSpc>
              <a:spcBef>
                <a:spcPts val="60"/>
              </a:spcBef>
              <a:buAutoNum type="arabicParenR" startAt="4"/>
              <a:tabLst>
                <a:tab pos="241300" algn="l"/>
              </a:tabLst>
            </a:pPr>
            <a:r>
              <a:rPr dirty="0" sz="1200" spc="-30">
                <a:latin typeface="Times New Roman"/>
                <a:cs typeface="Times New Roman"/>
              </a:rPr>
              <a:t>Benzpyrene,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amounts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tobacco,</a:t>
            </a:r>
            <a:r>
              <a:rPr dirty="0" sz="1200" spc="-30">
                <a:latin typeface="Times New Roman"/>
                <a:cs typeface="Times New Roman"/>
              </a:rPr>
              <a:t> charcoal,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boiled </a:t>
            </a:r>
            <a:r>
              <a:rPr dirty="0" sz="1200" spc="-25">
                <a:latin typeface="Times New Roman"/>
                <a:cs typeface="Times New Roman"/>
              </a:rPr>
              <a:t>stacks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gasoline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exhaust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etc.,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dangerous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cancer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inducing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hydrocarbon</a:t>
            </a:r>
            <a:r>
              <a:rPr dirty="0" sz="1200" spc="-10">
                <a:latin typeface="Times New Roman"/>
                <a:cs typeface="Times New Roman"/>
              </a:rPr>
              <a:t> pollutant.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35"/>
              </a:spcBef>
              <a:buAutoNum type="arabicParenR" startAt="4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Methane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(marsh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gas)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volume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0-</a:t>
            </a:r>
            <a:r>
              <a:rPr dirty="0" sz="1200" spc="-25">
                <a:latin typeface="Times New Roman"/>
                <a:cs typeface="Times New Roman"/>
              </a:rPr>
              <a:t>0.002%.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higher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10"/>
              </a:spcBef>
            </a:pPr>
            <a:r>
              <a:rPr dirty="0" sz="1200" spc="-50">
                <a:latin typeface="Times New Roman"/>
                <a:cs typeface="Times New Roman"/>
              </a:rPr>
              <a:t>levels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absence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oxygen,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create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narcotic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5.1: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Effect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Toxic</a:t>
            </a:r>
            <a:r>
              <a:rPr dirty="0" sz="1200" spc="-10">
                <a:latin typeface="Georgia"/>
                <a:cs typeface="Georgia"/>
              </a:rPr>
              <a:t> Hydrocarbons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62805" y="5375154"/>
          <a:ext cx="5523230" cy="1379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3200399"/>
              </a:tblGrid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Hydrocarbons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Content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(ppm)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Adverse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Effect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990">
                <a:tc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Benzene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7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7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Mucus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membrane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irritation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3000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Injure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sensitive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parts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body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respiratory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irritant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7500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Lung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cancer, dangerous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health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20,000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Most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fatal,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causes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death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Benzpyrene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Induces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cancer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Toluene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3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200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3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600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3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Headache,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weakness,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fatigue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Affect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nervous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system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813" y="6912357"/>
            <a:ext cx="6336665" cy="1013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40029" marR="5080" indent="-227965">
              <a:lnSpc>
                <a:spcPct val="107900"/>
              </a:lnSpc>
              <a:spcBef>
                <a:spcPts val="105"/>
              </a:spcBef>
              <a:buAutoNum type="arabicParenR" startAt="7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Ozone,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upto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0-</a:t>
            </a:r>
            <a:r>
              <a:rPr dirty="0" sz="1200">
                <a:latin typeface="Times New Roman"/>
                <a:cs typeface="Times New Roman"/>
              </a:rPr>
              <a:t>2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nose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throat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irritation.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exposure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hours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ppm.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produces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extreme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fatigue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lack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co-</a:t>
            </a:r>
            <a:r>
              <a:rPr dirty="0" sz="1200" spc="-20">
                <a:latin typeface="Times New Roman"/>
                <a:cs typeface="Times New Roman"/>
              </a:rPr>
              <a:t>ordination,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while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(9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ppm)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causes </a:t>
            </a:r>
            <a:r>
              <a:rPr dirty="0" sz="1200" spc="-10">
                <a:latin typeface="Times New Roman"/>
                <a:cs typeface="Times New Roman"/>
              </a:rPr>
              <a:t>severe 	edema.</a:t>
            </a:r>
            <a:endParaRPr sz="1200">
              <a:latin typeface="Times New Roman"/>
              <a:cs typeface="Times New Roman"/>
            </a:endParaRPr>
          </a:p>
          <a:p>
            <a:pPr algn="just" marL="240029" marR="5080" indent="-227965">
              <a:lnSpc>
                <a:spcPts val="1560"/>
              </a:lnSpc>
              <a:spcBef>
                <a:spcPts val="60"/>
              </a:spcBef>
              <a:buAutoNum type="arabicParenR" startAt="7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hydrocarbons,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especially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carcinogenic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hydrocarbons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cancer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30">
                <a:latin typeface="Times New Roman"/>
                <a:cs typeface="Times New Roman"/>
              </a:rPr>
              <a:t>affecting</a:t>
            </a:r>
            <a:r>
              <a:rPr dirty="0" sz="1200">
                <a:latin typeface="Times New Roman"/>
                <a:cs typeface="Times New Roman"/>
              </a:rPr>
              <a:t> DNA and </a:t>
            </a:r>
            <a:r>
              <a:rPr dirty="0" sz="1200" spc="-55">
                <a:latin typeface="Times New Roman"/>
                <a:cs typeface="Times New Roman"/>
              </a:rPr>
              <a:t>cell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growth.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9" y="423167"/>
            <a:ext cx="6336665" cy="19551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50">
                <a:latin typeface="Georgia"/>
                <a:cs typeface="Georgia"/>
              </a:rPr>
              <a:t>1: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Introduction</a:t>
            </a:r>
            <a:r>
              <a:rPr dirty="0" sz="1300" spc="-20">
                <a:latin typeface="Georgia"/>
                <a:cs typeface="Georgia"/>
              </a:rPr>
              <a:t> </a:t>
            </a:r>
            <a:r>
              <a:rPr dirty="0" sz="1300">
                <a:latin typeface="Georgia"/>
                <a:cs typeface="Georgia"/>
              </a:rPr>
              <a:t>to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Environment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Studies</a:t>
            </a:r>
            <a:endParaRPr sz="1300">
              <a:latin typeface="Georgia"/>
              <a:cs typeface="Georgia"/>
            </a:endParaRPr>
          </a:p>
          <a:p>
            <a:pPr algn="just" marL="296545" marR="5080" indent="-284480">
              <a:lnSpc>
                <a:spcPct val="107900"/>
              </a:lnSpc>
              <a:spcBef>
                <a:spcPts val="1210"/>
              </a:spcBef>
              <a:buAutoNum type="romanLcParenR" startAt="4"/>
              <a:tabLst>
                <a:tab pos="299085" algn="l"/>
              </a:tabLst>
            </a:pPr>
            <a:r>
              <a:rPr dirty="0" sz="1200" spc="-10">
                <a:latin typeface="Georgia"/>
                <a:cs typeface="Georgia"/>
              </a:rPr>
              <a:t>Complex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studies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science.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correlationship 	between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it.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Various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interdependent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another.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relationship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very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complex.</a:t>
            </a:r>
            <a:endParaRPr sz="1200">
              <a:latin typeface="Times New Roman"/>
              <a:cs typeface="Times New Roman"/>
            </a:endParaRPr>
          </a:p>
          <a:p>
            <a:pPr algn="just" marL="296545" marR="6350" indent="-284480">
              <a:lnSpc>
                <a:spcPct val="107500"/>
              </a:lnSpc>
              <a:buAutoNum type="romanLcParenR" startAt="4"/>
              <a:tabLst>
                <a:tab pos="299085" algn="l"/>
              </a:tabLst>
            </a:pPr>
            <a:r>
              <a:rPr dirty="0" sz="1200" spc="-20">
                <a:latin typeface="Georgia"/>
                <a:cs typeface="Georgia"/>
              </a:rPr>
              <a:t>Beneficial</a:t>
            </a:r>
            <a:r>
              <a:rPr dirty="0" sz="1200" spc="-20">
                <a:latin typeface="Times New Roman"/>
                <a:cs typeface="Times New Roman"/>
              </a:rPr>
              <a:t>-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everything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human.</a:t>
            </a:r>
            <a:r>
              <a:rPr dirty="0" sz="1200" spc="2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Therefore,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systematic</a:t>
            </a:r>
            <a:r>
              <a:rPr dirty="0" sz="1200" spc="-20">
                <a:latin typeface="Times New Roman"/>
                <a:cs typeface="Times New Roman"/>
              </a:rPr>
              <a:t> study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resources,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utilization,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arising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overexploitation,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probable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solutions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problems,</a:t>
            </a:r>
            <a:endParaRPr sz="1200">
              <a:latin typeface="Times New Roman"/>
              <a:cs typeface="Times New Roman"/>
            </a:endParaRPr>
          </a:p>
          <a:p>
            <a:pPr algn="just" marL="299085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management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latin typeface="Georgia"/>
                <a:cs typeface="Georgia"/>
              </a:rPr>
              <a:t>Scope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Environmental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Studies: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21" y="3548890"/>
            <a:ext cx="207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Georgia"/>
                <a:cs typeface="Georgia"/>
              </a:rPr>
              <a:t>iii)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8790" y="2352551"/>
            <a:ext cx="6337300" cy="2981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95910" marR="5080" indent="-283845">
              <a:lnSpc>
                <a:spcPct val="107900"/>
              </a:lnSpc>
              <a:spcBef>
                <a:spcPts val="95"/>
              </a:spcBef>
              <a:buAutoNum type="romanLcParenR"/>
              <a:tabLst>
                <a:tab pos="299085" algn="l"/>
              </a:tabLst>
            </a:pPr>
            <a:r>
              <a:rPr dirty="0" sz="1200" spc="-35">
                <a:latin typeface="Georgia"/>
                <a:cs typeface="Georgia"/>
              </a:rPr>
              <a:t>Understanding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nature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80">
                <a:latin typeface="Georgia"/>
                <a:cs typeface="Georgia"/>
              </a:rPr>
              <a:t>–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types,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components,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its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relationship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with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other </a:t>
            </a:r>
            <a:r>
              <a:rPr dirty="0" sz="1200" spc="-5">
                <a:latin typeface="Times New Roman"/>
                <a:cs typeface="Times New Roman"/>
              </a:rPr>
              <a:t>	</a:t>
            </a:r>
            <a:r>
              <a:rPr dirty="0" sz="1200" spc="-35">
                <a:latin typeface="Times New Roman"/>
                <a:cs typeface="Times New Roman"/>
              </a:rPr>
              <a:t>sciences,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nature,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ecology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ecosystems,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ecological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concepts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principles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also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many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	</a:t>
            </a:r>
            <a:r>
              <a:rPr dirty="0" sz="1200" spc="-50">
                <a:latin typeface="Times New Roman"/>
                <a:cs typeface="Times New Roman"/>
              </a:rPr>
              <a:t>allied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things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included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studied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under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category.</a:t>
            </a:r>
            <a:endParaRPr sz="1200">
              <a:latin typeface="Times New Roman"/>
              <a:cs typeface="Times New Roman"/>
            </a:endParaRPr>
          </a:p>
          <a:p>
            <a:pPr algn="just" marL="295910" marR="6985" indent="-283845">
              <a:lnSpc>
                <a:spcPct val="107500"/>
              </a:lnSpc>
              <a:buAutoNum type="romanLcParenR"/>
              <a:tabLst>
                <a:tab pos="299085" algn="l"/>
              </a:tabLst>
            </a:pPr>
            <a:r>
              <a:rPr dirty="0" sz="1200">
                <a:latin typeface="Georgia"/>
                <a:cs typeface="Georgia"/>
              </a:rPr>
              <a:t>Use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natural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resources-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treasure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Because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explosion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uncontrolled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exploitation,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exhaustion.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distribution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299085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management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studied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category.</a:t>
            </a:r>
            <a:endParaRPr sz="1200">
              <a:latin typeface="Times New Roman"/>
              <a:cs typeface="Times New Roman"/>
            </a:endParaRPr>
          </a:p>
          <a:p>
            <a:pPr algn="just" marL="299085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Study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environmental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problems-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industrialization,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population,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urbanization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299085" marR="5080">
              <a:lnSpc>
                <a:spcPct val="1078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overexploitation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mismanagement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problems.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aspects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well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calamities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earthquake,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volcano, </a:t>
            </a:r>
            <a:r>
              <a:rPr dirty="0" sz="1200">
                <a:latin typeface="Times New Roman"/>
                <a:cs typeface="Times New Roman"/>
              </a:rPr>
              <a:t>flood,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drought,</a:t>
            </a:r>
            <a:r>
              <a:rPr dirty="0" sz="1200" spc="-20">
                <a:latin typeface="Times New Roman"/>
                <a:cs typeface="Times New Roman"/>
              </a:rPr>
              <a:t> tsunami, </a:t>
            </a:r>
            <a:r>
              <a:rPr dirty="0" sz="1200" spc="-30">
                <a:latin typeface="Times New Roman"/>
                <a:cs typeface="Times New Roman"/>
              </a:rPr>
              <a:t>cyclones,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sliding,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diversity,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global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warming,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so </a:t>
            </a: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studied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science.</a:t>
            </a:r>
            <a:endParaRPr sz="1200">
              <a:latin typeface="Times New Roman"/>
              <a:cs typeface="Times New Roman"/>
            </a:endParaRPr>
          </a:p>
          <a:p>
            <a:pPr algn="just" marL="299085" marR="5715" indent="-287020">
              <a:lnSpc>
                <a:spcPct val="107500"/>
              </a:lnSpc>
            </a:pPr>
            <a:r>
              <a:rPr dirty="0" sz="1200">
                <a:latin typeface="Georgia"/>
                <a:cs typeface="Georgia"/>
              </a:rPr>
              <a:t>iv)</a:t>
            </a:r>
            <a:r>
              <a:rPr dirty="0" sz="1200" spc="409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Environmental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management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and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planning-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balance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disturbed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unplanned, uncontrolled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various </a:t>
            </a:r>
            <a:r>
              <a:rPr dirty="0" sz="1200" spc="-10">
                <a:latin typeface="Times New Roman"/>
                <a:cs typeface="Times New Roman"/>
              </a:rPr>
              <a:t>ecosystems.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avoid </a:t>
            </a:r>
            <a:r>
              <a:rPr dirty="0" sz="1200" spc="-4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careful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utilization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needed</a:t>
            </a:r>
            <a:endParaRPr sz="1200">
              <a:latin typeface="Times New Roman"/>
              <a:cs typeface="Times New Roman"/>
            </a:endParaRPr>
          </a:p>
          <a:p>
            <a:pPr algn="just" marL="299085" marR="5080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otherwise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available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next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generations.</a:t>
            </a:r>
            <a:r>
              <a:rPr dirty="0" sz="1200" spc="2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Eco-</a:t>
            </a:r>
            <a:r>
              <a:rPr dirty="0" sz="1200" spc="-20">
                <a:latin typeface="Times New Roman"/>
                <a:cs typeface="Times New Roman"/>
              </a:rPr>
              <a:t>planning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very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-25">
                <a:latin typeface="Times New Roman"/>
                <a:cs typeface="Times New Roman"/>
              </a:rPr>
              <a:t> of environmental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studies.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8795" y="5507229"/>
            <a:ext cx="6337300" cy="3573779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200" spc="-30">
                <a:latin typeface="Georgia"/>
                <a:cs typeface="Georgia"/>
              </a:rPr>
              <a:t>Importance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environmental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studies</a:t>
            </a:r>
            <a:endParaRPr sz="1200">
              <a:latin typeface="Georgia"/>
              <a:cs typeface="Georgia"/>
            </a:endParaRPr>
          </a:p>
          <a:p>
            <a:pPr algn="just" marL="12700" marR="6350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Environmental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studies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reflect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status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resources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lives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dependent.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helps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development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area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cultural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heritage.</a:t>
            </a:r>
            <a:endParaRPr sz="1200">
              <a:latin typeface="Times New Roman"/>
              <a:cs typeface="Times New Roman"/>
            </a:endParaRPr>
          </a:p>
          <a:p>
            <a:pPr algn="just" marL="239395" indent="-226695">
              <a:lnSpc>
                <a:spcPct val="100000"/>
              </a:lnSpc>
              <a:spcBef>
                <a:spcPts val="40"/>
              </a:spcBef>
              <a:buAutoNum type="romanLcParenR"/>
              <a:tabLst>
                <a:tab pos="239395" algn="l"/>
              </a:tabLst>
            </a:pPr>
            <a:r>
              <a:rPr dirty="0" sz="1200" spc="-20">
                <a:latin typeface="Georgia"/>
                <a:cs typeface="Georgia"/>
              </a:rPr>
              <a:t>Awareness: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Because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increased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interference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beings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environment,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several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Times New Roman"/>
                <a:cs typeface="Times New Roman"/>
              </a:rPr>
              <a:t>ecological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created.</a:t>
            </a:r>
            <a:r>
              <a:rPr dirty="0" sz="1200" spc="240">
                <a:latin typeface="Times New Roman"/>
                <a:cs typeface="Times New Roman"/>
              </a:rPr>
              <a:t>  </a:t>
            </a:r>
            <a:r>
              <a:rPr dirty="0" sz="1200" spc="-25">
                <a:latin typeface="Times New Roman"/>
                <a:cs typeface="Times New Roman"/>
              </a:rPr>
              <a:t>Severity</a:t>
            </a:r>
            <a:r>
              <a:rPr dirty="0" sz="1200" spc="25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increasing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continuously.</a:t>
            </a:r>
            <a:endParaRPr sz="1200">
              <a:latin typeface="Times New Roman"/>
              <a:cs typeface="Times New Roman"/>
            </a:endParaRPr>
          </a:p>
          <a:p>
            <a:pPr algn="just" marL="241300" marR="57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Environmental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studies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solve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making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people,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social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groups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organizations</a:t>
            </a:r>
            <a:r>
              <a:rPr dirty="0" sz="1200" spc="-35">
                <a:latin typeface="Times New Roman"/>
                <a:cs typeface="Times New Roman"/>
              </a:rPr>
              <a:t> aware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problems.</a:t>
            </a:r>
            <a:endParaRPr sz="1200">
              <a:latin typeface="Times New Roman"/>
              <a:cs typeface="Times New Roman"/>
            </a:endParaRPr>
          </a:p>
          <a:p>
            <a:pPr algn="just" marL="239395" marR="5715" indent="-226695">
              <a:lnSpc>
                <a:spcPct val="107500"/>
              </a:lnSpc>
              <a:spcBef>
                <a:spcPts val="15"/>
              </a:spcBef>
              <a:buAutoNum type="romanLcParenR" startAt="2"/>
              <a:tabLst>
                <a:tab pos="241300" algn="l"/>
              </a:tabLst>
            </a:pPr>
            <a:r>
              <a:rPr dirty="0" sz="1200">
                <a:latin typeface="Georgia"/>
                <a:cs typeface="Georgia"/>
              </a:rPr>
              <a:t>Knowledge: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Maintenance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healthy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very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sustenance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life.</a:t>
            </a:r>
            <a:r>
              <a:rPr dirty="0" sz="1200" spc="160">
                <a:latin typeface="Times New Roman"/>
                <a:cs typeface="Times New Roman"/>
              </a:rPr>
              <a:t>  </a:t>
            </a:r>
            <a:r>
              <a:rPr dirty="0" sz="1200" spc="-25">
                <a:latin typeface="Times New Roman"/>
                <a:cs typeface="Times New Roman"/>
              </a:rPr>
              <a:t>As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environmental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studies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concerned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science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disciplines,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familiar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many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35">
                <a:latin typeface="Times New Roman"/>
                <a:cs typeface="Times New Roman"/>
              </a:rPr>
              <a:t>scientific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concepts.</a:t>
            </a:r>
            <a:endParaRPr sz="1200">
              <a:latin typeface="Times New Roman"/>
              <a:cs typeface="Times New Roman"/>
            </a:endParaRPr>
          </a:p>
          <a:p>
            <a:pPr algn="just" marL="238760" marR="6350" indent="-226060">
              <a:lnSpc>
                <a:spcPct val="107500"/>
              </a:lnSpc>
              <a:spcBef>
                <a:spcPts val="10"/>
              </a:spcBef>
              <a:buAutoNum type="romanLcParenR" startAt="2"/>
              <a:tabLst>
                <a:tab pos="241300" algn="l"/>
              </a:tabLst>
            </a:pPr>
            <a:r>
              <a:rPr dirty="0" sz="1200" spc="-25">
                <a:latin typeface="Georgia"/>
                <a:cs typeface="Georgia"/>
              </a:rPr>
              <a:t>Behavior: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science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positive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attitude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towards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make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eco-</a:t>
            </a:r>
            <a:r>
              <a:rPr dirty="0" sz="1200" spc="-10">
                <a:latin typeface="Times New Roman"/>
                <a:cs typeface="Times New Roman"/>
              </a:rPr>
              <a:t>friendly.</a:t>
            </a:r>
            <a:endParaRPr sz="1200">
              <a:latin typeface="Times New Roman"/>
              <a:cs typeface="Times New Roman"/>
            </a:endParaRPr>
          </a:p>
          <a:p>
            <a:pPr algn="just" marL="239395" marR="5715" indent="-227329">
              <a:lnSpc>
                <a:spcPts val="1560"/>
              </a:lnSpc>
              <a:spcBef>
                <a:spcPts val="60"/>
              </a:spcBef>
              <a:buAutoNum type="romanLcParenR" startAt="2"/>
              <a:tabLst>
                <a:tab pos="241300" algn="l"/>
              </a:tabLst>
            </a:pPr>
            <a:r>
              <a:rPr dirty="0" sz="1200">
                <a:latin typeface="Georgia"/>
                <a:cs typeface="Georgia"/>
              </a:rPr>
              <a:t>Skill: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Observation,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research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ability,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required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 	developed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studying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science.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35"/>
              </a:spcBef>
              <a:buAutoNum type="romanLcParenR" startAt="2"/>
              <a:tabLst>
                <a:tab pos="240029" algn="l"/>
              </a:tabLst>
            </a:pPr>
            <a:r>
              <a:rPr dirty="0" sz="1200" spc="-40">
                <a:latin typeface="Georgia"/>
                <a:cs typeface="Georgia"/>
              </a:rPr>
              <a:t>Involvement: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preservation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conservation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involvement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society/people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Times New Roman"/>
                <a:cs typeface="Times New Roman"/>
              </a:rPr>
              <a:t>great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importance.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necessary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solve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eco-</a:t>
            </a:r>
            <a:r>
              <a:rPr dirty="0" sz="1200" spc="-10">
                <a:latin typeface="Times New Roman"/>
                <a:cs typeface="Times New Roman"/>
              </a:rPr>
              <a:t>problems.</a:t>
            </a:r>
            <a:endParaRPr sz="1200">
              <a:latin typeface="Times New Roman"/>
              <a:cs typeface="Times New Roman"/>
            </a:endParaRPr>
          </a:p>
          <a:p>
            <a:pPr algn="just" marL="240029" marR="6985" indent="-227329">
              <a:lnSpc>
                <a:spcPct val="107500"/>
              </a:lnSpc>
              <a:buAutoNum type="romanLcParenR" startAt="6"/>
              <a:tabLst>
                <a:tab pos="241300" algn="l"/>
              </a:tabLst>
            </a:pPr>
            <a:r>
              <a:rPr dirty="0" sz="1200" spc="-25">
                <a:latin typeface="Georgia"/>
                <a:cs typeface="Georgia"/>
              </a:rPr>
              <a:t>Evaluation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ability: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start</a:t>
            </a:r>
            <a:r>
              <a:rPr dirty="0" sz="1200" spc="-25">
                <a:latin typeface="Times New Roman"/>
                <a:cs typeface="Times New Roman"/>
              </a:rPr>
              <a:t> thinking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logically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problems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 	studies.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Skill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evaluation,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role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oneself,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society, </a:t>
            </a:r>
            <a:r>
              <a:rPr dirty="0" sz="1200" spc="-20">
                <a:latin typeface="Times New Roman"/>
                <a:cs typeface="Times New Roman"/>
              </a:rPr>
              <a:t>institute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towards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ecological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field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75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3271520" cy="574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5.2: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Hazards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Carcinogenic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Hydrocarbons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42765" y="1019562"/>
          <a:ext cx="6163310" cy="2239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265"/>
                <a:gridCol w="1428115"/>
                <a:gridCol w="1520824"/>
                <a:gridCol w="1519554"/>
              </a:tblGrid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Compound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Hazards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Compound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Hazards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9790">
                <a:tc>
                  <a:txBody>
                    <a:bodyPr/>
                    <a:lstStyle/>
                    <a:p>
                      <a:pPr marL="210820" indent="-142240">
                        <a:lnSpc>
                          <a:spcPts val="1295"/>
                        </a:lnSpc>
                        <a:buAutoNum type="arabicPeriod"/>
                        <a:tabLst>
                          <a:tab pos="210820" algn="l"/>
                        </a:tabLst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Benzidine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 marR="76200" indent="-22860">
                        <a:lnSpc>
                          <a:spcPct val="187500"/>
                        </a:lnSpc>
                        <a:buAutoNum type="arabicPeriod"/>
                        <a:tabLst>
                          <a:tab pos="172720" algn="l"/>
                        </a:tabLst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ß-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Naphthylamine 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3.Bis-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chloromethyl</a:t>
                      </a:r>
                      <a:r>
                        <a:rPr dirty="0" sz="120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ether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55"/>
                        </a:lnSpc>
                        <a:tabLst>
                          <a:tab pos="916940" algn="l"/>
                        </a:tabLst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Causes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bladder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ts val="13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cancer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6675" marR="60325">
                        <a:lnSpc>
                          <a:spcPct val="93800"/>
                        </a:lnSpc>
                        <a:spcBef>
                          <a:spcPts val="20"/>
                        </a:spcBef>
                        <a:tabLst>
                          <a:tab pos="670560" algn="l"/>
                          <a:tab pos="1246505" algn="l"/>
                        </a:tabLst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Causes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cancer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urinary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bladder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Creates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lung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cancer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6.Ethyleneimine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400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7.b-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piolactone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8.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α-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Naphthylamine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Causes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cancer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40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Potential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carcinogen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Causes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bladder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cancer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68580">
                        <a:lnSpc>
                          <a:spcPts val="1420"/>
                        </a:lnSpc>
                        <a:spcBef>
                          <a:spcPts val="1180"/>
                        </a:spcBef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4.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Ethylene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dichloride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8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20"/>
                        </a:lnSpc>
                        <a:spcBef>
                          <a:spcPts val="1180"/>
                        </a:spcBef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9.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Nitrophenol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8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7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Causes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bladder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cancer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859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5.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Vinyl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chloride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6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30"/>
                        </a:lnSpc>
                        <a:tabLst>
                          <a:tab pos="827405" algn="l"/>
                        </a:tabLst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Causes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stomach,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6675" marR="60960">
                        <a:lnSpc>
                          <a:spcPts val="1360"/>
                        </a:lnSpc>
                        <a:spcBef>
                          <a:spcPts val="65"/>
                        </a:spcBef>
                        <a:tabLst>
                          <a:tab pos="664210" algn="l"/>
                          <a:tab pos="1104265" algn="l"/>
                        </a:tabLst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spleen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lung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cancer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ts val="1310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Causes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liver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cancer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 marR="60325">
                        <a:lnSpc>
                          <a:spcPts val="1360"/>
                        </a:lnSpc>
                      </a:pP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10.3-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3’</a:t>
                      </a:r>
                      <a:r>
                        <a:rPr dirty="0" sz="1200" spc="105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dichlorobenzi-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dine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Causes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cancer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8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794" y="3428494"/>
            <a:ext cx="6337300" cy="53701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i="1">
                <a:latin typeface="Cambria"/>
                <a:cs typeface="Cambria"/>
              </a:rPr>
              <a:t> on </a:t>
            </a:r>
            <a:r>
              <a:rPr dirty="0" sz="1200" spc="-10" i="1">
                <a:latin typeface="Cambria"/>
                <a:cs typeface="Cambria"/>
              </a:rPr>
              <a:t>Plants</a:t>
            </a:r>
            <a:endParaRPr sz="1200">
              <a:latin typeface="Cambria"/>
              <a:cs typeface="Cambria"/>
            </a:endParaRPr>
          </a:p>
          <a:p>
            <a:pPr marL="240029" marR="5715" indent="-227965">
              <a:lnSpc>
                <a:spcPct val="107500"/>
              </a:lnSpc>
              <a:spcBef>
                <a:spcPts val="25"/>
              </a:spcBef>
              <a:buAutoNum type="arabicParenR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Hydrocarbons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photochemical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oxidants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injurious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plants.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Exposure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high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levels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chlorosis </a:t>
            </a:r>
            <a:r>
              <a:rPr dirty="0" sz="1200" spc="-95" i="1">
                <a:latin typeface="Times New Roman"/>
                <a:cs typeface="Times New Roman"/>
              </a:rPr>
              <a:t>i.e.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yellowing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green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portion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leaves.</a:t>
            </a:r>
            <a:endParaRPr sz="1200">
              <a:latin typeface="Times New Roman"/>
              <a:cs typeface="Times New Roman"/>
            </a:endParaRPr>
          </a:p>
          <a:p>
            <a:pPr marL="241300" marR="6350" indent="-228600">
              <a:lnSpc>
                <a:spcPct val="107500"/>
              </a:lnSpc>
              <a:spcBef>
                <a:spcPts val="10"/>
              </a:spcBef>
              <a:buAutoNum type="arabicParenR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enhances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injury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creating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light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flecks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stipples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(clusters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cells)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leaf </a:t>
            </a:r>
            <a:r>
              <a:rPr dirty="0" sz="1200" spc="-25">
                <a:latin typeface="Times New Roman"/>
                <a:cs typeface="Times New Roman"/>
              </a:rPr>
              <a:t>surface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inhibiting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synthetic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leaves.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Ethylene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concentration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shows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adverse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vegetation.</a:t>
            </a:r>
            <a:endParaRPr sz="1200">
              <a:latin typeface="Times New Roman"/>
              <a:cs typeface="Times New Roman"/>
            </a:endParaRPr>
          </a:p>
          <a:p>
            <a:pPr marL="240029" marR="5080" indent="-227965">
              <a:lnSpc>
                <a:spcPct val="107500"/>
              </a:lnSpc>
              <a:buAutoNum type="arabicParenR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Acetylene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propylene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50-</a:t>
            </a:r>
            <a:r>
              <a:rPr dirty="0" sz="1200">
                <a:latin typeface="Times New Roman"/>
                <a:cs typeface="Times New Roman"/>
              </a:rPr>
              <a:t>500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extreme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toxicity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towards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damaging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vegetation.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Ethylene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hydrocarbons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inhibit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damage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leaf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tissues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flowering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i="1">
                <a:latin typeface="Cambria"/>
                <a:cs typeface="Cambria"/>
              </a:rPr>
              <a:t> on</a:t>
            </a:r>
            <a:r>
              <a:rPr dirty="0" sz="1200" spc="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Material</a:t>
            </a:r>
            <a:endParaRPr sz="1200">
              <a:latin typeface="Cambria"/>
              <a:cs typeface="Cambria"/>
            </a:endParaRPr>
          </a:p>
          <a:p>
            <a:pPr algn="just" marL="240029" marR="5715" indent="-227965">
              <a:lnSpc>
                <a:spcPct val="107500"/>
              </a:lnSpc>
              <a:spcBef>
                <a:spcPts val="35"/>
              </a:spcBef>
              <a:buAutoNum type="arabicParenR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Even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induces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chemical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alteration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synthetic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textiles,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rubber,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polymers.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carbon-</a:t>
            </a:r>
            <a:r>
              <a:rPr dirty="0" sz="1200" spc="-10">
                <a:latin typeface="Times New Roman"/>
                <a:cs typeface="Times New Roman"/>
              </a:rPr>
              <a:t>to-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double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bonds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material,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greater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35">
                <a:latin typeface="Times New Roman"/>
                <a:cs typeface="Times New Roman"/>
              </a:rPr>
              <a:t>susceptibility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attack.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Hydrocarbon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pollutant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damages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long </a:t>
            </a:r>
            <a:r>
              <a:rPr dirty="0" sz="1200" spc="-25">
                <a:latin typeface="Times New Roman"/>
                <a:cs typeface="Times New Roman"/>
              </a:rPr>
              <a:t>chains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carbon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atoms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losing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tensile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strength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polymers.</a:t>
            </a:r>
            <a:endParaRPr sz="1200">
              <a:latin typeface="Times New Roman"/>
              <a:cs typeface="Times New Roman"/>
            </a:endParaRPr>
          </a:p>
          <a:p>
            <a:pPr algn="just" marL="240029" marR="5080" indent="-227965">
              <a:lnSpc>
                <a:spcPts val="1560"/>
              </a:lnSpc>
              <a:spcBef>
                <a:spcPts val="60"/>
              </a:spcBef>
              <a:buAutoNum type="arabicParenR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links </a:t>
            </a:r>
            <a:r>
              <a:rPr dirty="0" sz="1200" spc="-10">
                <a:latin typeface="Times New Roman"/>
                <a:cs typeface="Times New Roman"/>
              </a:rPr>
              <a:t>between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parallel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carbon</a:t>
            </a:r>
            <a:r>
              <a:rPr dirty="0" sz="1200" spc="-20">
                <a:latin typeface="Times New Roman"/>
                <a:cs typeface="Times New Roman"/>
              </a:rPr>
              <a:t> chains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less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35">
                <a:latin typeface="Times New Roman"/>
                <a:cs typeface="Times New Roman"/>
              </a:rPr>
              <a:t>elastic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brittle.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307330">
              <a:lnSpc>
                <a:spcPct val="108300"/>
              </a:lnSpc>
            </a:pPr>
            <a:r>
              <a:rPr dirty="0" sz="1200" spc="-55">
                <a:latin typeface="Georgia"/>
                <a:cs typeface="Georgia"/>
              </a:rPr>
              <a:t>Water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Pollution </a:t>
            </a:r>
            <a:r>
              <a:rPr dirty="0" sz="1200" spc="-10">
                <a:latin typeface="Georgia"/>
                <a:cs typeface="Georgia"/>
              </a:rPr>
              <a:t>Introduction</a:t>
            </a:r>
            <a:endParaRPr sz="1200">
              <a:latin typeface="Georgia"/>
              <a:cs typeface="Georgia"/>
            </a:endParaRPr>
          </a:p>
          <a:p>
            <a:pPr marL="12700" marR="5080" indent="457200">
              <a:lnSpc>
                <a:spcPct val="107500"/>
              </a:lnSpc>
            </a:pP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prime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necessity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life.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drinking,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waste,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irrigation,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generating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electricity,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cooling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manufacturing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disposal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sewage.</a:t>
            </a:r>
            <a:endParaRPr sz="1200">
              <a:latin typeface="Times New Roman"/>
              <a:cs typeface="Times New Roman"/>
            </a:endParaRPr>
          </a:p>
          <a:p>
            <a:pPr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undesirable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entry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therefore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20%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river,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lake,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stream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surface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 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polluted.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Today,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receive </a:t>
            </a:r>
            <a:r>
              <a:rPr dirty="0" sz="1200" spc="-30">
                <a:latin typeface="Times New Roman"/>
                <a:cs typeface="Times New Roman"/>
              </a:rPr>
              <a:t>millions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liters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sewage,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domestic,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varying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simple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nutrient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50">
                <a:latin typeface="Times New Roman"/>
                <a:cs typeface="Times New Roman"/>
              </a:rPr>
              <a:t>highly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toxic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substance </a:t>
            </a:r>
            <a:r>
              <a:rPr dirty="0" sz="1200" spc="-90" i="1">
                <a:latin typeface="Times New Roman"/>
                <a:cs typeface="Times New Roman"/>
              </a:rPr>
              <a:t>i.e.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Cd,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Hg,</a:t>
            </a:r>
            <a:r>
              <a:rPr dirty="0" sz="1200" spc="-20">
                <a:latin typeface="Times New Roman"/>
                <a:cs typeface="Times New Roman"/>
              </a:rPr>
              <a:t> nitrate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hydrocarbons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29896" y="423167"/>
            <a:ext cx="6515100" cy="8796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016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01600" marR="93980" indent="457200">
              <a:lnSpc>
                <a:spcPct val="1078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USA,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every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seriously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polluted.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fourteen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rivers including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Ganga,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Gomti,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Kaveri,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Damodar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polluted.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Damodar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perhaps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heavily polluted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 </a:t>
            </a:r>
            <a:r>
              <a:rPr dirty="0" sz="1200" spc="-10">
                <a:latin typeface="Times New Roman"/>
                <a:cs typeface="Times New Roman"/>
              </a:rPr>
              <a:t>litre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Damodar</a:t>
            </a:r>
            <a:r>
              <a:rPr dirty="0" sz="1200" spc="-10">
                <a:latin typeface="Times New Roman"/>
                <a:cs typeface="Times New Roman"/>
              </a:rPr>
              <a:t> water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900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milligram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27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mg of</a:t>
            </a:r>
            <a:r>
              <a:rPr dirty="0" sz="1200" spc="-10">
                <a:latin typeface="Times New Roman"/>
                <a:cs typeface="Times New Roman"/>
              </a:rPr>
              <a:t> lead, </a:t>
            </a:r>
            <a:r>
              <a:rPr dirty="0" sz="1200">
                <a:latin typeface="Times New Roman"/>
                <a:cs typeface="Times New Roman"/>
              </a:rPr>
              <a:t>32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1313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Beside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heavy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metals,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very</a:t>
            </a:r>
            <a:r>
              <a:rPr dirty="0" sz="1200">
                <a:latin typeface="Times New Roman"/>
                <a:cs typeface="Times New Roman"/>
              </a:rPr>
              <a:t> high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levels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sulphate,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phosphate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nitrate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Sulphate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ranging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100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400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mg/1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recorded </a:t>
            </a:r>
            <a:r>
              <a:rPr dirty="0" sz="1200" spc="-20">
                <a:latin typeface="Times New Roman"/>
                <a:cs typeface="Times New Roman"/>
              </a:rPr>
              <a:t>among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river.</a:t>
            </a:r>
            <a:endParaRPr sz="1200">
              <a:latin typeface="Times New Roman"/>
              <a:cs typeface="Times New Roman"/>
            </a:endParaRPr>
          </a:p>
          <a:p>
            <a:pPr algn="just" marL="101600" indent="4572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process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making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soil,</a:t>
            </a:r>
            <a:r>
              <a:rPr dirty="0" sz="1200" spc="-10">
                <a:latin typeface="Times New Roman"/>
                <a:cs typeface="Times New Roman"/>
              </a:rPr>
              <a:t> water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air</a:t>
            </a:r>
            <a:r>
              <a:rPr dirty="0" sz="1200" spc="-20">
                <a:latin typeface="Times New Roman"/>
                <a:cs typeface="Times New Roman"/>
              </a:rPr>
              <a:t> dirty.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According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Odum,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said</a:t>
            </a:r>
            <a:endParaRPr sz="1200">
              <a:latin typeface="Times New Roman"/>
              <a:cs typeface="Times New Roman"/>
            </a:endParaRPr>
          </a:p>
          <a:p>
            <a:pPr algn="just" marL="101600" marR="9588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quality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composition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directly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indirectly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 </a:t>
            </a:r>
            <a:r>
              <a:rPr dirty="0" sz="1200">
                <a:latin typeface="Times New Roman"/>
                <a:cs typeface="Times New Roman"/>
              </a:rPr>
              <a:t>disposal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harmful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domestic,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industrial,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agricultural, </a:t>
            </a:r>
            <a:r>
              <a:rPr dirty="0" sz="1200" spc="-30">
                <a:latin typeface="Times New Roman"/>
                <a:cs typeface="Times New Roman"/>
              </a:rPr>
              <a:t>recreational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purposes.</a:t>
            </a:r>
            <a:endParaRPr sz="1200">
              <a:latin typeface="Times New Roman"/>
              <a:cs typeface="Times New Roman"/>
            </a:endParaRPr>
          </a:p>
          <a:p>
            <a:pPr algn="just" marL="101600" marR="93980" indent="457200">
              <a:lnSpc>
                <a:spcPct val="1078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Normally,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never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chemical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sense.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impurities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both dissolve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suspended.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 </a:t>
            </a:r>
            <a:r>
              <a:rPr dirty="0" sz="1200" spc="-10">
                <a:latin typeface="Times New Roman"/>
                <a:cs typeface="Times New Roman"/>
              </a:rPr>
              <a:t>comprises </a:t>
            </a:r>
            <a:r>
              <a:rPr dirty="0" sz="1200" spc="-20">
                <a:latin typeface="Times New Roman"/>
                <a:cs typeface="Times New Roman"/>
              </a:rPr>
              <a:t>dissolved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gases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(CO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, NH</a:t>
            </a:r>
            <a:r>
              <a:rPr dirty="0" baseline="-19841" sz="1050">
                <a:latin typeface="Times New Roman"/>
                <a:cs typeface="Times New Roman"/>
              </a:rPr>
              <a:t>3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N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),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dissolve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minerals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(salts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Ca,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Mg,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Na),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suspended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impurities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(clay,</a:t>
            </a:r>
            <a:r>
              <a:rPr dirty="0" sz="1200" spc="-25">
                <a:latin typeface="Times New Roman"/>
                <a:cs typeface="Times New Roman"/>
              </a:rPr>
              <a:t> silt,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mud)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microscopic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</a:t>
            </a:r>
            <a:r>
              <a:rPr dirty="0" sz="1200" spc="-25">
                <a:latin typeface="Times New Roman"/>
                <a:cs typeface="Times New Roman"/>
              </a:rPr>
              <a:t>impurities </a:t>
            </a:r>
            <a:r>
              <a:rPr dirty="0" sz="1200" spc="-20">
                <a:latin typeface="Times New Roman"/>
                <a:cs typeface="Times New Roman"/>
              </a:rPr>
              <a:t>derived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nearby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-20">
                <a:latin typeface="Times New Roman"/>
                <a:cs typeface="Times New Roman"/>
              </a:rPr>
              <a:t> that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normally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rather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presence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sometimes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essential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maintaining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potable </a:t>
            </a:r>
            <a:r>
              <a:rPr dirty="0" sz="1200" spc="-25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5">
                <a:latin typeface="Times New Roman"/>
                <a:cs typeface="Times New Roman"/>
              </a:rPr>
              <a:t> useful</a:t>
            </a:r>
            <a:r>
              <a:rPr dirty="0" sz="1200" spc="-20">
                <a:latin typeface="Times New Roman"/>
                <a:cs typeface="Times New Roman"/>
              </a:rPr>
              <a:t> properties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 algn="just" marL="101600" marR="93980" indent="45656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Polluted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turbid,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sometimes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smell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suitable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domestic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activities.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generally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harmful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disease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typhoid,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paratyphoid,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dysentery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cholera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spread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</a:t>
            </a:r>
            <a:endParaRPr sz="1200">
              <a:latin typeface="Times New Roman"/>
              <a:cs typeface="Times New Roman"/>
            </a:endParaRPr>
          </a:p>
          <a:p>
            <a:pPr algn="just" marL="1016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Times New Roman"/>
                <a:cs typeface="Times New Roman"/>
              </a:rPr>
              <a:t>polluted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20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Causes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Water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marL="101600">
              <a:lnSpc>
                <a:spcPct val="100000"/>
              </a:lnSpc>
              <a:spcBef>
                <a:spcPts val="145"/>
              </a:spcBef>
            </a:pP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pollution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mainly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by:</a:t>
            </a:r>
            <a:endParaRPr sz="120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  <a:spcBef>
                <a:spcPts val="105"/>
              </a:spcBef>
              <a:tabLst>
                <a:tab pos="1605915" algn="l"/>
              </a:tabLst>
            </a:pPr>
            <a:r>
              <a:rPr dirty="0" sz="1200" spc="-60">
                <a:latin typeface="Times New Roman"/>
                <a:cs typeface="Times New Roman"/>
              </a:rPr>
              <a:t>(i)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process;</a:t>
            </a: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55">
                <a:latin typeface="Times New Roman"/>
                <a:cs typeface="Times New Roman"/>
              </a:rPr>
              <a:t>(ii)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Anthropogenic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</a:t>
            </a:r>
            <a:endParaRPr sz="1200">
              <a:latin typeface="Times New Roman"/>
              <a:cs typeface="Times New Roman"/>
            </a:endParaRPr>
          </a:p>
          <a:p>
            <a:pPr marL="330200" indent="-228600">
              <a:lnSpc>
                <a:spcPct val="100000"/>
              </a:lnSpc>
              <a:spcBef>
                <a:spcPts val="110"/>
              </a:spcBef>
              <a:buFont typeface="Times New Roman"/>
              <a:buAutoNum type="romanLcParenR"/>
              <a:tabLst>
                <a:tab pos="330200" algn="l"/>
              </a:tabLst>
            </a:pPr>
            <a:r>
              <a:rPr dirty="0" sz="1200" spc="-45" i="1">
                <a:latin typeface="Times New Roman"/>
                <a:cs typeface="Times New Roman"/>
              </a:rPr>
              <a:t>Natural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spc="-150" i="1">
                <a:latin typeface="Times New Roman"/>
                <a:cs typeface="Times New Roman"/>
              </a:rPr>
              <a:t>process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decomposed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vegetables,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brought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bodies.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All</a:t>
            </a:r>
            <a:endParaRPr sz="1200">
              <a:latin typeface="Times New Roman"/>
              <a:cs typeface="Times New Roman"/>
            </a:endParaRPr>
          </a:p>
          <a:p>
            <a:pPr algn="just" marL="330200" marR="95885" indent="-635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interdependent</a:t>
            </a:r>
            <a:r>
              <a:rPr dirty="0" sz="1200">
                <a:latin typeface="Times New Roman"/>
                <a:cs typeface="Times New Roman"/>
              </a:rPr>
              <a:t> 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 other and </a:t>
            </a:r>
            <a:r>
              <a:rPr dirty="0" sz="1200" spc="-10">
                <a:latin typeface="Times New Roman"/>
                <a:cs typeface="Times New Roman"/>
              </a:rPr>
              <a:t>lead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e.g.</a:t>
            </a:r>
            <a:r>
              <a:rPr dirty="0" sz="1200">
                <a:latin typeface="Times New Roman"/>
                <a:cs typeface="Times New Roman"/>
              </a:rPr>
              <a:t> If </a:t>
            </a:r>
            <a:r>
              <a:rPr dirty="0" sz="1200" spc="-10">
                <a:latin typeface="Times New Roman"/>
                <a:cs typeface="Times New Roman"/>
              </a:rPr>
              <a:t>organic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effluent</a:t>
            </a:r>
            <a:r>
              <a:rPr dirty="0" sz="1200">
                <a:latin typeface="Times New Roman"/>
                <a:cs typeface="Times New Roman"/>
              </a:rPr>
              <a:t> 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will</a:t>
            </a:r>
            <a:r>
              <a:rPr dirty="0" sz="1200">
                <a:latin typeface="Times New Roman"/>
                <a:cs typeface="Times New Roman"/>
              </a:rPr>
              <a:t> not </a:t>
            </a:r>
            <a:r>
              <a:rPr dirty="0" sz="1200" spc="-10">
                <a:latin typeface="Times New Roman"/>
                <a:cs typeface="Times New Roman"/>
              </a:rPr>
              <a:t>only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influence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chemical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characteristics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but </a:t>
            </a:r>
            <a:r>
              <a:rPr dirty="0" sz="1200" spc="-65">
                <a:latin typeface="Times New Roman"/>
                <a:cs typeface="Times New Roman"/>
              </a:rPr>
              <a:t>will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 </a:t>
            </a:r>
            <a:r>
              <a:rPr dirty="0" sz="1200" spc="-20">
                <a:latin typeface="Times New Roman"/>
                <a:cs typeface="Times New Roman"/>
              </a:rPr>
              <a:t>affect color, </a:t>
            </a:r>
            <a:r>
              <a:rPr dirty="0" sz="1200">
                <a:latin typeface="Times New Roman"/>
                <a:cs typeface="Times New Roman"/>
              </a:rPr>
              <a:t>odour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biological</a:t>
            </a:r>
            <a:r>
              <a:rPr dirty="0" sz="1200" spc="-20">
                <a:latin typeface="Times New Roman"/>
                <a:cs typeface="Times New Roman"/>
              </a:rPr>
              <a:t> properties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 algn="just" marL="328295" marR="95885" indent="-227329">
              <a:lnSpc>
                <a:spcPct val="107500"/>
              </a:lnSpc>
              <a:buFont typeface="Times New Roman"/>
              <a:buAutoNum type="romanLcParenR" startAt="2"/>
              <a:tabLst>
                <a:tab pos="330200" algn="l"/>
              </a:tabLst>
            </a:pPr>
            <a:r>
              <a:rPr dirty="0" sz="1200" spc="-60" i="1">
                <a:latin typeface="Times New Roman"/>
                <a:cs typeface="Times New Roman"/>
              </a:rPr>
              <a:t>Artificial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60" i="1">
                <a:latin typeface="Times New Roman"/>
                <a:cs typeface="Times New Roman"/>
              </a:rPr>
              <a:t>process</a:t>
            </a:r>
            <a:r>
              <a:rPr dirty="0" sz="1200" spc="8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industrial,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agricultural,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domestic,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mining,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thermal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-10">
                <a:latin typeface="Times New Roman"/>
                <a:cs typeface="Times New Roman"/>
              </a:rPr>
              <a:t> plants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fertilizers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pesticides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 man.</a:t>
            </a:r>
            <a:endParaRPr sz="1200">
              <a:latin typeface="Times New Roman"/>
              <a:cs typeface="Times New Roman"/>
            </a:endParaRPr>
          </a:p>
          <a:p>
            <a:pPr algn="just" marL="101600" marR="95250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pollutants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constantly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getting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deteriorating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 spc="-20">
                <a:latin typeface="Times New Roman"/>
                <a:cs typeface="Times New Roman"/>
              </a:rPr>
              <a:t>becomes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unfit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living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Types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Water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marL="101600">
              <a:lnSpc>
                <a:spcPct val="100000"/>
              </a:lnSpc>
              <a:spcBef>
                <a:spcPts val="130"/>
              </a:spcBef>
            </a:pP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classified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mainly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</a:t>
            </a:r>
            <a:r>
              <a:rPr dirty="0" sz="1200" spc="-35">
                <a:latin typeface="Times New Roman"/>
                <a:cs typeface="Times New Roman"/>
              </a:rPr>
              <a:t> categories.</a:t>
            </a:r>
            <a:r>
              <a:rPr dirty="0" sz="1200" spc="-20">
                <a:latin typeface="Times New Roman"/>
                <a:cs typeface="Times New Roman"/>
              </a:rPr>
              <a:t> These </a:t>
            </a:r>
            <a:r>
              <a:rPr dirty="0" sz="1200" spc="-25">
                <a:latin typeface="Times New Roman"/>
                <a:cs typeface="Times New Roman"/>
              </a:rPr>
              <a:t>are</a:t>
            </a:r>
            <a:endParaRPr sz="1200">
              <a:latin typeface="Times New Roman"/>
              <a:cs typeface="Times New Roman"/>
            </a:endParaRPr>
          </a:p>
          <a:p>
            <a:pPr lvl="1" marL="3295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329565" algn="l"/>
              </a:tabLst>
            </a:pPr>
            <a:r>
              <a:rPr dirty="0" sz="1200" spc="-10">
                <a:latin typeface="Times New Roman"/>
                <a:cs typeface="Times New Roman"/>
              </a:rPr>
              <a:t>Physical</a:t>
            </a:r>
            <a:endParaRPr sz="1200">
              <a:latin typeface="Times New Roman"/>
              <a:cs typeface="Times New Roman"/>
            </a:endParaRPr>
          </a:p>
          <a:p>
            <a:pPr lvl="1" marL="329565" indent="-227965">
              <a:lnSpc>
                <a:spcPct val="100000"/>
              </a:lnSpc>
              <a:spcBef>
                <a:spcPts val="229"/>
              </a:spcBef>
              <a:buFont typeface="Calibri"/>
              <a:buChar char="-"/>
              <a:tabLst>
                <a:tab pos="329565" algn="l"/>
              </a:tabLst>
            </a:pPr>
            <a:r>
              <a:rPr dirty="0" sz="1200" spc="-10">
                <a:latin typeface="Times New Roman"/>
                <a:cs typeface="Times New Roman"/>
              </a:rPr>
              <a:t>Chemical</a:t>
            </a:r>
            <a:endParaRPr sz="1200">
              <a:latin typeface="Times New Roman"/>
              <a:cs typeface="Times New Roman"/>
            </a:endParaRPr>
          </a:p>
          <a:p>
            <a:pPr lvl="1" marL="3295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329565" algn="l"/>
              </a:tabLst>
            </a:pPr>
            <a:r>
              <a:rPr dirty="0" sz="1200" spc="-10">
                <a:latin typeface="Times New Roman"/>
                <a:cs typeface="Times New Roman"/>
              </a:rPr>
              <a:t>Bacteriological</a:t>
            </a:r>
            <a:endParaRPr sz="1200">
              <a:latin typeface="Times New Roman"/>
              <a:cs typeface="Times New Roman"/>
            </a:endParaRPr>
          </a:p>
          <a:p>
            <a:pPr lvl="1" marL="329565" indent="-227965">
              <a:lnSpc>
                <a:spcPct val="100000"/>
              </a:lnSpc>
              <a:spcBef>
                <a:spcPts val="229"/>
              </a:spcBef>
              <a:buFont typeface="Calibri"/>
              <a:buChar char="-"/>
              <a:tabLst>
                <a:tab pos="329565" algn="l"/>
              </a:tabLst>
            </a:pPr>
            <a:r>
              <a:rPr dirty="0" sz="1200" spc="-10">
                <a:latin typeface="Times New Roman"/>
                <a:cs typeface="Times New Roman"/>
              </a:rPr>
              <a:t>Biological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20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dirty="0" sz="1200" spc="-20" i="1">
                <a:latin typeface="Cambria"/>
                <a:cs typeface="Cambria"/>
              </a:rPr>
              <a:t>Sources</a:t>
            </a:r>
            <a:r>
              <a:rPr dirty="0" sz="1200" spc="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Water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marL="101600">
              <a:lnSpc>
                <a:spcPct val="100000"/>
              </a:lnSpc>
              <a:spcBef>
                <a:spcPts val="14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major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sources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are:</a:t>
            </a:r>
            <a:endParaRPr sz="120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Times New Roman"/>
                <a:cs typeface="Times New Roman"/>
              </a:rPr>
              <a:t>1)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Domestic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77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67998" y="423167"/>
            <a:ext cx="6438900" cy="435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635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216535" indent="-153035">
              <a:lnSpc>
                <a:spcPct val="100000"/>
              </a:lnSpc>
              <a:spcBef>
                <a:spcPts val="1325"/>
              </a:spcBef>
              <a:buAutoNum type="arabicParenR" startAt="2"/>
              <a:tabLst>
                <a:tab pos="216535" algn="l"/>
              </a:tabLst>
            </a:pPr>
            <a:r>
              <a:rPr dirty="0" sz="1200" spc="-20">
                <a:latin typeface="Times New Roman"/>
                <a:cs typeface="Times New Roman"/>
              </a:rPr>
              <a:t>Industrial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  <a:p>
            <a:pPr marL="216535" indent="-153035">
              <a:lnSpc>
                <a:spcPct val="100000"/>
              </a:lnSpc>
              <a:spcBef>
                <a:spcPts val="105"/>
              </a:spcBef>
              <a:buAutoNum type="arabicParenR" startAt="2"/>
              <a:tabLst>
                <a:tab pos="216535" algn="l"/>
              </a:tabLst>
            </a:pPr>
            <a:r>
              <a:rPr dirty="0" sz="1200" spc="-40">
                <a:latin typeface="Times New Roman"/>
                <a:cs typeface="Times New Roman"/>
              </a:rPr>
              <a:t>Agricultural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endParaRPr sz="1200">
              <a:latin typeface="Times New Roman"/>
              <a:cs typeface="Times New Roman"/>
            </a:endParaRPr>
          </a:p>
          <a:p>
            <a:pPr marL="216535" indent="-153035">
              <a:lnSpc>
                <a:spcPct val="100000"/>
              </a:lnSpc>
              <a:spcBef>
                <a:spcPts val="120"/>
              </a:spcBef>
              <a:buAutoNum type="arabicParenR" startAt="2"/>
              <a:tabLst>
                <a:tab pos="216535" algn="l"/>
              </a:tabLst>
            </a:pP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i.e.</a:t>
            </a:r>
            <a:r>
              <a:rPr dirty="0" sz="1200" spc="-80">
                <a:latin typeface="Times New Roman"/>
                <a:cs typeface="Times New Roman"/>
              </a:rPr>
              <a:t>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marL="201295" indent="-137795">
              <a:lnSpc>
                <a:spcPct val="100000"/>
              </a:lnSpc>
              <a:buFont typeface="Georgia"/>
              <a:buAutoNum type="arabicPeriod"/>
              <a:tabLst>
                <a:tab pos="201295" algn="l"/>
              </a:tabLst>
            </a:pPr>
            <a:r>
              <a:rPr dirty="0" sz="1200" i="1">
                <a:latin typeface="Cambria"/>
                <a:cs typeface="Cambria"/>
              </a:rPr>
              <a:t>Domestic</a:t>
            </a:r>
            <a:r>
              <a:rPr dirty="0" sz="1200" spc="5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Waste</a:t>
            </a:r>
            <a:endParaRPr sz="1200">
              <a:latin typeface="Cambria"/>
              <a:cs typeface="Cambria"/>
            </a:endParaRPr>
          </a:p>
          <a:p>
            <a:pPr algn="just" marL="63500" marR="55880" indent="456565">
              <a:lnSpc>
                <a:spcPct val="107900"/>
              </a:lnSpc>
              <a:spcBef>
                <a:spcPts val="30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modern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synthetic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detergents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cleaning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30">
                <a:latin typeface="Times New Roman"/>
                <a:cs typeface="Times New Roman"/>
              </a:rPr>
              <a:t>washing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purpose.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(excreta)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released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 </a:t>
            </a:r>
            <a:r>
              <a:rPr dirty="0" sz="1200" spc="-75">
                <a:latin typeface="Times New Roman"/>
                <a:cs typeface="Times New Roman"/>
              </a:rPr>
              <a:t>way</a:t>
            </a:r>
            <a:r>
              <a:rPr dirty="0" sz="1200">
                <a:latin typeface="Times New Roman"/>
                <a:cs typeface="Times New Roman"/>
              </a:rPr>
              <a:t> into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nearby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bodies.</a:t>
            </a:r>
            <a:endParaRPr sz="1200">
              <a:latin typeface="Times New Roman"/>
              <a:cs typeface="Times New Roman"/>
            </a:endParaRPr>
          </a:p>
          <a:p>
            <a:pPr marL="212090" indent="-148590">
              <a:lnSpc>
                <a:spcPct val="100000"/>
              </a:lnSpc>
              <a:spcBef>
                <a:spcPts val="215"/>
              </a:spcBef>
              <a:buFont typeface="Georgia"/>
              <a:buAutoNum type="arabicPeriod" startAt="2"/>
              <a:tabLst>
                <a:tab pos="212090" algn="l"/>
              </a:tabLst>
            </a:pPr>
            <a:r>
              <a:rPr dirty="0" sz="1200" i="1">
                <a:latin typeface="Cambria"/>
                <a:cs typeface="Cambria"/>
              </a:rPr>
              <a:t>Industrial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Waste</a:t>
            </a:r>
            <a:endParaRPr sz="1200">
              <a:latin typeface="Cambria"/>
              <a:cs typeface="Cambria"/>
            </a:endParaRPr>
          </a:p>
          <a:p>
            <a:pPr algn="just" marL="63500" marR="55880" indent="457200">
              <a:lnSpc>
                <a:spcPct val="107800"/>
              </a:lnSpc>
              <a:spcBef>
                <a:spcPts val="20"/>
              </a:spcBef>
            </a:pPr>
            <a:r>
              <a:rPr dirty="0" sz="1200" spc="-10">
                <a:latin typeface="Times New Roman"/>
                <a:cs typeface="Times New Roman"/>
              </a:rPr>
              <a:t>Establishment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 of </a:t>
            </a:r>
            <a:r>
              <a:rPr dirty="0" sz="1200" spc="-20">
                <a:latin typeface="Times New Roman"/>
                <a:cs typeface="Times New Roman"/>
              </a:rPr>
              <a:t>industries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pulp,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textile,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rubber,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medicine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oil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caused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problems.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industries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effluent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discharged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nearby </a:t>
            </a:r>
            <a:r>
              <a:rPr dirty="0" sz="1200" spc="-25">
                <a:latin typeface="Times New Roman"/>
                <a:cs typeface="Times New Roman"/>
              </a:rPr>
              <a:t>rivers,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streams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giving</a:t>
            </a:r>
            <a:r>
              <a:rPr dirty="0" sz="1200" spc="-20">
                <a:latin typeface="Times New Roman"/>
                <a:cs typeface="Times New Roman"/>
              </a:rPr>
              <a:t> adequate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treatment.</a:t>
            </a:r>
            <a:r>
              <a:rPr dirty="0" sz="1200" spc="-25">
                <a:latin typeface="Times New Roman"/>
                <a:cs typeface="Times New Roman"/>
              </a:rPr>
              <a:t> Waste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chemical </a:t>
            </a:r>
            <a:r>
              <a:rPr dirty="0" sz="1200" spc="-25">
                <a:latin typeface="Times New Roman"/>
                <a:cs typeface="Times New Roman"/>
              </a:rPr>
              <a:t>industries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heavy</a:t>
            </a:r>
            <a:r>
              <a:rPr dirty="0" sz="1200" spc="-25">
                <a:latin typeface="Times New Roman"/>
                <a:cs typeface="Times New Roman"/>
              </a:rPr>
              <a:t> metals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Cd,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Hg,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Pb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carcinogenic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toxic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compounds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phenol,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cyanide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ammonia.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pollutants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>
                <a:latin typeface="Times New Roman"/>
                <a:cs typeface="Times New Roman"/>
              </a:rPr>
              <a:t>degradable.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Therefore</a:t>
            </a:r>
            <a:r>
              <a:rPr dirty="0" sz="1200" spc="2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 </a:t>
            </a:r>
            <a:r>
              <a:rPr dirty="0" sz="1200" spc="-10">
                <a:latin typeface="Times New Roman"/>
                <a:cs typeface="Times New Roman"/>
              </a:rPr>
              <a:t>accumulate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harmful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i="1">
                <a:latin typeface="Times New Roman"/>
                <a:cs typeface="Times New Roman"/>
              </a:rPr>
              <a:t>.</a:t>
            </a:r>
            <a:r>
              <a:rPr dirty="0" sz="1200" spc="9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e.g.</a:t>
            </a:r>
            <a:r>
              <a:rPr dirty="0" sz="1200" spc="90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Mercury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effluent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paper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pulpindustry, which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 spc="-20">
                <a:latin typeface="Times New Roman"/>
                <a:cs typeface="Times New Roman"/>
              </a:rPr>
              <a:t>harmful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aquatic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life.</a:t>
            </a:r>
            <a:endParaRPr sz="1200">
              <a:latin typeface="Times New Roman"/>
              <a:cs typeface="Times New Roman"/>
            </a:endParaRPr>
          </a:p>
          <a:p>
            <a:pPr algn="just" marL="63500" marR="5651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textile</a:t>
            </a:r>
            <a:r>
              <a:rPr dirty="0" sz="1200" spc="-20">
                <a:latin typeface="Times New Roman"/>
                <a:cs typeface="Times New Roman"/>
              </a:rPr>
              <a:t> industry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heavily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loaded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inorganic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 </a:t>
            </a:r>
            <a:r>
              <a:rPr dirty="0" sz="1200" spc="-20">
                <a:latin typeface="Times New Roman"/>
                <a:cs typeface="Times New Roman"/>
              </a:rPr>
              <a:t>depletion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baseline="-19841" sz="1050" spc="157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bodies.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635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5.3: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Selected Indian Rivers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their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Major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source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Pollution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42765" y="4799082"/>
          <a:ext cx="6163310" cy="172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"/>
                <a:gridCol w="1371600"/>
                <a:gridCol w="4183379"/>
              </a:tblGrid>
              <a:tr h="348615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Sr.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ctr">
                        <a:lnSpc>
                          <a:spcPts val="1395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No.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ts val="129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Name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of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River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5710">
                        <a:lnSpc>
                          <a:spcPts val="1295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Sources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of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Water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Pollution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6710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Yamuna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Delhi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6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Indraprastha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Thermal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Power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Station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(Delhi)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DDT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factories,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sewage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70"/>
                        </a:lnSpc>
                      </a:pP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Chemical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tannery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industries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2.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Ganga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Kanpur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Paper</a:t>
                      </a: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pulp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industry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3.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Gomati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Lucknow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Textile,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chemical,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paints,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steel,</a:t>
                      </a:r>
                      <a:r>
                        <a:rPr dirty="0" sz="12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rayon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oil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industries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Hooghly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Calcutta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Paper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pulp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textile,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tannaries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sewage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Kaveri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Tamilnadu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Fly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ash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thermal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power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station,</a:t>
                      </a:r>
                      <a:r>
                        <a:rPr dirty="0" sz="12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steel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industries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6.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Damodar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Godavari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Fertilizer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industries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sewage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804" y="6692901"/>
            <a:ext cx="6337935" cy="241363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61290" indent="-148590">
              <a:lnSpc>
                <a:spcPct val="100000"/>
              </a:lnSpc>
              <a:spcBef>
                <a:spcPts val="229"/>
              </a:spcBef>
              <a:buFont typeface="Georgia"/>
              <a:buAutoNum type="arabicPeriod" startAt="3"/>
              <a:tabLst>
                <a:tab pos="161290" algn="l"/>
              </a:tabLst>
            </a:pPr>
            <a:r>
              <a:rPr dirty="0" sz="1200" i="1">
                <a:latin typeface="Cambria"/>
                <a:cs typeface="Cambria"/>
              </a:rPr>
              <a:t>Agricultural</a:t>
            </a:r>
            <a:r>
              <a:rPr dirty="0" sz="1200" spc="125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Waste</a:t>
            </a:r>
            <a:endParaRPr sz="1200">
              <a:latin typeface="Cambria"/>
              <a:cs typeface="Cambria"/>
            </a:endParaRPr>
          </a:p>
          <a:p>
            <a:pPr marL="12700" marR="5715" indent="457200">
              <a:lnSpc>
                <a:spcPct val="1083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order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yield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fertilizers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extremely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essential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applied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</a:t>
            </a:r>
            <a:r>
              <a:rPr dirty="0" sz="1200" spc="-25">
                <a:latin typeface="Times New Roman"/>
                <a:cs typeface="Times New Roman"/>
              </a:rPr>
              <a:t> have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harmful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beings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 </a:t>
            </a:r>
            <a:r>
              <a:rPr dirty="0" sz="1200" spc="-10">
                <a:latin typeface="Times New Roman"/>
                <a:cs typeface="Times New Roman"/>
              </a:rPr>
              <a:t>life.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excess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fertilizers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seep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marL="12700" marR="571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nearby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bodies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severe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hazards.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fertilizers,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pesticides,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insecticides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when reach bodies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20">
                <a:latin typeface="Times New Roman"/>
                <a:cs typeface="Times New Roman"/>
              </a:rPr>
              <a:t> pollution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problem. </a:t>
            </a:r>
            <a:r>
              <a:rPr dirty="0" sz="1200" spc="-10">
                <a:latin typeface="Times New Roman"/>
                <a:cs typeface="Times New Roman"/>
              </a:rPr>
              <a:t>Most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insecticides</a:t>
            </a:r>
            <a:r>
              <a:rPr dirty="0" sz="1200" spc="-20">
                <a:latin typeface="Times New Roman"/>
                <a:cs typeface="Times New Roman"/>
              </a:rPr>
              <a:t> 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DDT,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BHC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215"/>
              </a:spcBef>
              <a:buFont typeface="Georgia"/>
              <a:buAutoNum type="arabicPeriod" startAt="4"/>
              <a:tabLst>
                <a:tab pos="161290" algn="l"/>
              </a:tabLst>
            </a:pPr>
            <a:r>
              <a:rPr dirty="0" sz="1200" i="1">
                <a:latin typeface="Cambria"/>
                <a:cs typeface="Cambria"/>
              </a:rPr>
              <a:t>Heat</a:t>
            </a:r>
            <a:r>
              <a:rPr dirty="0" sz="1200" spc="11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i.e.</a:t>
            </a:r>
            <a:r>
              <a:rPr dirty="0" sz="1200" spc="120" i="1">
                <a:latin typeface="Cambria"/>
                <a:cs typeface="Cambria"/>
              </a:rPr>
              <a:t>  </a:t>
            </a:r>
            <a:r>
              <a:rPr dirty="0" sz="1200" i="1">
                <a:latin typeface="Cambria"/>
                <a:cs typeface="Cambria"/>
              </a:rPr>
              <a:t>Thermal</a:t>
            </a:r>
            <a:r>
              <a:rPr dirty="0" sz="1200" spc="114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algn="just" marL="12700" marR="6350" indent="457200">
              <a:lnSpc>
                <a:spcPct val="107500"/>
              </a:lnSpc>
              <a:spcBef>
                <a:spcPts val="35"/>
              </a:spcBef>
            </a:pPr>
            <a:r>
              <a:rPr dirty="0" sz="1200">
                <a:latin typeface="Times New Roman"/>
                <a:cs typeface="Times New Roman"/>
              </a:rPr>
              <a:t>Industries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nuclear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thermal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quantity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cooling </a:t>
            </a:r>
            <a:r>
              <a:rPr dirty="0" sz="1200" spc="-10">
                <a:latin typeface="Times New Roman"/>
                <a:cs typeface="Times New Roman"/>
              </a:rPr>
              <a:t>purposes.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heated.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released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nearby river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lake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causes </a:t>
            </a:r>
            <a:r>
              <a:rPr dirty="0" sz="1200" spc="-20">
                <a:latin typeface="Times New Roman"/>
                <a:cs typeface="Times New Roman"/>
              </a:rPr>
              <a:t>thermal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profound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aquatic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warm 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oxygen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metabolic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higher.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lack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oxygen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results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suffocation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78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80718" y="423167"/>
            <a:ext cx="6414135" cy="8707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50165" marR="44450" indent="457200">
              <a:lnSpc>
                <a:spcPct val="107500"/>
              </a:lnSpc>
              <a:spcBef>
                <a:spcPts val="1215"/>
              </a:spcBef>
            </a:pP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controlled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thermal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stations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cooling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This </a:t>
            </a:r>
            <a:r>
              <a:rPr dirty="0" sz="1200">
                <a:latin typeface="Times New Roman"/>
                <a:cs typeface="Times New Roman"/>
              </a:rPr>
              <a:t>stored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used</a:t>
            </a:r>
            <a:r>
              <a:rPr dirty="0" sz="1200" spc="-35">
                <a:latin typeface="Times New Roman"/>
                <a:cs typeface="Times New Roman"/>
              </a:rPr>
              <a:t> repeatedly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minimized.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Water</a:t>
            </a:r>
            <a:r>
              <a:rPr dirty="0" sz="1200" spc="1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algn="just" marL="50165">
              <a:lnSpc>
                <a:spcPct val="100000"/>
              </a:lnSpc>
              <a:spcBef>
                <a:spcPts val="135"/>
              </a:spcBef>
            </a:pPr>
            <a:r>
              <a:rPr dirty="0" sz="1200" spc="-20">
                <a:latin typeface="Times New Roman"/>
                <a:cs typeface="Times New Roman"/>
              </a:rPr>
              <a:t>Harmful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Domestics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Sewage</a:t>
            </a:r>
            <a:endParaRPr sz="1200">
              <a:latin typeface="Times New Roman"/>
              <a:cs typeface="Times New Roman"/>
            </a:endParaRPr>
          </a:p>
          <a:p>
            <a:pPr algn="just" marL="50165" marR="43815">
              <a:lnSpc>
                <a:spcPct val="107900"/>
              </a:lnSpc>
              <a:spcBef>
                <a:spcPts val="5"/>
              </a:spcBef>
            </a:pPr>
            <a:r>
              <a:rPr dirty="0" sz="1200" spc="-35">
                <a:latin typeface="Times New Roman"/>
                <a:cs typeface="Times New Roman"/>
              </a:rPr>
              <a:t>Sewage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commonly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dilute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aqueous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minerals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inorganic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75%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pollution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caused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sewage,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domestic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0">
                <a:latin typeface="Times New Roman"/>
                <a:cs typeface="Times New Roman"/>
              </a:rPr>
              <a:t> 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excreta, </a:t>
            </a:r>
            <a:r>
              <a:rPr dirty="0" sz="1200">
                <a:latin typeface="Times New Roman"/>
                <a:cs typeface="Times New Roman"/>
              </a:rPr>
              <a:t>soap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detergents,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glass,</a:t>
            </a:r>
            <a:r>
              <a:rPr dirty="0" sz="1200" spc="-20">
                <a:latin typeface="Times New Roman"/>
                <a:cs typeface="Times New Roman"/>
              </a:rPr>
              <a:t> garden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sewage</a:t>
            </a:r>
            <a:r>
              <a:rPr dirty="0" sz="1200" spc="-10">
                <a:latin typeface="Times New Roman"/>
                <a:cs typeface="Times New Roman"/>
              </a:rPr>
              <a:t> sludge.</a:t>
            </a:r>
            <a:endParaRPr sz="1200">
              <a:latin typeface="Times New Roman"/>
              <a:cs typeface="Times New Roman"/>
            </a:endParaRPr>
          </a:p>
          <a:p>
            <a:pPr algn="just" marL="50165" marR="44450" indent="457200">
              <a:lnSpc>
                <a:spcPct val="107500"/>
              </a:lnSpc>
            </a:pPr>
            <a:r>
              <a:rPr dirty="0" sz="1200" spc="-20">
                <a:latin typeface="Times New Roman"/>
                <a:cs typeface="Times New Roman"/>
              </a:rPr>
              <a:t>Municipal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principal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recent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report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pollution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research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lab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indicates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domestic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sewage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quantities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Zn,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Mn,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Pb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50165" marR="4508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Ni.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Sewage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decomposible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organic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generally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fatty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acids,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esters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amino </a:t>
            </a:r>
            <a:r>
              <a:rPr dirty="0" sz="1200" spc="-30">
                <a:latin typeface="Times New Roman"/>
                <a:cs typeface="Times New Roman"/>
              </a:rPr>
              <a:t>acids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amides.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87960" indent="-137795">
              <a:lnSpc>
                <a:spcPct val="100000"/>
              </a:lnSpc>
              <a:spcBef>
                <a:spcPts val="5"/>
              </a:spcBef>
              <a:buFont typeface="Georgia"/>
              <a:buAutoNum type="arabicPeriod"/>
              <a:tabLst>
                <a:tab pos="187960" algn="l"/>
              </a:tabLst>
            </a:pPr>
            <a:r>
              <a:rPr dirty="0" sz="1200" i="1">
                <a:latin typeface="Cambria"/>
                <a:cs typeface="Cambria"/>
              </a:rPr>
              <a:t>Harmful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Domestic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Waste</a:t>
            </a:r>
            <a:endParaRPr sz="1200">
              <a:latin typeface="Cambria"/>
              <a:cs typeface="Cambria"/>
            </a:endParaRPr>
          </a:p>
          <a:p>
            <a:pPr algn="just" lvl="1" marL="335280" marR="44450" indent="-285115">
              <a:lnSpc>
                <a:spcPct val="107900"/>
              </a:lnSpc>
              <a:spcBef>
                <a:spcPts val="15"/>
              </a:spcBef>
              <a:buAutoNum type="romanLcParenBoth"/>
              <a:tabLst>
                <a:tab pos="337185" algn="l"/>
              </a:tabLst>
            </a:pPr>
            <a:r>
              <a:rPr dirty="0" sz="1200" spc="-55">
                <a:latin typeface="Times New Roman"/>
                <a:cs typeface="Times New Roman"/>
              </a:rPr>
              <a:t>Sewage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excellent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medium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growth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pathogenic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bacteria,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viruses,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protozoa.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Vibrio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cholerae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sewage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cholera.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Salmonealla</a:t>
            </a:r>
            <a:r>
              <a:rPr dirty="0" sz="1200" spc="16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typhosa</a:t>
            </a:r>
            <a:r>
              <a:rPr dirty="0" sz="1200" spc="16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typhoid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while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80">
                <a:latin typeface="Times New Roman"/>
                <a:cs typeface="Times New Roman"/>
              </a:rPr>
              <a:t>S</a:t>
            </a:r>
            <a:r>
              <a:rPr dirty="0" sz="1200" spc="-80" i="1">
                <a:latin typeface="Times New Roman"/>
                <a:cs typeface="Times New Roman"/>
              </a:rPr>
              <a:t>higella</a:t>
            </a:r>
            <a:r>
              <a:rPr dirty="0" sz="1200" spc="1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bacillary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dysenteries.</a:t>
            </a:r>
            <a:endParaRPr sz="1200">
              <a:latin typeface="Times New Roman"/>
              <a:cs typeface="Times New Roman"/>
            </a:endParaRPr>
          </a:p>
          <a:p>
            <a:pPr algn="just" lvl="1" marL="335280" marR="44450" indent="-285115">
              <a:lnSpc>
                <a:spcPts val="1560"/>
              </a:lnSpc>
              <a:spcBef>
                <a:spcPts val="60"/>
              </a:spcBef>
              <a:buAutoNum type="romanLcParenBoth"/>
              <a:tabLst>
                <a:tab pos="337185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larvae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</a:t>
            </a:r>
            <a:r>
              <a:rPr dirty="0" sz="1200" spc="-25">
                <a:latin typeface="Times New Roman"/>
                <a:cs typeface="Times New Roman"/>
              </a:rPr>
              <a:t>parasitic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pass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urine and</a:t>
            </a:r>
            <a:r>
              <a:rPr dirty="0" sz="1200" spc="-10">
                <a:latin typeface="Times New Roman"/>
                <a:cs typeface="Times New Roman"/>
              </a:rPr>
              <a:t> faeces,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thereby </a:t>
            </a:r>
            <a:r>
              <a:rPr dirty="0" sz="1200" spc="-25">
                <a:latin typeface="Times New Roman"/>
                <a:cs typeface="Times New Roman"/>
              </a:rPr>
              <a:t>contaminating water </a:t>
            </a:r>
            <a:r>
              <a:rPr dirty="0" sz="1200" spc="-10">
                <a:latin typeface="Times New Roman"/>
                <a:cs typeface="Times New Roman"/>
              </a:rPr>
              <a:t>bodies.</a:t>
            </a:r>
            <a:endParaRPr sz="1200">
              <a:latin typeface="Times New Roman"/>
              <a:cs typeface="Times New Roman"/>
            </a:endParaRPr>
          </a:p>
          <a:p>
            <a:pPr algn="just" lvl="1" marL="335280" indent="-285115">
              <a:lnSpc>
                <a:spcPct val="100000"/>
              </a:lnSpc>
              <a:spcBef>
                <a:spcPts val="35"/>
              </a:spcBef>
              <a:buAutoNum type="romanLcParenBoth"/>
              <a:tabLst>
                <a:tab pos="335280" algn="l"/>
              </a:tabLst>
            </a:pPr>
            <a:r>
              <a:rPr dirty="0" sz="1200" spc="-35">
                <a:latin typeface="Times New Roman"/>
                <a:cs typeface="Times New Roman"/>
              </a:rPr>
              <a:t>Several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pathogenic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micro-</a:t>
            </a:r>
            <a:r>
              <a:rPr dirty="0" sz="1200" spc="-20">
                <a:latin typeface="Times New Roman"/>
                <a:cs typeface="Times New Roman"/>
              </a:rPr>
              <a:t>organisms </a:t>
            </a:r>
            <a:r>
              <a:rPr dirty="0" sz="1200" spc="-10">
                <a:latin typeface="Times New Roman"/>
                <a:cs typeface="Times New Roman"/>
              </a:rPr>
              <a:t>introduces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cause</a:t>
            </a:r>
            <a:r>
              <a:rPr dirty="0" sz="1200" spc="-10">
                <a:latin typeface="Times New Roman"/>
                <a:cs typeface="Times New Roman"/>
              </a:rPr>
              <a:t> harmful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chronic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disease</a:t>
            </a:r>
            <a:endParaRPr sz="1200">
              <a:latin typeface="Times New Roman"/>
              <a:cs typeface="Times New Roman"/>
            </a:endParaRPr>
          </a:p>
          <a:p>
            <a:pPr algn="just" marL="337185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animal.</a:t>
            </a:r>
            <a:endParaRPr sz="1200">
              <a:latin typeface="Times New Roman"/>
              <a:cs typeface="Times New Roman"/>
            </a:endParaRPr>
          </a:p>
          <a:p>
            <a:pPr algn="just" lvl="1" marL="334645" marR="43180" indent="-284480">
              <a:lnSpc>
                <a:spcPct val="107500"/>
              </a:lnSpc>
              <a:spcBef>
                <a:spcPts val="10"/>
              </a:spcBef>
              <a:buAutoNum type="romanLcParenBoth" startAt="4"/>
              <a:tabLst>
                <a:tab pos="337185" algn="l"/>
              </a:tabLst>
            </a:pPr>
            <a:r>
              <a:rPr dirty="0" sz="1200" spc="-35">
                <a:latin typeface="Times New Roman"/>
                <a:cs typeface="Times New Roman"/>
              </a:rPr>
              <a:t>Sewage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oxidizable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organic</a:t>
            </a:r>
            <a:r>
              <a:rPr dirty="0" sz="1200">
                <a:latin typeface="Times New Roman"/>
                <a:cs typeface="Times New Roman"/>
              </a:rPr>
              <a:t> matter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causes </a:t>
            </a:r>
            <a:r>
              <a:rPr dirty="0" sz="1200">
                <a:latin typeface="Times New Roman"/>
                <a:cs typeface="Times New Roman"/>
              </a:rPr>
              <a:t>depletion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dissolve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oxygen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receiving</a:t>
            </a:r>
            <a:r>
              <a:rPr dirty="0" sz="1200" spc="-10">
                <a:latin typeface="Times New Roman"/>
                <a:cs typeface="Times New Roman"/>
              </a:rPr>
              <a:t> water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bodies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affecting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aquatic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flora.</a:t>
            </a:r>
            <a:endParaRPr sz="1200">
              <a:latin typeface="Times New Roman"/>
              <a:cs typeface="Times New Roman"/>
            </a:endParaRPr>
          </a:p>
          <a:p>
            <a:pPr algn="just" lvl="1" marL="335915" indent="-285115">
              <a:lnSpc>
                <a:spcPct val="100000"/>
              </a:lnSpc>
              <a:spcBef>
                <a:spcPts val="110"/>
              </a:spcBef>
              <a:buAutoNum type="romanLcParenBoth" startAt="4"/>
              <a:tabLst>
                <a:tab pos="335915" algn="l"/>
              </a:tabLst>
            </a:pPr>
            <a:r>
              <a:rPr dirty="0" sz="1200" spc="-25">
                <a:latin typeface="Times New Roman"/>
                <a:cs typeface="Times New Roman"/>
              </a:rPr>
              <a:t>Oxygen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deficiency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leads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objectionable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odour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bodies.</a:t>
            </a:r>
            <a:endParaRPr sz="1200">
              <a:latin typeface="Times New Roman"/>
              <a:cs typeface="Times New Roman"/>
            </a:endParaRPr>
          </a:p>
          <a:p>
            <a:pPr lvl="1" marL="335280" marR="43180" indent="-285115">
              <a:lnSpc>
                <a:spcPct val="107500"/>
              </a:lnSpc>
              <a:spcBef>
                <a:spcPts val="10"/>
              </a:spcBef>
              <a:buAutoNum type="romanLcParenBoth" startAt="4"/>
              <a:tabLst>
                <a:tab pos="337185" algn="l"/>
              </a:tabLst>
            </a:pPr>
            <a:r>
              <a:rPr dirty="0" sz="1200" spc="-10">
                <a:latin typeface="Times New Roman"/>
                <a:cs typeface="Times New Roman"/>
              </a:rPr>
              <a:t>Presence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solid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floating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suspension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colloidal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sewage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create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serious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problems.</a:t>
            </a:r>
            <a:endParaRPr sz="1200">
              <a:latin typeface="Times New Roman"/>
              <a:cs typeface="Times New Roman"/>
            </a:endParaRPr>
          </a:p>
          <a:p>
            <a:pPr lvl="1" marL="335280" marR="43815" indent="-285115">
              <a:lnSpc>
                <a:spcPct val="107500"/>
              </a:lnSpc>
              <a:spcBef>
                <a:spcPts val="15"/>
              </a:spcBef>
              <a:buAutoNum type="romanLcParenBoth" startAt="4"/>
              <a:tabLst>
                <a:tab pos="337185" algn="l"/>
              </a:tabLst>
            </a:pPr>
            <a:r>
              <a:rPr dirty="0" sz="1200" spc="-20">
                <a:latin typeface="Times New Roman"/>
                <a:cs typeface="Times New Roman"/>
              </a:rPr>
              <a:t>Suspended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sewage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tendency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blanket 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bodies.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Thereby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sunlight </a:t>
            </a:r>
            <a:r>
              <a:rPr dirty="0" sz="1200" spc="-6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not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penetrate.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7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aqueous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organism.</a:t>
            </a:r>
            <a:endParaRPr sz="1200">
              <a:latin typeface="Times New Roman"/>
              <a:cs typeface="Times New Roman"/>
            </a:endParaRPr>
          </a:p>
          <a:p>
            <a:pPr lvl="1" marL="337185" marR="44450" indent="-294640">
              <a:lnSpc>
                <a:spcPts val="1560"/>
              </a:lnSpc>
              <a:spcBef>
                <a:spcPts val="60"/>
              </a:spcBef>
              <a:buAutoNum type="romanLcParenBoth" startAt="4"/>
              <a:tabLst>
                <a:tab pos="337185" algn="l"/>
                <a:tab pos="361315" algn="l"/>
              </a:tabLst>
            </a:pP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Accumulation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sewage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domestic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>
                <a:latin typeface="Times New Roman"/>
                <a:cs typeface="Times New Roman"/>
              </a:rPr>
              <a:t> bodies stop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self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regulatory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capacity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aquatic </a:t>
            </a:r>
            <a:r>
              <a:rPr dirty="0" sz="1200" spc="-30">
                <a:latin typeface="Times New Roman"/>
                <a:cs typeface="Times New Roman"/>
              </a:rPr>
              <a:t>organism.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self</a:t>
            </a:r>
            <a:r>
              <a:rPr dirty="0" sz="1200" spc="-35">
                <a:latin typeface="Times New Roman"/>
                <a:cs typeface="Times New Roman"/>
              </a:rPr>
              <a:t> purifying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ability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becomes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unfit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domestic </a:t>
            </a:r>
            <a:r>
              <a:rPr dirty="0" sz="1200" spc="-10">
                <a:latin typeface="Times New Roman"/>
                <a:cs typeface="Times New Roman"/>
              </a:rPr>
              <a:t>purpose.</a:t>
            </a:r>
            <a:endParaRPr sz="1200">
              <a:latin typeface="Times New Roman"/>
              <a:cs typeface="Times New Roman"/>
            </a:endParaRPr>
          </a:p>
          <a:p>
            <a:pPr lvl="1" marL="335915" indent="-285115">
              <a:lnSpc>
                <a:spcPct val="100000"/>
              </a:lnSpc>
              <a:spcBef>
                <a:spcPts val="35"/>
              </a:spcBef>
              <a:buAutoNum type="romanLcParenBoth" startAt="4"/>
              <a:tabLst>
                <a:tab pos="335915" algn="l"/>
              </a:tabLst>
            </a:pPr>
            <a:r>
              <a:rPr dirty="0" sz="1200" spc="-25">
                <a:latin typeface="Times New Roman"/>
                <a:cs typeface="Times New Roman"/>
              </a:rPr>
              <a:t>Discharge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nutrient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rich </a:t>
            </a:r>
            <a:r>
              <a:rPr dirty="0" sz="1200" spc="-25">
                <a:latin typeface="Times New Roman"/>
                <a:cs typeface="Times New Roman"/>
              </a:rPr>
              <a:t>effluent,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sewage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domestic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25">
                <a:latin typeface="Times New Roman"/>
                <a:cs typeface="Times New Roman"/>
              </a:rPr>
              <a:t> serious </a:t>
            </a:r>
            <a:r>
              <a:rPr dirty="0" sz="1200" spc="-20">
                <a:latin typeface="Times New Roman"/>
                <a:cs typeface="Times New Roman"/>
              </a:rPr>
              <a:t>health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99390" indent="-148590">
              <a:lnSpc>
                <a:spcPct val="100000"/>
              </a:lnSpc>
              <a:buFont typeface="Georgia"/>
              <a:buAutoNum type="arabicPeriod" startAt="2"/>
              <a:tabLst>
                <a:tab pos="199390" algn="l"/>
              </a:tabLst>
            </a:pPr>
            <a:r>
              <a:rPr dirty="0" sz="1200" i="1">
                <a:latin typeface="Cambria"/>
                <a:cs typeface="Cambria"/>
              </a:rPr>
              <a:t>Harmful</a:t>
            </a:r>
            <a:r>
              <a:rPr dirty="0" sz="1200" spc="6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Industrial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Waste</a:t>
            </a:r>
            <a:endParaRPr sz="1200">
              <a:latin typeface="Cambria"/>
              <a:cs typeface="Cambria"/>
            </a:endParaRPr>
          </a:p>
          <a:p>
            <a:pPr algn="just" lvl="1" marL="335280" marR="44450" indent="-285115">
              <a:lnSpc>
                <a:spcPct val="107500"/>
              </a:lnSpc>
              <a:spcBef>
                <a:spcPts val="25"/>
              </a:spcBef>
              <a:buAutoNum type="romanLcParenBoth"/>
              <a:tabLst>
                <a:tab pos="337185" algn="l"/>
              </a:tabLst>
            </a:pPr>
            <a:r>
              <a:rPr dirty="0" sz="1200">
                <a:latin typeface="Times New Roman"/>
                <a:cs typeface="Times New Roman"/>
              </a:rPr>
              <a:t>Industrial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effluent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harmful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living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kidney,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 spc="-40">
                <a:latin typeface="Times New Roman"/>
                <a:cs typeface="Times New Roman"/>
              </a:rPr>
              <a:t>liver,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lung,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brain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reproductive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algn="just" lvl="1" marL="335280" marR="43180" indent="-285115">
              <a:lnSpc>
                <a:spcPct val="107900"/>
              </a:lnSpc>
              <a:spcBef>
                <a:spcPts val="5"/>
              </a:spcBef>
              <a:buAutoNum type="romanLcParenBoth"/>
              <a:tabLst>
                <a:tab pos="337185" algn="l"/>
              </a:tabLst>
            </a:pPr>
            <a:r>
              <a:rPr dirty="0" sz="1200" spc="-10">
                <a:latin typeface="Times New Roman"/>
                <a:cs typeface="Times New Roman"/>
              </a:rPr>
              <a:t>Biofectants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chlorine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ozone, Al</a:t>
            </a:r>
            <a:r>
              <a:rPr dirty="0" baseline="-19841" sz="1050">
                <a:latin typeface="Times New Roman"/>
                <a:cs typeface="Times New Roman"/>
              </a:rPr>
              <a:t>2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baseline="-19841" sz="1050">
                <a:latin typeface="Times New Roman"/>
                <a:cs typeface="Times New Roman"/>
              </a:rPr>
              <a:t>3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iron compounds 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water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algal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bacteria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water </a:t>
            </a:r>
            <a:r>
              <a:rPr dirty="0" sz="1200">
                <a:latin typeface="Times New Roman"/>
                <a:cs typeface="Times New Roman"/>
              </a:rPr>
              <a:t>body</a:t>
            </a:r>
            <a:r>
              <a:rPr dirty="0" sz="1200" spc="-10">
                <a:latin typeface="Times New Roman"/>
                <a:cs typeface="Times New Roman"/>
              </a:rPr>
              <a:t> may cause </a:t>
            </a:r>
            <a:r>
              <a:rPr dirty="0" sz="1200" spc="-25">
                <a:latin typeface="Times New Roman"/>
                <a:cs typeface="Times New Roman"/>
              </a:rPr>
              <a:t>heavy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mortality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fishes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Times New Roman"/>
                <a:cs typeface="Times New Roman"/>
              </a:rPr>
              <a:t>plankton.</a:t>
            </a:r>
            <a:endParaRPr sz="1200">
              <a:latin typeface="Times New Roman"/>
              <a:cs typeface="Times New Roman"/>
            </a:endParaRPr>
          </a:p>
          <a:p>
            <a:pPr algn="just" lvl="1" marL="335915" indent="-285115">
              <a:lnSpc>
                <a:spcPct val="100000"/>
              </a:lnSpc>
              <a:spcBef>
                <a:spcPts val="110"/>
              </a:spcBef>
              <a:buAutoNum type="romanLcParenBoth"/>
              <a:tabLst>
                <a:tab pos="335915" algn="l"/>
              </a:tabLst>
            </a:pPr>
            <a:r>
              <a:rPr dirty="0" sz="1200" spc="-20">
                <a:latin typeface="Times New Roman"/>
                <a:cs typeface="Times New Roman"/>
              </a:rPr>
              <a:t>Industrial</a:t>
            </a:r>
            <a:r>
              <a:rPr dirty="0" sz="1200" spc="-25">
                <a:latin typeface="Times New Roman"/>
                <a:cs typeface="Times New Roman"/>
              </a:rPr>
              <a:t> effluents containing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alkalies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makes</a:t>
            </a:r>
            <a:r>
              <a:rPr dirty="0" sz="1200" spc="-25">
                <a:latin typeface="Times New Roman"/>
                <a:cs typeface="Times New Roman"/>
              </a:rPr>
              <a:t> water </a:t>
            </a:r>
            <a:r>
              <a:rPr dirty="0" sz="1200" spc="-10">
                <a:latin typeface="Times New Roman"/>
                <a:cs typeface="Times New Roman"/>
              </a:rPr>
              <a:t>corrosive.</a:t>
            </a:r>
            <a:endParaRPr sz="1200">
              <a:latin typeface="Times New Roman"/>
              <a:cs typeface="Times New Roman"/>
            </a:endParaRPr>
          </a:p>
          <a:p>
            <a:pPr algn="just" lvl="1" marL="334645" marR="43180" indent="-284480">
              <a:lnSpc>
                <a:spcPts val="1560"/>
              </a:lnSpc>
              <a:spcBef>
                <a:spcPts val="60"/>
              </a:spcBef>
              <a:buAutoNum type="romanLcParenBoth"/>
              <a:tabLst>
                <a:tab pos="337185" algn="l"/>
              </a:tabLst>
            </a:pPr>
            <a:r>
              <a:rPr dirty="0" sz="1200" spc="-10">
                <a:latin typeface="Times New Roman"/>
                <a:cs typeface="Times New Roman"/>
              </a:rPr>
              <a:t>Mineral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constituent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responsible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excessive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hardness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unsuitable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for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domestic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consumption.</a:t>
            </a:r>
            <a:endParaRPr sz="1200">
              <a:latin typeface="Times New Roman"/>
              <a:cs typeface="Times New Roman"/>
            </a:endParaRPr>
          </a:p>
          <a:p>
            <a:pPr algn="just" lvl="1" marL="335915" indent="-285115">
              <a:lnSpc>
                <a:spcPct val="100000"/>
              </a:lnSpc>
              <a:spcBef>
                <a:spcPts val="35"/>
              </a:spcBef>
              <a:buAutoNum type="romanLcParenBoth"/>
              <a:tabLst>
                <a:tab pos="335915" algn="l"/>
              </a:tabLst>
            </a:pPr>
            <a:r>
              <a:rPr dirty="0" sz="1200" spc="-20">
                <a:latin typeface="Times New Roman"/>
                <a:cs typeface="Times New Roman"/>
              </a:rPr>
              <a:t>Industrial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effluent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impart color,</a:t>
            </a:r>
            <a:r>
              <a:rPr dirty="0" sz="1200" spc="-10">
                <a:latin typeface="Times New Roman"/>
                <a:cs typeface="Times New Roman"/>
              </a:rPr>
              <a:t> odours,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turbidity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receiving</a:t>
            </a:r>
            <a:r>
              <a:rPr dirty="0" sz="1200" spc="-25">
                <a:latin typeface="Times New Roman"/>
                <a:cs typeface="Times New Roman"/>
              </a:rPr>
              <a:t> 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bodies.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79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67" y="423167"/>
            <a:ext cx="6337935" cy="8511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299085" marR="8255" indent="-287020">
              <a:lnSpc>
                <a:spcPct val="107500"/>
              </a:lnSpc>
              <a:spcBef>
                <a:spcPts val="1215"/>
              </a:spcBef>
            </a:pPr>
            <a:r>
              <a:rPr dirty="0" sz="1200">
                <a:latin typeface="Times New Roman"/>
                <a:cs typeface="Times New Roman"/>
              </a:rPr>
              <a:t>(vi)</a:t>
            </a:r>
            <a:r>
              <a:rPr dirty="0" sz="1200" spc="2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Ganga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alone,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315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dumping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effluents.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responsible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health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300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million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buFont typeface="Georgia"/>
              <a:buAutoNum type="arabicPeriod" startAt="3"/>
              <a:tabLst>
                <a:tab pos="161290" algn="l"/>
              </a:tabLst>
            </a:pP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2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2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Agriculture</a:t>
            </a:r>
            <a:r>
              <a:rPr dirty="0" sz="1200" spc="3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</a:t>
            </a:r>
            <a:endParaRPr sz="1200">
              <a:latin typeface="Cambria"/>
              <a:cs typeface="Cambria"/>
            </a:endParaRPr>
          </a:p>
          <a:p>
            <a:pPr algn="just"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Fertilizers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</a:t>
            </a:r>
            <a:endParaRPr sz="1200">
              <a:latin typeface="Times New Roman"/>
              <a:cs typeface="Times New Roman"/>
            </a:endParaRPr>
          </a:p>
          <a:p>
            <a:pPr algn="just" lvl="1" marL="297180" marR="5715" indent="-285115">
              <a:lnSpc>
                <a:spcPct val="107800"/>
              </a:lnSpc>
              <a:spcBef>
                <a:spcPts val="5"/>
              </a:spcBef>
              <a:buAutoNum type="romanLcParenBoth"/>
              <a:tabLst>
                <a:tab pos="299085" algn="l"/>
              </a:tabLst>
            </a:pPr>
            <a:r>
              <a:rPr dirty="0" sz="1200" spc="-30">
                <a:latin typeface="Times New Roman"/>
                <a:cs typeface="Times New Roman"/>
              </a:rPr>
              <a:t>Excessive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fertilizer </a:t>
            </a:r>
            <a:r>
              <a:rPr dirty="0" sz="1200" spc="-25">
                <a:latin typeface="Times New Roman"/>
                <a:cs typeface="Times New Roman"/>
              </a:rPr>
              <a:t>leads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accumulation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man, </a:t>
            </a:r>
            <a:r>
              <a:rPr dirty="0" sz="1200" spc="-2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nitrates 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toxic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nitrite.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Nitrite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causes</a:t>
            </a:r>
            <a:r>
              <a:rPr dirty="0" sz="1200">
                <a:latin typeface="Times New Roman"/>
                <a:cs typeface="Times New Roman"/>
              </a:rPr>
              <a:t> serious </a:t>
            </a:r>
            <a:r>
              <a:rPr dirty="0" sz="1200" spc="-20">
                <a:latin typeface="Times New Roman"/>
                <a:cs typeface="Times New Roman"/>
              </a:rPr>
              <a:t>diseases</a:t>
            </a:r>
            <a:r>
              <a:rPr dirty="0" sz="1200">
                <a:latin typeface="Times New Roman"/>
                <a:cs typeface="Times New Roman"/>
              </a:rPr>
              <a:t> in </a:t>
            </a:r>
            <a:r>
              <a:rPr dirty="0" sz="1200" spc="-10">
                <a:latin typeface="Times New Roman"/>
                <a:cs typeface="Times New Roman"/>
              </a:rPr>
              <a:t>children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called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“</a:t>
            </a:r>
            <a:r>
              <a:rPr dirty="0" sz="1200" spc="-20" i="1">
                <a:latin typeface="Times New Roman"/>
                <a:cs typeface="Times New Roman"/>
              </a:rPr>
              <a:t>Blue </a:t>
            </a:r>
            <a:r>
              <a:rPr dirty="0" sz="1200" spc="-20" i="1">
                <a:latin typeface="Times New Roman"/>
                <a:cs typeface="Times New Roman"/>
              </a:rPr>
              <a:t>	</a:t>
            </a:r>
            <a:r>
              <a:rPr dirty="0" sz="1200" spc="-65" i="1">
                <a:latin typeface="Times New Roman"/>
                <a:cs typeface="Times New Roman"/>
              </a:rPr>
              <a:t>baby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syndrome</a:t>
            </a:r>
            <a:r>
              <a:rPr dirty="0" sz="1200" spc="-105">
                <a:latin typeface="Times New Roman"/>
                <a:cs typeface="Times New Roman"/>
              </a:rPr>
              <a:t>”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nitrite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interferes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oxygen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carrying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capacity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damages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	respiratory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normal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person.</a:t>
            </a:r>
            <a:endParaRPr sz="1200">
              <a:latin typeface="Times New Roman"/>
              <a:cs typeface="Times New Roman"/>
            </a:endParaRPr>
          </a:p>
          <a:p>
            <a:pPr algn="just" lvl="1" marL="297180" indent="-285115">
              <a:lnSpc>
                <a:spcPct val="100000"/>
              </a:lnSpc>
              <a:spcBef>
                <a:spcPts val="110"/>
              </a:spcBef>
              <a:buAutoNum type="romanLcParenBoth"/>
              <a:tabLst>
                <a:tab pos="297180" algn="l"/>
                <a:tab pos="299085" algn="l"/>
              </a:tabLst>
            </a:pPr>
            <a:r>
              <a:rPr dirty="0" sz="1200" spc="-20">
                <a:latin typeface="Times New Roman"/>
                <a:cs typeface="Times New Roman"/>
              </a:rPr>
              <a:t>Normally,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0.8%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methanoglobin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“methanoglabimea</a:t>
            </a:r>
            <a:r>
              <a:rPr dirty="0" sz="1200" spc="-114">
                <a:latin typeface="Times New Roman"/>
                <a:cs typeface="Times New Roman"/>
              </a:rPr>
              <a:t>”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content</a:t>
            </a:r>
            <a:endParaRPr sz="1200">
              <a:latin typeface="Times New Roman"/>
              <a:cs typeface="Times New Roman"/>
            </a:endParaRPr>
          </a:p>
          <a:p>
            <a:pPr algn="just" marL="299085" marR="508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increase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10%.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40%,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headache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giddiness.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60%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causes </a:t>
            </a:r>
            <a:r>
              <a:rPr dirty="0" sz="1200" spc="-25">
                <a:latin typeface="Times New Roman"/>
                <a:cs typeface="Times New Roman"/>
              </a:rPr>
              <a:t>unconsciousness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(coma).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occurs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80%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methanoglobin.</a:t>
            </a:r>
            <a:endParaRPr sz="1200">
              <a:latin typeface="Times New Roman"/>
              <a:cs typeface="Times New Roman"/>
            </a:endParaRPr>
          </a:p>
          <a:p>
            <a:pPr algn="just" lvl="1" marL="297180" indent="-285115">
              <a:lnSpc>
                <a:spcPct val="100000"/>
              </a:lnSpc>
              <a:spcBef>
                <a:spcPts val="110"/>
              </a:spcBef>
              <a:buAutoNum type="romanLcParenBoth" startAt="3"/>
              <a:tabLst>
                <a:tab pos="297180" algn="l"/>
                <a:tab pos="299085" algn="l"/>
              </a:tabLst>
            </a:pPr>
            <a:r>
              <a:rPr dirty="0" sz="1200" spc="-30">
                <a:latin typeface="Times New Roman"/>
                <a:cs typeface="Times New Roman"/>
              </a:rPr>
              <a:t>Recently,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World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Organization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(WHO)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reported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nitrate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level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Rajasthan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900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mg/lit</a:t>
            </a:r>
            <a:endParaRPr sz="1200">
              <a:latin typeface="Times New Roman"/>
              <a:cs typeface="Times New Roman"/>
            </a:endParaRPr>
          </a:p>
          <a:p>
            <a:pPr algn="just" marL="299085" marR="6350">
              <a:lnSpc>
                <a:spcPct val="107500"/>
              </a:lnSpc>
              <a:spcBef>
                <a:spcPts val="10"/>
              </a:spcBef>
            </a:pP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permissible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limits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45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mg/L.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Nitrate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poisoning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grazing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cow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reported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Nagpur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consumption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vegetables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grown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nitrite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buFont typeface="Georgia"/>
              <a:buAutoNum type="arabicPeriod" startAt="4"/>
              <a:tabLst>
                <a:tab pos="161290" algn="l"/>
              </a:tabLst>
            </a:pP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Thermal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marL="12700" marR="5080" indent="457200">
              <a:lnSpc>
                <a:spcPct val="1083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Rise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aquatic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profound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well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</a:t>
            </a:r>
            <a:r>
              <a:rPr dirty="0" sz="1200" spc="-40">
                <a:latin typeface="Times New Roman"/>
                <a:cs typeface="Times New Roman"/>
              </a:rPr>
              <a:t>quality.</a:t>
            </a:r>
            <a:r>
              <a:rPr dirty="0" sz="1200" spc="-20">
                <a:latin typeface="Times New Roman"/>
                <a:cs typeface="Times New Roman"/>
              </a:rPr>
              <a:t> These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</a:t>
            </a:r>
            <a:r>
              <a:rPr dirty="0" sz="1200" spc="-20">
                <a:latin typeface="Times New Roman"/>
                <a:cs typeface="Times New Roman"/>
              </a:rPr>
              <a:t> are:</a:t>
            </a:r>
            <a:endParaRPr sz="1200">
              <a:latin typeface="Times New Roman"/>
              <a:cs typeface="Times New Roman"/>
            </a:endParaRPr>
          </a:p>
          <a:p>
            <a:pPr lvl="1" marL="299085" indent="-286385">
              <a:lnSpc>
                <a:spcPct val="100000"/>
              </a:lnSpc>
              <a:spcBef>
                <a:spcPts val="110"/>
              </a:spcBef>
              <a:buSzPct val="95833"/>
              <a:buAutoNum type="romanLcParenBoth"/>
              <a:tabLst>
                <a:tab pos="299085" algn="l"/>
              </a:tabLst>
            </a:pPr>
            <a:r>
              <a:rPr dirty="0" sz="1200" spc="-20">
                <a:latin typeface="Times New Roman"/>
                <a:cs typeface="Times New Roman"/>
              </a:rPr>
              <a:t>Reduction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dissolved </a:t>
            </a:r>
            <a:r>
              <a:rPr dirty="0" sz="1200" spc="-10">
                <a:latin typeface="Times New Roman"/>
                <a:cs typeface="Times New Roman"/>
              </a:rPr>
              <a:t>oxygen.</a:t>
            </a:r>
            <a:endParaRPr sz="1200">
              <a:latin typeface="Times New Roman"/>
              <a:cs typeface="Times New Roman"/>
            </a:endParaRPr>
          </a:p>
          <a:p>
            <a:pPr lvl="1" marL="299085" indent="-286385">
              <a:lnSpc>
                <a:spcPct val="100000"/>
              </a:lnSpc>
              <a:spcBef>
                <a:spcPts val="105"/>
              </a:spcBef>
              <a:buSzPct val="95833"/>
              <a:buAutoNum type="romanLcParenBoth"/>
              <a:tabLst>
                <a:tab pos="299085" algn="l"/>
              </a:tabLst>
            </a:pP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B.O.D.</a:t>
            </a:r>
            <a:endParaRPr sz="1200">
              <a:latin typeface="Times New Roman"/>
              <a:cs typeface="Times New Roman"/>
            </a:endParaRPr>
          </a:p>
          <a:p>
            <a:pPr lvl="1" marL="297815" indent="-285115">
              <a:lnSpc>
                <a:spcPct val="100000"/>
              </a:lnSpc>
              <a:spcBef>
                <a:spcPts val="120"/>
              </a:spcBef>
              <a:buSzPct val="95833"/>
              <a:buAutoNum type="romanLcParenBoth"/>
              <a:tabLst>
                <a:tab pos="297815" algn="l"/>
              </a:tabLst>
            </a:pPr>
            <a:r>
              <a:rPr dirty="0" sz="1200" spc="-10">
                <a:latin typeface="Times New Roman"/>
                <a:cs typeface="Times New Roman"/>
              </a:rPr>
              <a:t>Direct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fish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mortality.</a:t>
            </a:r>
            <a:endParaRPr sz="1200">
              <a:latin typeface="Times New Roman"/>
              <a:cs typeface="Times New Roman"/>
            </a:endParaRPr>
          </a:p>
          <a:p>
            <a:pPr lvl="1" marL="297180" indent="-284480">
              <a:lnSpc>
                <a:spcPct val="100000"/>
              </a:lnSpc>
              <a:spcBef>
                <a:spcPts val="110"/>
              </a:spcBef>
              <a:buSzPct val="95833"/>
              <a:buAutoNum type="romanLcParenBoth"/>
              <a:tabLst>
                <a:tab pos="297180" algn="l"/>
              </a:tabLst>
            </a:pPr>
            <a:r>
              <a:rPr dirty="0" sz="1200" spc="-25">
                <a:latin typeface="Times New Roman"/>
                <a:cs typeface="Times New Roman"/>
              </a:rPr>
              <a:t>Early hatching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eggs.</a:t>
            </a:r>
            <a:endParaRPr sz="1200">
              <a:latin typeface="Times New Roman"/>
              <a:cs typeface="Times New Roman"/>
            </a:endParaRPr>
          </a:p>
          <a:p>
            <a:pPr lvl="1" marL="297815" indent="-285115">
              <a:lnSpc>
                <a:spcPct val="100000"/>
              </a:lnSpc>
              <a:spcBef>
                <a:spcPts val="105"/>
              </a:spcBef>
              <a:buSzPct val="95833"/>
              <a:buAutoNum type="romanLcParenBoth"/>
              <a:tabLst>
                <a:tab pos="297815" algn="l"/>
              </a:tabLst>
            </a:pPr>
            <a:r>
              <a:rPr dirty="0" sz="1200" spc="-25">
                <a:latin typeface="Times New Roman"/>
                <a:cs typeface="Times New Roman"/>
              </a:rPr>
              <a:t>Rapid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multiplication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bacteria.</a:t>
            </a:r>
            <a:endParaRPr sz="1200">
              <a:latin typeface="Times New Roman"/>
              <a:cs typeface="Times New Roman"/>
            </a:endParaRPr>
          </a:p>
          <a:p>
            <a:pPr lvl="1" marL="297815" indent="-285115">
              <a:lnSpc>
                <a:spcPct val="100000"/>
              </a:lnSpc>
              <a:spcBef>
                <a:spcPts val="120"/>
              </a:spcBef>
              <a:buSzPct val="95833"/>
              <a:buAutoNum type="romanLcParenBoth"/>
              <a:tabLst>
                <a:tab pos="297815" algn="l"/>
              </a:tabLst>
            </a:pPr>
            <a:r>
              <a:rPr dirty="0" sz="1200" spc="-30">
                <a:latin typeface="Times New Roman"/>
                <a:cs typeface="Times New Roman"/>
              </a:rPr>
              <a:t>Undesirable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changes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algal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population.</a:t>
            </a:r>
            <a:endParaRPr sz="1200">
              <a:latin typeface="Times New Roman"/>
              <a:cs typeface="Times New Roman"/>
            </a:endParaRPr>
          </a:p>
          <a:p>
            <a:pPr lvl="1" marL="297815" indent="-285115">
              <a:lnSpc>
                <a:spcPct val="100000"/>
              </a:lnSpc>
              <a:spcBef>
                <a:spcPts val="110"/>
              </a:spcBef>
              <a:buSzPct val="95833"/>
              <a:buAutoNum type="romanLcParenBoth"/>
              <a:tabLst>
                <a:tab pos="297815" algn="l"/>
              </a:tabLst>
            </a:pPr>
            <a:r>
              <a:rPr dirty="0" sz="1200" spc="-35">
                <a:latin typeface="Times New Roman"/>
                <a:cs typeface="Times New Roman"/>
              </a:rPr>
              <a:t>Migration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aquatic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organisms.</a:t>
            </a:r>
            <a:endParaRPr sz="1200">
              <a:latin typeface="Times New Roman"/>
              <a:cs typeface="Times New Roman"/>
            </a:endParaRPr>
          </a:p>
          <a:p>
            <a:pPr lvl="1" marL="314325" indent="-307975">
              <a:lnSpc>
                <a:spcPct val="100000"/>
              </a:lnSpc>
              <a:spcBef>
                <a:spcPts val="120"/>
              </a:spcBef>
              <a:buSzPct val="95833"/>
              <a:buAutoNum type="romanLcParenBoth"/>
              <a:tabLst>
                <a:tab pos="314325" algn="l"/>
              </a:tabLst>
            </a:pPr>
            <a:r>
              <a:rPr dirty="0" sz="1200" spc="-25">
                <a:latin typeface="Times New Roman"/>
                <a:cs typeface="Times New Roman"/>
              </a:rPr>
              <a:t>Changes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physical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chemical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properties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5.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55" i="1">
                <a:latin typeface="Cambria"/>
                <a:cs typeface="Cambria"/>
              </a:rPr>
              <a:t>Heavy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Metal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30"/>
              </a:spcBef>
            </a:pPr>
            <a:r>
              <a:rPr dirty="0" sz="1200" spc="-20">
                <a:latin typeface="Times New Roman"/>
                <a:cs typeface="Times New Roman"/>
              </a:rPr>
              <a:t>Heavy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metal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usually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toxic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even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addition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waste. </a:t>
            </a:r>
            <a:r>
              <a:rPr dirty="0" sz="1200" spc="-20">
                <a:latin typeface="Times New Roman"/>
                <a:cs typeface="Times New Roman"/>
              </a:rPr>
              <a:t>Some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biomagnified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accumulated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tropic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crabs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other </a:t>
            </a:r>
            <a:r>
              <a:rPr dirty="0" sz="1200" spc="-30">
                <a:latin typeface="Times New Roman"/>
                <a:cs typeface="Times New Roman"/>
              </a:rPr>
              <a:t>aquatic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heavy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metals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extremely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essential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e.g.,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Mb,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large quantities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physiological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disorders.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highly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toxic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quantity.</a:t>
            </a:r>
            <a:endParaRPr sz="1200">
              <a:latin typeface="Times New Roman"/>
              <a:cs typeface="Times New Roman"/>
            </a:endParaRPr>
          </a:p>
          <a:p>
            <a:pPr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rocks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having</a:t>
            </a:r>
            <a:r>
              <a:rPr dirty="0" sz="1200">
                <a:latin typeface="Times New Roman"/>
                <a:cs typeface="Times New Roman"/>
              </a:rPr>
              <a:t> these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metals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sparingly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soluble,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hence </a:t>
            </a:r>
            <a:r>
              <a:rPr dirty="0" sz="1200" spc="-30">
                <a:latin typeface="Times New Roman"/>
                <a:cs typeface="Times New Roman"/>
              </a:rPr>
              <a:t>limiting</a:t>
            </a:r>
            <a:r>
              <a:rPr dirty="0" sz="1200">
                <a:latin typeface="Times New Roman"/>
                <a:cs typeface="Times New Roman"/>
              </a:rPr>
              <a:t> their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5"/>
              </a:spcBef>
            </a:pPr>
            <a:r>
              <a:rPr dirty="0" sz="1200" spc="-20">
                <a:latin typeface="Times New Roman"/>
                <a:cs typeface="Times New Roman"/>
              </a:rPr>
              <a:t>natural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 bodies.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quantity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heavy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metal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bodies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currently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greater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concern </a:t>
            </a:r>
            <a:r>
              <a:rPr dirty="0" sz="1200" spc="-40">
                <a:latin typeface="Times New Roman"/>
                <a:cs typeface="Times New Roman"/>
              </a:rPr>
              <a:t>especially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discharges</a:t>
            </a:r>
            <a:r>
              <a:rPr dirty="0" sz="1200">
                <a:latin typeface="Times New Roman"/>
                <a:cs typeface="Times New Roman"/>
              </a:rPr>
              <a:t> their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metals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containing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effluent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fresh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bodies </a:t>
            </a:r>
            <a:r>
              <a:rPr dirty="0" sz="1200">
                <a:latin typeface="Times New Roman"/>
                <a:cs typeface="Times New Roman"/>
              </a:rPr>
              <a:t>without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giving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adequate</a:t>
            </a:r>
            <a:r>
              <a:rPr dirty="0" sz="1200">
                <a:latin typeface="Times New Roman"/>
                <a:cs typeface="Times New Roman"/>
              </a:rPr>
              <a:t> treatment.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Significant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quantities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heavy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40">
                <a:latin typeface="Times New Roman"/>
                <a:cs typeface="Times New Roman"/>
              </a:rPr>
              <a:t>agricultural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runoff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containing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residues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organometallic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compounds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pesticides.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80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1" y="423167"/>
            <a:ext cx="6337935" cy="846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239395" marR="5715" indent="-227329">
              <a:lnSpc>
                <a:spcPct val="107900"/>
              </a:lnSpc>
              <a:spcBef>
                <a:spcPts val="1210"/>
              </a:spcBef>
              <a:buFont typeface="Times New Roman"/>
              <a:buAutoNum type="alphaLcParenBoth"/>
              <a:tabLst>
                <a:tab pos="241300" algn="l"/>
              </a:tabLst>
            </a:pPr>
            <a:r>
              <a:rPr dirty="0" sz="1200" spc="-80" i="1">
                <a:latin typeface="Times New Roman"/>
                <a:cs typeface="Times New Roman"/>
              </a:rPr>
              <a:t>Arsenic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(Ar)-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Arsenic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tanneries,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chemicals,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metal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pesticide.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tendency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accumulated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tissues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deadly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disease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known 	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arsenosis.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affects </a:t>
            </a:r>
            <a:r>
              <a:rPr dirty="0" sz="1200" spc="-45">
                <a:latin typeface="Times New Roman"/>
                <a:cs typeface="Times New Roman"/>
              </a:rPr>
              <a:t>liver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heart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reported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carcinogenic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nature.</a:t>
            </a:r>
            <a:endParaRPr sz="1200">
              <a:latin typeface="Times New Roman"/>
              <a:cs typeface="Times New Roman"/>
            </a:endParaRPr>
          </a:p>
          <a:p>
            <a:pPr algn="just" marL="240029" marR="5715" indent="-227329">
              <a:lnSpc>
                <a:spcPct val="107500"/>
              </a:lnSpc>
              <a:buFont typeface="Times New Roman"/>
              <a:buAutoNum type="alphaLcParenBoth"/>
              <a:tabLst>
                <a:tab pos="241300" algn="l"/>
              </a:tabLst>
            </a:pPr>
            <a:r>
              <a:rPr dirty="0" sz="1200" spc="-75" i="1">
                <a:latin typeface="Times New Roman"/>
                <a:cs typeface="Times New Roman"/>
              </a:rPr>
              <a:t>Cadmium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(Cd)-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electroplating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chemical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industries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mining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accumulates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various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i.e.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liver,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kidney,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pancreas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25">
                <a:latin typeface="Times New Roman"/>
                <a:cs typeface="Times New Roman"/>
              </a:rPr>
              <a:t> painful </a:t>
            </a:r>
            <a:r>
              <a:rPr dirty="0" sz="1200">
                <a:latin typeface="Times New Roman"/>
                <a:cs typeface="Times New Roman"/>
              </a:rPr>
              <a:t>bone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disease </a:t>
            </a:r>
            <a:r>
              <a:rPr dirty="0" sz="1200" spc="-40">
                <a:latin typeface="Times New Roman"/>
                <a:cs typeface="Times New Roman"/>
              </a:rPr>
              <a:t>called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Itai-</a:t>
            </a:r>
            <a:r>
              <a:rPr dirty="0" sz="1200" spc="-20">
                <a:latin typeface="Times New Roman"/>
                <a:cs typeface="Times New Roman"/>
              </a:rPr>
              <a:t>Itai.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disease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foreign </a:t>
            </a:r>
            <a:r>
              <a:rPr dirty="0" sz="1200" spc="-20">
                <a:latin typeface="Times New Roman"/>
                <a:cs typeface="Times New Roman"/>
              </a:rPr>
              <a:t>countries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Japan.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110"/>
              </a:spcBef>
              <a:buFont typeface="Times New Roman"/>
              <a:buAutoNum type="alphaLcParenBoth" startAt="3"/>
              <a:tabLst>
                <a:tab pos="240029" algn="l"/>
                <a:tab pos="241300" algn="l"/>
              </a:tabLst>
            </a:pPr>
            <a:r>
              <a:rPr dirty="0" sz="1200" spc="-95" i="1">
                <a:latin typeface="Times New Roman"/>
                <a:cs typeface="Times New Roman"/>
              </a:rPr>
              <a:t>Chromium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(Cr</a:t>
            </a:r>
            <a:r>
              <a:rPr dirty="0" sz="1200" spc="-40">
                <a:latin typeface="Times New Roman"/>
                <a:cs typeface="Times New Roman"/>
              </a:rPr>
              <a:t>)-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Chromium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electroplating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industries,</a:t>
            </a:r>
            <a:endParaRPr sz="1200">
              <a:latin typeface="Times New Roman"/>
              <a:cs typeface="Times New Roman"/>
            </a:endParaRPr>
          </a:p>
          <a:p>
            <a:pPr algn="just" marL="241300" marR="6350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paints,</a:t>
            </a:r>
            <a:r>
              <a:rPr dirty="0" sz="1200" spc="-25">
                <a:latin typeface="Times New Roman"/>
                <a:cs typeface="Times New Roman"/>
              </a:rPr>
              <a:t> dyes, </a:t>
            </a:r>
            <a:r>
              <a:rPr dirty="0" sz="1200" spc="-30">
                <a:latin typeface="Times New Roman"/>
                <a:cs typeface="Times New Roman"/>
              </a:rPr>
              <a:t>ceramic,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cooling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check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corrosion.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certain </a:t>
            </a:r>
            <a:r>
              <a:rPr dirty="0" sz="1200">
                <a:latin typeface="Times New Roman"/>
                <a:cs typeface="Times New Roman"/>
              </a:rPr>
              <a:t>reports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accumulation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chromium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higher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concentration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irrespective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valencies.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110"/>
              </a:spcBef>
              <a:buFont typeface="Times New Roman"/>
              <a:buAutoNum type="alphaLcParenBoth" startAt="4"/>
              <a:tabLst>
                <a:tab pos="240029" algn="l"/>
                <a:tab pos="241300" algn="l"/>
              </a:tabLst>
            </a:pPr>
            <a:r>
              <a:rPr dirty="0" sz="1200" spc="-135" i="1">
                <a:latin typeface="Times New Roman"/>
                <a:cs typeface="Times New Roman"/>
              </a:rPr>
              <a:t>Copper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(Cu</a:t>
            </a:r>
            <a:r>
              <a:rPr dirty="0" sz="1200" spc="-65">
                <a:latin typeface="Times New Roman"/>
                <a:cs typeface="Times New Roman"/>
              </a:rPr>
              <a:t>)-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Copper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naturally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results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higher </a:t>
            </a:r>
            <a:r>
              <a:rPr dirty="0" sz="1200" spc="-20">
                <a:latin typeface="Times New Roman"/>
                <a:cs typeface="Times New Roman"/>
              </a:rPr>
              <a:t>concentration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pollution. </a:t>
            </a:r>
            <a:r>
              <a:rPr dirty="0" sz="1200" spc="-25">
                <a:latin typeface="Times New Roman"/>
                <a:cs typeface="Times New Roman"/>
              </a:rPr>
              <a:t>It</a:t>
            </a:r>
            <a:endParaRPr sz="1200">
              <a:latin typeface="Times New Roman"/>
              <a:cs typeface="Times New Roman"/>
            </a:endParaRPr>
          </a:p>
          <a:p>
            <a:pPr algn="just" marL="241300" marR="889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sulphate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pesticide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separately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insecticide.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Although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passes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evidence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accumulation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large</a:t>
            </a:r>
            <a:r>
              <a:rPr dirty="0" sz="1200" spc="-25">
                <a:latin typeface="Times New Roman"/>
                <a:cs typeface="Times New Roman"/>
              </a:rPr>
              <a:t> quantities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liver.</a:t>
            </a:r>
            <a:endParaRPr sz="1200">
              <a:latin typeface="Times New Roman"/>
              <a:cs typeface="Times New Roman"/>
            </a:endParaRPr>
          </a:p>
          <a:p>
            <a:pPr algn="just" marL="240029" indent="-227329">
              <a:lnSpc>
                <a:spcPct val="100000"/>
              </a:lnSpc>
              <a:spcBef>
                <a:spcPts val="110"/>
              </a:spcBef>
              <a:buFont typeface="Times New Roman"/>
              <a:buAutoNum type="alphaLcParenBoth" startAt="5"/>
              <a:tabLst>
                <a:tab pos="240029" algn="l"/>
                <a:tab pos="241300" algn="l"/>
              </a:tabLst>
            </a:pPr>
            <a:r>
              <a:rPr dirty="0" sz="1200" spc="-55" i="1">
                <a:latin typeface="Times New Roman"/>
                <a:cs typeface="Times New Roman"/>
              </a:rPr>
              <a:t>Lead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(Pb)-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Lead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toxic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element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as</a:t>
            </a:r>
            <a:endParaRPr sz="1200">
              <a:latin typeface="Times New Roman"/>
              <a:cs typeface="Times New Roman"/>
            </a:endParaRPr>
          </a:p>
          <a:p>
            <a:pPr algn="just" marL="241300" marR="7620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printing,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dying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petrochemical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oil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refineries.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 </a:t>
            </a:r>
            <a:r>
              <a:rPr dirty="0" sz="1200" spc="-30">
                <a:latin typeface="Times New Roman"/>
                <a:cs typeface="Times New Roman"/>
              </a:rPr>
              <a:t>accumulates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body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mainly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bone. It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kidney,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brain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muscles.</a:t>
            </a:r>
            <a:r>
              <a:rPr dirty="0" sz="1200" spc="-25">
                <a:latin typeface="Times New Roman"/>
                <a:cs typeface="Times New Roman"/>
              </a:rPr>
              <a:t> Lead </a:t>
            </a:r>
            <a:r>
              <a:rPr dirty="0" sz="1200" spc="-20">
                <a:latin typeface="Times New Roman"/>
                <a:cs typeface="Times New Roman"/>
              </a:rPr>
              <a:t>poisoning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permanent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cumulative</a:t>
            </a:r>
            <a:r>
              <a:rPr dirty="0" sz="1200" spc="-20">
                <a:latin typeface="Times New Roman"/>
                <a:cs typeface="Times New Roman"/>
              </a:rPr>
              <a:t> effect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25">
                <a:latin typeface="Times New Roman"/>
                <a:cs typeface="Times New Roman"/>
              </a:rPr>
              <a:t> due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occasional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exposure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smaller </a:t>
            </a:r>
            <a:r>
              <a:rPr dirty="0" sz="1200" spc="-20">
                <a:latin typeface="Times New Roman"/>
                <a:cs typeface="Times New Roman"/>
              </a:rPr>
              <a:t>doses.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However,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extreme </a:t>
            </a:r>
            <a:r>
              <a:rPr dirty="0" sz="1200">
                <a:latin typeface="Times New Roman"/>
                <a:cs typeface="Times New Roman"/>
              </a:rPr>
              <a:t>dose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Pb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occur.</a:t>
            </a:r>
            <a:endParaRPr sz="1200">
              <a:latin typeface="Times New Roman"/>
              <a:cs typeface="Times New Roman"/>
            </a:endParaRPr>
          </a:p>
          <a:p>
            <a:pPr algn="just" marL="238760" marR="5715" indent="-226695">
              <a:lnSpc>
                <a:spcPct val="107500"/>
              </a:lnSpc>
              <a:buFont typeface="Times New Roman"/>
              <a:buAutoNum type="alphaLcParenBoth" startAt="6"/>
              <a:tabLst>
                <a:tab pos="240665" algn="l"/>
              </a:tabLst>
            </a:pPr>
            <a:r>
              <a:rPr dirty="0" sz="1200" spc="-130" i="1">
                <a:latin typeface="Times New Roman"/>
                <a:cs typeface="Times New Roman"/>
              </a:rPr>
              <a:t>Mercury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(Hg)-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Mercury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highly </a:t>
            </a:r>
            <a:r>
              <a:rPr dirty="0" sz="1200">
                <a:latin typeface="Times New Roman"/>
                <a:cs typeface="Times New Roman"/>
              </a:rPr>
              <a:t>poisonous</a:t>
            </a:r>
            <a:r>
              <a:rPr dirty="0" sz="1200" spc="-20">
                <a:latin typeface="Times New Roman"/>
                <a:cs typeface="Times New Roman"/>
              </a:rPr>
              <a:t> element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effluent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 	chemical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preparation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caustic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soda,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pesticides,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batteries,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pharmaceutical,</a:t>
            </a:r>
            <a:endParaRPr sz="1200">
              <a:latin typeface="Times New Roman"/>
              <a:cs typeface="Times New Roman"/>
            </a:endParaRPr>
          </a:p>
          <a:p>
            <a:pPr algn="just" marL="240665" marR="5080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cosmetics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dental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preparation.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accumulate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mainly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methyl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mercury.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affects </a:t>
            </a:r>
            <a:r>
              <a:rPr dirty="0" sz="1200" spc="-20">
                <a:latin typeface="Times New Roman"/>
                <a:cs typeface="Times New Roman"/>
              </a:rPr>
              <a:t>central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nervous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system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doses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death.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Mercury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was,</a:t>
            </a:r>
            <a:r>
              <a:rPr dirty="0" sz="1200" spc="-20">
                <a:latin typeface="Times New Roman"/>
                <a:cs typeface="Times New Roman"/>
              </a:rPr>
              <a:t> main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culprit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Minamata </a:t>
            </a:r>
            <a:r>
              <a:rPr dirty="0" sz="1200" spc="-30">
                <a:latin typeface="Times New Roman"/>
                <a:cs typeface="Times New Roman"/>
              </a:rPr>
              <a:t>accident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Japan.</a:t>
            </a:r>
            <a:endParaRPr sz="1200">
              <a:latin typeface="Times New Roman"/>
              <a:cs typeface="Times New Roman"/>
            </a:endParaRPr>
          </a:p>
          <a:p>
            <a:pPr algn="just" marL="239395" marR="5715" indent="-226695">
              <a:lnSpc>
                <a:spcPct val="107800"/>
              </a:lnSpc>
              <a:spcBef>
                <a:spcPts val="10"/>
              </a:spcBef>
              <a:buFont typeface="Times New Roman"/>
              <a:buAutoNum type="alphaLcParenBoth" startAt="7"/>
              <a:tabLst>
                <a:tab pos="241300" algn="l"/>
              </a:tabLst>
            </a:pPr>
            <a:r>
              <a:rPr dirty="0" sz="1200" spc="-60" i="1">
                <a:latin typeface="Times New Roman"/>
                <a:cs typeface="Times New Roman"/>
              </a:rPr>
              <a:t>Zinc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(Zn)-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Zinc 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concentration</a:t>
            </a:r>
            <a:r>
              <a:rPr dirty="0" sz="1200">
                <a:latin typeface="Times New Roman"/>
                <a:cs typeface="Times New Roman"/>
              </a:rPr>
              <a:t> in the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r>
              <a:rPr dirty="0" sz="1200">
                <a:latin typeface="Times New Roman"/>
                <a:cs typeface="Times New Roman"/>
              </a:rPr>
              <a:t> from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pharmaceutical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industries,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paints,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dyes, cosmetics and </a:t>
            </a:r>
            <a:r>
              <a:rPr dirty="0" sz="1200" spc="-10">
                <a:latin typeface="Times New Roman"/>
                <a:cs typeface="Times New Roman"/>
              </a:rPr>
              <a:t>several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insecticides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pesticides.</a:t>
            </a:r>
            <a:r>
              <a:rPr dirty="0" sz="1200">
                <a:latin typeface="Times New Roman"/>
                <a:cs typeface="Times New Roman"/>
              </a:rPr>
              <a:t> Their </a:t>
            </a:r>
            <a:r>
              <a:rPr dirty="0" sz="1200" spc="-10">
                <a:latin typeface="Times New Roman"/>
                <a:cs typeface="Times New Roman"/>
              </a:rPr>
              <a:t>discharges</a:t>
            </a:r>
            <a:r>
              <a:rPr dirty="0" sz="1200">
                <a:latin typeface="Times New Roman"/>
                <a:cs typeface="Times New Roman"/>
              </a:rPr>
              <a:t> increase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concentration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40">
                <a:latin typeface="Times New Roman"/>
                <a:cs typeface="Times New Roman"/>
              </a:rPr>
              <a:t>may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cause various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toxic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appear </a:t>
            </a:r>
            <a:r>
              <a:rPr dirty="0" sz="1200" spc="-60">
                <a:latin typeface="Times New Roman"/>
                <a:cs typeface="Times New Roman"/>
              </a:rPr>
              <a:t>milky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boiling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greasy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surface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i.e.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, </a:t>
            </a:r>
            <a:r>
              <a:rPr dirty="0" sz="1200" spc="-50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scum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  <a:buFont typeface="Times New Roman"/>
              <a:buAutoNum type="alphaLcParenBoth" startAt="7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latin typeface="Georgia"/>
                <a:cs typeface="Georgia"/>
              </a:rPr>
              <a:t>Approaches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Prevent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Control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Water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Pollution</a:t>
            </a:r>
            <a:endParaRPr sz="12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achieve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goal,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suggested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approaches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are:</a:t>
            </a:r>
            <a:endParaRPr sz="1200">
              <a:latin typeface="Times New Roman"/>
              <a:cs typeface="Times New Roman"/>
            </a:endParaRPr>
          </a:p>
          <a:p>
            <a:pPr algn="just" lvl="1" marL="241300" indent="-228600">
              <a:lnSpc>
                <a:spcPct val="100000"/>
              </a:lnSpc>
              <a:spcBef>
                <a:spcPts val="110"/>
              </a:spcBef>
              <a:buFont typeface="Times New Roman"/>
              <a:buAutoNum type="arabicParenR"/>
              <a:tabLst>
                <a:tab pos="241300" algn="l"/>
              </a:tabLst>
            </a:pPr>
            <a:r>
              <a:rPr dirty="0" sz="1200" spc="-85" i="1">
                <a:latin typeface="Times New Roman"/>
                <a:cs typeface="Times New Roman"/>
              </a:rPr>
              <a:t>Establishing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the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Standard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25" i="1">
                <a:latin typeface="Times New Roman"/>
                <a:cs typeface="Times New Roman"/>
              </a:rPr>
              <a:t>for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Water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Pollution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Control</a:t>
            </a:r>
            <a:r>
              <a:rPr dirty="0" sz="1200" spc="-105">
                <a:latin typeface="Times New Roman"/>
                <a:cs typeface="Times New Roman"/>
              </a:rPr>
              <a:t>: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Standards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receiving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itself</a:t>
            </a:r>
            <a:endParaRPr sz="1200">
              <a:latin typeface="Times New Roman"/>
              <a:cs typeface="Times New Roman"/>
            </a:endParaRPr>
          </a:p>
          <a:p>
            <a:pPr algn="just" marL="241300" marR="508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effluent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discharges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bodies.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Streams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standards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suitable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30">
                <a:latin typeface="Times New Roman"/>
                <a:cs typeface="Times New Roman"/>
              </a:rPr>
              <a:t>economical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way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getting </a:t>
            </a:r>
            <a:r>
              <a:rPr dirty="0" sz="1200" spc="-20">
                <a:latin typeface="Times New Roman"/>
                <a:cs typeface="Times New Roman"/>
              </a:rPr>
              <a:t>desired water </a:t>
            </a:r>
            <a:r>
              <a:rPr dirty="0" sz="1200" spc="-40">
                <a:latin typeface="Times New Roman"/>
                <a:cs typeface="Times New Roman"/>
              </a:rPr>
              <a:t>quality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goals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large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periodically.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treatment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required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based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‘regular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interval’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imply? </a:t>
            </a:r>
            <a:r>
              <a:rPr dirty="0" sz="1200">
                <a:latin typeface="Times New Roman"/>
                <a:cs typeface="Times New Roman"/>
              </a:rPr>
              <a:t>Does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periodically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places?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‘optional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way’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has </a:t>
            </a:r>
            <a:r>
              <a:rPr dirty="0" sz="1200" spc="-10">
                <a:latin typeface="Times New Roman"/>
                <a:cs typeface="Times New Roman"/>
              </a:rPr>
              <a:t>also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elaborate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upon.</a:t>
            </a:r>
            <a:r>
              <a:rPr dirty="0" sz="1200" spc="-10">
                <a:latin typeface="Times New Roman"/>
                <a:cs typeface="Times New Roman"/>
              </a:rPr>
              <a:t> However,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stream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river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standard</a:t>
            </a:r>
            <a:r>
              <a:rPr dirty="0" sz="1200" spc="27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involves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lot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administrative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political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difficulty.</a:t>
            </a:r>
            <a:endParaRPr sz="1200">
              <a:latin typeface="Times New Roman"/>
              <a:cs typeface="Times New Roman"/>
            </a:endParaRPr>
          </a:p>
          <a:p>
            <a:pPr algn="just" lvl="1" marL="240029" marR="5715" indent="-227965">
              <a:lnSpc>
                <a:spcPct val="107500"/>
              </a:lnSpc>
              <a:buFont typeface="Times New Roman"/>
              <a:buAutoNum type="arabicParenR" startAt="2"/>
              <a:tabLst>
                <a:tab pos="241300" algn="l"/>
              </a:tabLst>
            </a:pPr>
            <a:r>
              <a:rPr dirty="0" sz="1200" spc="-105" i="1">
                <a:latin typeface="Times New Roman"/>
                <a:cs typeface="Times New Roman"/>
              </a:rPr>
              <a:t>Monitoring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Network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of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Water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Quality</a:t>
            </a:r>
            <a:r>
              <a:rPr dirty="0" sz="1200" spc="-75">
                <a:latin typeface="Times New Roman"/>
                <a:cs typeface="Times New Roman"/>
              </a:rPr>
              <a:t>: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Monitoring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undertaken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receiving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system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 spc="-25">
                <a:latin typeface="Times New Roman"/>
                <a:cs typeface="Times New Roman"/>
              </a:rPr>
              <a:t>	</a:t>
            </a:r>
            <a:r>
              <a:rPr dirty="0" sz="1200" spc="-20">
                <a:latin typeface="Times New Roman"/>
                <a:cs typeface="Times New Roman"/>
              </a:rPr>
              <a:t>waste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discharges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requires</a:t>
            </a:r>
            <a:r>
              <a:rPr dirty="0" sz="1200">
                <a:latin typeface="Times New Roman"/>
                <a:cs typeface="Times New Roman"/>
              </a:rPr>
              <a:t> 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extensive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supervision.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 not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difficult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monitor </a:t>
            </a:r>
            <a:r>
              <a:rPr dirty="0" sz="1200" spc="-10">
                <a:latin typeface="Times New Roman"/>
                <a:cs typeface="Times New Roman"/>
              </a:rPr>
              <a:t>domestic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sewage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arises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25">
                <a:latin typeface="Times New Roman"/>
                <a:cs typeface="Times New Roman"/>
              </a:rPr>
              <a:t>various </a:t>
            </a:r>
            <a:r>
              <a:rPr dirty="0" sz="1200" spc="-30">
                <a:latin typeface="Times New Roman"/>
                <a:cs typeface="Times New Roman"/>
              </a:rPr>
              <a:t>industrial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waste.</a:t>
            </a:r>
            <a:endParaRPr sz="1200">
              <a:latin typeface="Times New Roman"/>
              <a:cs typeface="Times New Roman"/>
            </a:endParaRPr>
          </a:p>
          <a:p>
            <a:pPr marL="241300" indent="-635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manufacturing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procedure,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internal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operation,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causes</a:t>
            </a:r>
            <a:endParaRPr sz="1200">
              <a:latin typeface="Times New Roman"/>
              <a:cs typeface="Times New Roman"/>
            </a:endParaRPr>
          </a:p>
          <a:p>
            <a:pPr marL="241300" marR="762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heterogeneous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mix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effluent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monitoring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very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difficult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supervision scheme.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5" y="423167"/>
            <a:ext cx="6337300" cy="8724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241300" marR="5715" indent="-228600">
              <a:lnSpc>
                <a:spcPct val="107900"/>
              </a:lnSpc>
              <a:spcBef>
                <a:spcPts val="1210"/>
              </a:spcBef>
              <a:buFont typeface="Times New Roman"/>
              <a:buAutoNum type="arabicParenR" startAt="3"/>
              <a:tabLst>
                <a:tab pos="241300" algn="l"/>
              </a:tabLst>
            </a:pPr>
            <a:r>
              <a:rPr dirty="0" sz="1200" spc="-60" i="1">
                <a:latin typeface="Times New Roman"/>
                <a:cs typeface="Times New Roman"/>
              </a:rPr>
              <a:t>Water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Pollution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Control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Boards</a:t>
            </a:r>
            <a:r>
              <a:rPr dirty="0" sz="1200" spc="-105">
                <a:latin typeface="Times New Roman"/>
                <a:cs typeface="Times New Roman"/>
              </a:rPr>
              <a:t>: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prevention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>
                <a:latin typeface="Times New Roman"/>
                <a:cs typeface="Times New Roman"/>
              </a:rPr>
              <a:t> act,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1974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 adopted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16 </a:t>
            </a:r>
            <a:r>
              <a:rPr dirty="0" sz="1200">
                <a:latin typeface="Times New Roman"/>
                <a:cs typeface="Times New Roman"/>
              </a:rPr>
              <a:t>states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constituted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board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New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Delhi.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Central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 Control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Board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(CPCB)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coordinate with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various </a:t>
            </a:r>
            <a:r>
              <a:rPr dirty="0" sz="1200" spc="-20">
                <a:latin typeface="Times New Roman"/>
                <a:cs typeface="Times New Roman"/>
              </a:rPr>
              <a:t>works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boards.</a:t>
            </a:r>
            <a:endParaRPr sz="1200">
              <a:latin typeface="Times New Roman"/>
              <a:cs typeface="Times New Roman"/>
            </a:endParaRPr>
          </a:p>
          <a:p>
            <a:pPr algn="just" marL="240665" marR="7620" indent="-228600">
              <a:lnSpc>
                <a:spcPct val="107500"/>
              </a:lnSpc>
              <a:buFont typeface="Times New Roman"/>
              <a:buAutoNum type="arabicParenR" startAt="3"/>
              <a:tabLst>
                <a:tab pos="240665" algn="l"/>
              </a:tabLst>
            </a:pPr>
            <a:r>
              <a:rPr dirty="0" sz="1200" spc="-80" i="1">
                <a:latin typeface="Times New Roman"/>
                <a:cs typeface="Times New Roman"/>
              </a:rPr>
              <a:t>Punishment</a:t>
            </a:r>
            <a:r>
              <a:rPr dirty="0" sz="1200" spc="90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for</a:t>
            </a:r>
            <a:r>
              <a:rPr dirty="0" sz="1200" spc="10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Violating</a:t>
            </a:r>
            <a:r>
              <a:rPr dirty="0" sz="1200" spc="10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the</a:t>
            </a:r>
            <a:r>
              <a:rPr dirty="0" sz="1200" spc="10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Act</a:t>
            </a:r>
            <a:r>
              <a:rPr dirty="0" sz="1200">
                <a:latin typeface="Times New Roman"/>
                <a:cs typeface="Times New Roman"/>
              </a:rPr>
              <a:t>: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Industry,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owner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violating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norms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sent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six </a:t>
            </a:r>
            <a:r>
              <a:rPr dirty="0" sz="1200">
                <a:latin typeface="Times New Roman"/>
                <a:cs typeface="Times New Roman"/>
              </a:rPr>
              <a:t>months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imprisonment.</a:t>
            </a:r>
            <a:endParaRPr sz="1200">
              <a:latin typeface="Times New Roman"/>
              <a:cs typeface="Times New Roman"/>
            </a:endParaRPr>
          </a:p>
          <a:p>
            <a:pPr algn="just" marL="241300" marR="5715" indent="-228600">
              <a:lnSpc>
                <a:spcPct val="107800"/>
              </a:lnSpc>
              <a:spcBef>
                <a:spcPts val="5"/>
              </a:spcBef>
              <a:buFont typeface="Times New Roman"/>
              <a:buAutoNum type="arabicParenR" startAt="3"/>
              <a:tabLst>
                <a:tab pos="241300" algn="l"/>
              </a:tabLst>
            </a:pPr>
            <a:r>
              <a:rPr dirty="0" sz="1200" spc="-90" i="1">
                <a:latin typeface="Times New Roman"/>
                <a:cs typeface="Times New Roman"/>
              </a:rPr>
              <a:t>Environmental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Audits</a:t>
            </a:r>
            <a:r>
              <a:rPr dirty="0" sz="1200" spc="-20">
                <a:latin typeface="Times New Roman"/>
                <a:cs typeface="Times New Roman"/>
              </a:rPr>
              <a:t>: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check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pollution,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government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decided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 </a:t>
            </a:r>
            <a:r>
              <a:rPr dirty="0" sz="1200">
                <a:latin typeface="Times New Roman"/>
                <a:cs typeface="Times New Roman"/>
              </a:rPr>
              <a:t>audit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statement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compulsory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almost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all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states.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Accordingly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total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1500 industries</a:t>
            </a:r>
            <a:r>
              <a:rPr dirty="0" sz="1200">
                <a:latin typeface="Times New Roman"/>
                <a:cs typeface="Times New Roman"/>
              </a:rPr>
              <a:t> 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India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asked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anti-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measure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900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industries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far</a:t>
            </a:r>
            <a:r>
              <a:rPr dirty="0" sz="1200" spc="-20">
                <a:latin typeface="Times New Roman"/>
                <a:cs typeface="Times New Roman"/>
              </a:rPr>
              <a:t> completed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procedures </a:t>
            </a:r>
            <a:r>
              <a:rPr dirty="0" sz="1200" spc="-45">
                <a:latin typeface="Times New Roman"/>
                <a:cs typeface="Times New Roman"/>
              </a:rPr>
              <a:t>till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2006.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Georgia"/>
                <a:cs typeface="Georgia"/>
              </a:rPr>
              <a:t>Soil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Pollution</a:t>
            </a:r>
            <a:endParaRPr sz="1200">
              <a:latin typeface="Georgia"/>
              <a:cs typeface="Georgia"/>
            </a:endParaRPr>
          </a:p>
          <a:p>
            <a:pPr algn="just" marL="12700" marR="5715" indent="45656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“The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uppermost,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weathered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layer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earth’s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crust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-10">
                <a:latin typeface="Times New Roman"/>
                <a:cs typeface="Times New Roman"/>
              </a:rPr>
              <a:t> contains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dead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decaying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anchors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plants”.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weathering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rocks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900"/>
              </a:lnSpc>
              <a:spcBef>
                <a:spcPts val="5"/>
              </a:spcBef>
            </a:pPr>
            <a:r>
              <a:rPr dirty="0" sz="1200" spc="-35">
                <a:latin typeface="Times New Roman"/>
                <a:cs typeface="Times New Roman"/>
              </a:rPr>
              <a:t>called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150" i="1">
                <a:latin typeface="Times New Roman"/>
                <a:cs typeface="Times New Roman"/>
              </a:rPr>
              <a:t>Pedogenesis</a:t>
            </a:r>
            <a:r>
              <a:rPr dirty="0" sz="1200" spc="-150">
                <a:latin typeface="Times New Roman"/>
                <a:cs typeface="Times New Roman"/>
              </a:rPr>
              <a:t>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weatherings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physical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biological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methods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 </a:t>
            </a:r>
            <a:r>
              <a:rPr dirty="0" sz="1200" spc="-10">
                <a:latin typeface="Times New Roman"/>
                <a:cs typeface="Times New Roman"/>
              </a:rPr>
              <a:t>various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operate to produce the </a:t>
            </a:r>
            <a:r>
              <a:rPr dirty="0" sz="1200" spc="-10">
                <a:latin typeface="Times New Roman"/>
                <a:cs typeface="Times New Roman"/>
              </a:rPr>
              <a:t>soil.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Formation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affected </a:t>
            </a:r>
            <a:r>
              <a:rPr dirty="0" sz="1200" spc="-25">
                <a:latin typeface="Times New Roman"/>
                <a:cs typeface="Times New Roman"/>
              </a:rPr>
              <a:t>by </a:t>
            </a:r>
            <a:r>
              <a:rPr dirty="0" sz="1200" spc="-40">
                <a:latin typeface="Times New Roman"/>
                <a:cs typeface="Times New Roman"/>
              </a:rPr>
              <a:t>rainfall,</a:t>
            </a:r>
            <a:r>
              <a:rPr dirty="0" sz="1200" spc="-20">
                <a:latin typeface="Times New Roman"/>
                <a:cs typeface="Times New Roman"/>
              </a:rPr>
              <a:t> temperature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made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six </a:t>
            </a: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viz.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inorganic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moisture,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air, soil </a:t>
            </a:r>
            <a:r>
              <a:rPr dirty="0" sz="1200" spc="-10">
                <a:latin typeface="Times New Roman"/>
                <a:cs typeface="Times New Roman"/>
              </a:rPr>
              <a:t>solution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lastly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soil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dead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decaying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inorganic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component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gravel,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silt,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sand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clay.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</a:t>
            </a:r>
            <a:r>
              <a:rPr dirty="0" sz="1200" spc="-10">
                <a:latin typeface="Times New Roman"/>
                <a:cs typeface="Times New Roman"/>
              </a:rPr>
              <a:t> consist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micro-</a:t>
            </a:r>
            <a:r>
              <a:rPr dirty="0" sz="1200" spc="-10">
                <a:latin typeface="Times New Roman"/>
                <a:cs typeface="Times New Roman"/>
              </a:rPr>
              <a:t>flora</a:t>
            </a:r>
            <a:r>
              <a:rPr dirty="0" sz="1200">
                <a:latin typeface="Times New Roman"/>
                <a:cs typeface="Times New Roman"/>
              </a:rPr>
              <a:t> and </a:t>
            </a:r>
            <a:r>
              <a:rPr dirty="0" sz="1200" spc="-30">
                <a:latin typeface="Times New Roman"/>
                <a:cs typeface="Times New Roman"/>
              </a:rPr>
              <a:t>macro-</a:t>
            </a:r>
            <a:r>
              <a:rPr dirty="0" sz="1200" spc="-10">
                <a:latin typeface="Times New Roman"/>
                <a:cs typeface="Times New Roman"/>
              </a:rPr>
              <a:t>fauna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consists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protozoan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bacteria.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Fungi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algae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addition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harmful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materials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top </a:t>
            </a:r>
            <a:r>
              <a:rPr dirty="0" sz="1200" spc="-30">
                <a:latin typeface="Times New Roman"/>
                <a:cs typeface="Times New Roman"/>
              </a:rPr>
              <a:t>soil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20" i="1">
                <a:latin typeface="Cambria"/>
                <a:cs typeface="Cambria"/>
              </a:rPr>
              <a:t>Sources</a:t>
            </a:r>
            <a:r>
              <a:rPr dirty="0" sz="1200" spc="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Soil</a:t>
            </a:r>
            <a:r>
              <a:rPr dirty="0" sz="1200" spc="2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marL="150495" indent="-137795">
              <a:lnSpc>
                <a:spcPct val="100000"/>
              </a:lnSpc>
              <a:spcBef>
                <a:spcPts val="240"/>
              </a:spcBef>
              <a:buFont typeface="Georgia"/>
              <a:buAutoNum type="arabicPeriod"/>
              <a:tabLst>
                <a:tab pos="150495" algn="l"/>
              </a:tabLst>
            </a:pPr>
            <a:r>
              <a:rPr dirty="0" sz="1200" i="1">
                <a:latin typeface="Cambria"/>
                <a:cs typeface="Cambria"/>
              </a:rPr>
              <a:t>Agricultural</a:t>
            </a:r>
            <a:r>
              <a:rPr dirty="0" sz="1200" spc="12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Activities</a:t>
            </a:r>
            <a:endParaRPr sz="1200">
              <a:latin typeface="Cambria"/>
              <a:cs typeface="Cambria"/>
            </a:endParaRPr>
          </a:p>
          <a:p>
            <a:pPr algn="just" marL="12700" marR="5080" indent="457200">
              <a:lnSpc>
                <a:spcPct val="1079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agricultural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practices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load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large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agricultural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aids </a:t>
            </a:r>
            <a:r>
              <a:rPr dirty="0" sz="1200">
                <a:latin typeface="Times New Roman"/>
                <a:cs typeface="Times New Roman"/>
              </a:rPr>
              <a:t>wastes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fertilizers,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pesticides,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herbicides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inorganic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impurities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fertilizers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pollution.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excreta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animals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pathogens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pesticides include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DDT,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Dieldrin,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endrin,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monocrotophos,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phosphomidon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spraying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pesticides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adds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55">
                <a:latin typeface="Times New Roman"/>
                <a:cs typeface="Times New Roman"/>
              </a:rPr>
              <a:t>layer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subsequently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polluting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167005" indent="-154305">
              <a:lnSpc>
                <a:spcPct val="100000"/>
              </a:lnSpc>
              <a:spcBef>
                <a:spcPts val="215"/>
              </a:spcBef>
              <a:buAutoNum type="arabicPeriod" startAt="2"/>
              <a:tabLst>
                <a:tab pos="167005" algn="l"/>
              </a:tabLst>
            </a:pPr>
            <a:r>
              <a:rPr dirty="0" sz="1200" i="1">
                <a:latin typeface="Cambria"/>
                <a:cs typeface="Cambria"/>
              </a:rPr>
              <a:t>Industrial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Wastes</a:t>
            </a:r>
            <a:endParaRPr sz="1200">
              <a:latin typeface="Cambria"/>
              <a:cs typeface="Cambria"/>
            </a:endParaRPr>
          </a:p>
          <a:p>
            <a:pPr algn="just" marL="12700" marR="5715" indent="457200">
              <a:lnSpc>
                <a:spcPct val="1079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industries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manufacturing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chemicals,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fertilizers,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tanneries,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pharmaceuticals,</a:t>
            </a:r>
            <a:r>
              <a:rPr dirty="0" sz="1200" spc="3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sugars, </a:t>
            </a:r>
            <a:r>
              <a:rPr dirty="0" sz="1200" spc="-30">
                <a:latin typeface="Times New Roman"/>
                <a:cs typeface="Times New Roman"/>
              </a:rPr>
              <a:t>electroplating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steel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etc.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dump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solid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liquids</a:t>
            </a:r>
            <a:r>
              <a:rPr dirty="0" sz="1200" spc="-25">
                <a:latin typeface="Times New Roman"/>
                <a:cs typeface="Times New Roman"/>
              </a:rPr>
              <a:t> wastes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 </a:t>
            </a:r>
            <a:r>
              <a:rPr dirty="0" sz="1200" spc="-30">
                <a:latin typeface="Times New Roman"/>
                <a:cs typeface="Times New Roman"/>
              </a:rPr>
              <a:t>subsequently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polluting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Thermal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25">
                <a:latin typeface="Times New Roman"/>
                <a:cs typeface="Times New Roman"/>
              </a:rPr>
              <a:t> utilize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fly </a:t>
            </a:r>
            <a:r>
              <a:rPr dirty="0" sz="1200">
                <a:latin typeface="Times New Roman"/>
                <a:cs typeface="Times New Roman"/>
              </a:rPr>
              <a:t>ash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generated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covers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quality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deteriorate.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cement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steel </a:t>
            </a:r>
            <a:r>
              <a:rPr dirty="0" sz="1200" spc="-20">
                <a:latin typeface="Times New Roman"/>
                <a:cs typeface="Times New Roman"/>
              </a:rPr>
              <a:t>industries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disturb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salt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balance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 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destroy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its </a:t>
            </a:r>
            <a:r>
              <a:rPr dirty="0" sz="1200" spc="-20">
                <a:latin typeface="Times New Roman"/>
                <a:cs typeface="Times New Roman"/>
              </a:rPr>
              <a:t>fertility.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alkalinity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heavy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metals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certain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chemical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compounds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may </a:t>
            </a:r>
            <a:r>
              <a:rPr dirty="0" sz="1200" spc="-65">
                <a:latin typeface="Times New Roman"/>
                <a:cs typeface="Times New Roman"/>
              </a:rPr>
              <a:t>‘leach’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means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out/away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chemicals,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minerals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etc.)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removed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passing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through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enter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causing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bioaccumulation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health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hazards.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Toxic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seen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area.</a:t>
            </a:r>
            <a:endParaRPr sz="1200">
              <a:latin typeface="Times New Roman"/>
              <a:cs typeface="Times New Roman"/>
            </a:endParaRPr>
          </a:p>
          <a:p>
            <a:pPr marL="166370" indent="-153670">
              <a:lnSpc>
                <a:spcPct val="100000"/>
              </a:lnSpc>
              <a:spcBef>
                <a:spcPts val="215"/>
              </a:spcBef>
              <a:buAutoNum type="arabicPeriod" startAt="3"/>
              <a:tabLst>
                <a:tab pos="166370" algn="l"/>
              </a:tabLst>
            </a:pPr>
            <a:r>
              <a:rPr dirty="0" sz="1200" i="1">
                <a:latin typeface="Cambria"/>
                <a:cs typeface="Cambria"/>
              </a:rPr>
              <a:t>Soil</a:t>
            </a:r>
            <a:r>
              <a:rPr dirty="0" sz="1200" spc="1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Pollution</a:t>
            </a:r>
            <a:r>
              <a:rPr dirty="0" sz="1200" spc="1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by</a:t>
            </a:r>
            <a:r>
              <a:rPr dirty="0" sz="1200" spc="1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Urban</a:t>
            </a:r>
            <a:r>
              <a:rPr dirty="0" sz="1200" spc="14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Wastes</a:t>
            </a:r>
            <a:endParaRPr sz="1200">
              <a:latin typeface="Cambria"/>
              <a:cs typeface="Cambria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35"/>
              </a:spcBef>
            </a:pPr>
            <a:r>
              <a:rPr dirty="0" sz="1200">
                <a:latin typeface="Times New Roman"/>
                <a:cs typeface="Times New Roman"/>
              </a:rPr>
              <a:t>Urban </a:t>
            </a:r>
            <a:r>
              <a:rPr dirty="0" sz="1200" spc="-20">
                <a:latin typeface="Times New Roman"/>
                <a:cs typeface="Times New Roman"/>
              </a:rPr>
              <a:t>wastes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comprises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commercial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domestic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consisting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dried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sludge.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solid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refuse,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particularly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contribute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refuse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contains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6" y="423167"/>
            <a:ext cx="6337300" cy="85432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 marR="5715">
              <a:lnSpc>
                <a:spcPct val="107500"/>
              </a:lnSpc>
              <a:spcBef>
                <a:spcPts val="1215"/>
              </a:spcBef>
            </a:pPr>
            <a:r>
              <a:rPr dirty="0" sz="1200" spc="-35">
                <a:latin typeface="Times New Roman"/>
                <a:cs typeface="Times New Roman"/>
              </a:rPr>
              <a:t>garbage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rubbish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plastics,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glasses,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metallic</a:t>
            </a:r>
            <a:r>
              <a:rPr dirty="0" sz="1200" spc="-20">
                <a:latin typeface="Times New Roman"/>
                <a:cs typeface="Times New Roman"/>
              </a:rPr>
              <a:t> cans,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fibers,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paper,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rubbles,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leaves,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Soil</a:t>
            </a:r>
            <a:r>
              <a:rPr dirty="0" sz="1200" spc="-20">
                <a:latin typeface="Times New Roman"/>
                <a:cs typeface="Times New Roman"/>
              </a:rPr>
              <a:t> gets </a:t>
            </a:r>
            <a:r>
              <a:rPr dirty="0" sz="1200" spc="-10">
                <a:latin typeface="Times New Roman"/>
                <a:cs typeface="Times New Roman"/>
              </a:rPr>
              <a:t>enormous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quantities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waste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year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30">
                <a:latin typeface="Times New Roman"/>
                <a:cs typeface="Times New Roman"/>
              </a:rPr>
              <a:t> causes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problems.</a:t>
            </a:r>
            <a:endParaRPr sz="1200">
              <a:latin typeface="Times New Roman"/>
              <a:cs typeface="Times New Roman"/>
            </a:endParaRPr>
          </a:p>
          <a:p>
            <a:pPr marL="167005" indent="-154305">
              <a:lnSpc>
                <a:spcPct val="100000"/>
              </a:lnSpc>
              <a:spcBef>
                <a:spcPts val="229"/>
              </a:spcBef>
              <a:buAutoNum type="arabicPeriod" startAt="4"/>
              <a:tabLst>
                <a:tab pos="167005" algn="l"/>
              </a:tabLst>
            </a:pPr>
            <a:r>
              <a:rPr dirty="0" sz="1200" i="1">
                <a:latin typeface="Cambria"/>
                <a:cs typeface="Cambria"/>
              </a:rPr>
              <a:t>Radioactive</a:t>
            </a:r>
            <a:r>
              <a:rPr dirty="0" sz="1200" spc="28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Pollutants</a:t>
            </a:r>
            <a:endParaRPr sz="1200">
              <a:latin typeface="Cambria"/>
              <a:cs typeface="Cambria"/>
            </a:endParaRPr>
          </a:p>
          <a:p>
            <a:pPr algn="just" marL="12700" marR="6985" indent="457200">
              <a:lnSpc>
                <a:spcPct val="1079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explosions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nuclear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tests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conducted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fallout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from </a:t>
            </a:r>
            <a:r>
              <a:rPr dirty="0" sz="1200" spc="-25">
                <a:latin typeface="Times New Roman"/>
                <a:cs typeface="Times New Roman"/>
              </a:rPr>
              <a:t>nuclear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nuclear </a:t>
            </a:r>
            <a:r>
              <a:rPr dirty="0" sz="1200" spc="-20">
                <a:latin typeface="Times New Roman"/>
                <a:cs typeface="Times New Roman"/>
              </a:rPr>
              <a:t>testing</a:t>
            </a:r>
            <a:r>
              <a:rPr dirty="0" sz="1200" spc="-25">
                <a:latin typeface="Times New Roman"/>
                <a:cs typeface="Times New Roman"/>
              </a:rPr>
              <a:t> labs. </a:t>
            </a:r>
            <a:r>
              <a:rPr dirty="0" sz="1200" spc="-20">
                <a:latin typeface="Times New Roman"/>
                <a:cs typeface="Times New Roman"/>
              </a:rPr>
              <a:t>They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penetrate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endParaRPr sz="1200">
              <a:latin typeface="Times New Roman"/>
              <a:cs typeface="Times New Roman"/>
            </a:endParaRPr>
          </a:p>
          <a:p>
            <a:pPr marL="166370" indent="-153670">
              <a:lnSpc>
                <a:spcPct val="100000"/>
              </a:lnSpc>
              <a:spcBef>
                <a:spcPts val="219"/>
              </a:spcBef>
              <a:buAutoNum type="arabicPeriod" startAt="5"/>
              <a:tabLst>
                <a:tab pos="166370" algn="l"/>
              </a:tabLst>
            </a:pPr>
            <a:r>
              <a:rPr dirty="0" sz="1200" i="1">
                <a:latin typeface="Cambria"/>
                <a:cs typeface="Cambria"/>
              </a:rPr>
              <a:t>Chemical</a:t>
            </a:r>
            <a:r>
              <a:rPr dirty="0" sz="1200" spc="1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and</a:t>
            </a:r>
            <a:r>
              <a:rPr dirty="0" sz="1200" spc="16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Metallic</a:t>
            </a:r>
            <a:r>
              <a:rPr dirty="0" sz="1200" spc="15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Pollutants</a:t>
            </a:r>
            <a:endParaRPr sz="1200">
              <a:latin typeface="Cambria"/>
              <a:cs typeface="Cambria"/>
            </a:endParaRPr>
          </a:p>
          <a:p>
            <a:pPr algn="just" marL="12700" marR="5715" indent="457200">
              <a:lnSpc>
                <a:spcPct val="1079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dyes,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soap,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detergents,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tanneries,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electroplating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metal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 </a:t>
            </a:r>
            <a:r>
              <a:rPr dirty="0" sz="1200">
                <a:latin typeface="Times New Roman"/>
                <a:cs typeface="Times New Roman"/>
              </a:rPr>
              <a:t>pour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hazardous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effluents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pollution.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Today,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contamination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toxic </a:t>
            </a:r>
            <a:r>
              <a:rPr dirty="0" sz="1200" spc="-35">
                <a:latin typeface="Times New Roman"/>
                <a:cs typeface="Times New Roman"/>
              </a:rPr>
              <a:t>chemicals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acute </a:t>
            </a:r>
            <a:r>
              <a:rPr dirty="0" sz="1200" spc="-10">
                <a:latin typeface="Times New Roman"/>
                <a:cs typeface="Times New Roman"/>
              </a:rPr>
              <a:t>problem.</a:t>
            </a:r>
            <a:endParaRPr sz="1200">
              <a:latin typeface="Times New Roman"/>
              <a:cs typeface="Times New Roman"/>
            </a:endParaRPr>
          </a:p>
          <a:p>
            <a:pPr marL="166370" indent="-153670">
              <a:lnSpc>
                <a:spcPct val="100000"/>
              </a:lnSpc>
              <a:spcBef>
                <a:spcPts val="229"/>
              </a:spcBef>
              <a:buAutoNum type="arabicPeriod" startAt="6"/>
              <a:tabLst>
                <a:tab pos="166370" algn="l"/>
              </a:tabLst>
            </a:pPr>
            <a:r>
              <a:rPr dirty="0" sz="1200" i="1">
                <a:latin typeface="Cambria"/>
                <a:cs typeface="Cambria"/>
              </a:rPr>
              <a:t>Soil</a:t>
            </a:r>
            <a:r>
              <a:rPr dirty="0" sz="1200" spc="8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Pollution</a:t>
            </a:r>
            <a:r>
              <a:rPr dirty="0" sz="1200" spc="8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by</a:t>
            </a:r>
            <a:r>
              <a:rPr dirty="0" sz="1200" spc="10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Biological</a:t>
            </a:r>
            <a:r>
              <a:rPr dirty="0" sz="1200" spc="8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Agents</a:t>
            </a:r>
            <a:endParaRPr sz="1200">
              <a:latin typeface="Cambria"/>
              <a:cs typeface="Cambria"/>
            </a:endParaRPr>
          </a:p>
          <a:p>
            <a:pPr algn="just" marL="12700" marR="6350" indent="457200">
              <a:lnSpc>
                <a:spcPct val="107800"/>
              </a:lnSpc>
              <a:spcBef>
                <a:spcPts val="20"/>
              </a:spcBef>
            </a:pPr>
            <a:r>
              <a:rPr dirty="0" sz="1200" spc="-40">
                <a:latin typeface="Times New Roman"/>
                <a:cs typeface="Times New Roman"/>
              </a:rPr>
              <a:t>Soil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gets</a:t>
            </a:r>
            <a:r>
              <a:rPr dirty="0" sz="1200" spc="-30">
                <a:latin typeface="Times New Roman"/>
                <a:cs typeface="Times New Roman"/>
              </a:rPr>
              <a:t> large</a:t>
            </a:r>
            <a:r>
              <a:rPr dirty="0" sz="1200" spc="-20">
                <a:latin typeface="Times New Roman"/>
                <a:cs typeface="Times New Roman"/>
              </a:rPr>
              <a:t> quantities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animal,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excreta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constitute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biological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agents.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western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countries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intestinal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parasite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serious problems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organisms.</a:t>
            </a:r>
            <a:r>
              <a:rPr dirty="0" sz="1200" spc="-10">
                <a:latin typeface="Times New Roman"/>
                <a:cs typeface="Times New Roman"/>
              </a:rPr>
              <a:t> These </a:t>
            </a:r>
            <a:r>
              <a:rPr dirty="0" sz="1200" spc="-35">
                <a:latin typeface="Times New Roman"/>
                <a:cs typeface="Times New Roman"/>
              </a:rPr>
              <a:t>biological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highly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responsible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heavy</a:t>
            </a:r>
            <a:r>
              <a:rPr dirty="0" sz="1200" spc="-20">
                <a:latin typeface="Times New Roman"/>
                <a:cs typeface="Times New Roman"/>
              </a:rPr>
              <a:t> contamination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crops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pathogens.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2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Soil</a:t>
            </a:r>
            <a:r>
              <a:rPr dirty="0" sz="1200" spc="2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Pollutants</a:t>
            </a:r>
            <a:endParaRPr sz="1200">
              <a:latin typeface="Cambria"/>
              <a:cs typeface="Cambria"/>
            </a:endParaRPr>
          </a:p>
          <a:p>
            <a:pPr algn="just" marL="241300" marR="6985" indent="-228600">
              <a:lnSpc>
                <a:spcPct val="107900"/>
              </a:lnSpc>
              <a:spcBef>
                <a:spcPts val="20"/>
              </a:spcBef>
              <a:buAutoNum type="arabicParenR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extremely</a:t>
            </a:r>
            <a:r>
              <a:rPr dirty="0" sz="1200" spc="-10">
                <a:latin typeface="Times New Roman"/>
                <a:cs typeface="Times New Roman"/>
              </a:rPr>
              <a:t> toxic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living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beings.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wastes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released various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toxicants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consequently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toxicants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transferred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via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chain, </a:t>
            </a:r>
            <a:r>
              <a:rPr dirty="0" sz="1200" spc="-10">
                <a:latin typeface="Times New Roman"/>
                <a:cs typeface="Times New Roman"/>
              </a:rPr>
              <a:t>thus,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causing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undesirable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665" algn="l"/>
              </a:tabLst>
            </a:pPr>
            <a:r>
              <a:rPr dirty="0" sz="1200" spc="-35">
                <a:latin typeface="Times New Roman"/>
                <a:cs typeface="Times New Roman"/>
              </a:rPr>
              <a:t>Soluble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metallic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salts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loss,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soil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precipitate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chain.</a:t>
            </a:r>
            <a:endParaRPr sz="1200">
              <a:latin typeface="Times New Roman"/>
              <a:cs typeface="Times New Roman"/>
            </a:endParaRPr>
          </a:p>
          <a:p>
            <a:pPr algn="just" marL="240665" marR="5080" indent="-228600">
              <a:lnSpc>
                <a:spcPts val="1560"/>
              </a:lnSpc>
              <a:spcBef>
                <a:spcPts val="60"/>
              </a:spcBef>
              <a:buAutoNum type="arabicParenR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Severe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crop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damages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caused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acidic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alkaline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soils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discharged of </a:t>
            </a:r>
            <a:r>
              <a:rPr dirty="0" sz="1200" spc="-30">
                <a:latin typeface="Times New Roman"/>
                <a:cs typeface="Times New Roman"/>
              </a:rPr>
              <a:t>industrial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effluents.</a:t>
            </a:r>
            <a:endParaRPr sz="1200">
              <a:latin typeface="Times New Roman"/>
              <a:cs typeface="Times New Roman"/>
            </a:endParaRPr>
          </a:p>
          <a:p>
            <a:pPr algn="just" marL="240665" indent="-227965">
              <a:lnSpc>
                <a:spcPct val="100000"/>
              </a:lnSpc>
              <a:spcBef>
                <a:spcPts val="35"/>
              </a:spcBef>
              <a:buAutoNum type="arabicParenR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accumulation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sewage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domestics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wastes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retards</a:t>
            </a:r>
            <a:r>
              <a:rPr dirty="0" sz="1200">
                <a:latin typeface="Times New Roman"/>
                <a:cs typeface="Times New Roman"/>
              </a:rPr>
              <a:t> the </a:t>
            </a:r>
            <a:r>
              <a:rPr dirty="0" sz="1200" spc="-10">
                <a:latin typeface="Times New Roman"/>
                <a:cs typeface="Times New Roman"/>
              </a:rPr>
              <a:t>self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regulating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capacity</a:t>
            </a:r>
            <a:endParaRPr sz="1200">
              <a:latin typeface="Times New Roman"/>
              <a:cs typeface="Times New Roman"/>
            </a:endParaRPr>
          </a:p>
          <a:p>
            <a:pPr algn="just" marL="2413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aquatic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ecosystems.</a:t>
            </a:r>
            <a:endParaRPr sz="1200">
              <a:latin typeface="Times New Roman"/>
              <a:cs typeface="Times New Roman"/>
            </a:endParaRPr>
          </a:p>
          <a:p>
            <a:pPr marL="240029" marR="5080" indent="-227965">
              <a:lnSpc>
                <a:spcPct val="107500"/>
              </a:lnSpc>
              <a:buAutoNum type="arabicParenR" startAt="5"/>
              <a:tabLst>
                <a:tab pos="241300" algn="l"/>
              </a:tabLst>
            </a:pPr>
            <a:r>
              <a:rPr dirty="0" sz="1200" spc="-35">
                <a:latin typeface="Times New Roman"/>
                <a:cs typeface="Times New Roman"/>
              </a:rPr>
              <a:t>Several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pathogenic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microorganisms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introducd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courses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deleterious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chronic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diseases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man.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protozoa,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bacteria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viruses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begin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sewage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241300" marR="5080" indent="-635">
              <a:lnSpc>
                <a:spcPct val="107500"/>
              </a:lnSpc>
              <a:spcBef>
                <a:spcPts val="15"/>
              </a:spcBef>
            </a:pPr>
            <a:r>
              <a:rPr dirty="0" sz="1200" spc="-10">
                <a:latin typeface="Times New Roman"/>
                <a:cs typeface="Times New Roman"/>
              </a:rPr>
              <a:t>anaerobic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conditions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spread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borne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diseases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viral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hepatitis,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cholera,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typhoid,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dysentery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240029" marR="5715" indent="-227965">
              <a:lnSpc>
                <a:spcPts val="1560"/>
              </a:lnSpc>
              <a:spcBef>
                <a:spcPts val="60"/>
              </a:spcBef>
              <a:buAutoNum type="arabicParenR" startAt="6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Continued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exposure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lead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ingestion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gradual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accumulation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body.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Symptoms </a:t>
            </a:r>
            <a:r>
              <a:rPr dirty="0" sz="1200" spc="-10"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poisoning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include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appetite,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weakness,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anaemia,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vomiting,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irritability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5"/>
              </a:spcBef>
              <a:buAutoNum type="arabicParenR" startAt="6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Some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heavy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metals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like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cadmium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carcinogenic.</a:t>
            </a:r>
            <a:endParaRPr sz="1200">
              <a:latin typeface="Times New Roman"/>
              <a:cs typeface="Times New Roman"/>
            </a:endParaRPr>
          </a:p>
          <a:p>
            <a:pPr marL="241300" marR="7620" indent="-228600">
              <a:lnSpc>
                <a:spcPct val="107500"/>
              </a:lnSpc>
              <a:spcBef>
                <a:spcPts val="10"/>
              </a:spcBef>
              <a:buAutoNum type="arabicParenR" startAt="6"/>
              <a:tabLst>
                <a:tab pos="241300" algn="l"/>
              </a:tabLst>
            </a:pPr>
            <a:r>
              <a:rPr dirty="0" sz="1200" spc="-35">
                <a:latin typeface="Times New Roman"/>
                <a:cs typeface="Times New Roman"/>
              </a:rPr>
              <a:t>Radioactive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pollutants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soil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 </a:t>
            </a:r>
            <a:r>
              <a:rPr dirty="0" sz="1200">
                <a:latin typeface="Times New Roman"/>
                <a:cs typeface="Times New Roman"/>
              </a:rPr>
              <a:t>harm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beings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ingestion,</a:t>
            </a:r>
            <a:r>
              <a:rPr dirty="0" sz="1200" spc="-10">
                <a:latin typeface="Times New Roman"/>
                <a:cs typeface="Times New Roman"/>
              </a:rPr>
              <a:t> after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entering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body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-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food.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arabicParenR" startAt="6"/>
              <a:tabLst>
                <a:tab pos="240665" algn="l"/>
              </a:tabLst>
            </a:pPr>
            <a:r>
              <a:rPr dirty="0" sz="1200" spc="-45">
                <a:latin typeface="Times New Roman"/>
                <a:cs typeface="Times New Roman"/>
              </a:rPr>
              <a:t>Several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heavy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metals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effluents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destroy</a:t>
            </a:r>
            <a:r>
              <a:rPr dirty="0" sz="1200" spc="-25">
                <a:latin typeface="Times New Roman"/>
                <a:cs typeface="Times New Roman"/>
              </a:rPr>
              <a:t> useful </a:t>
            </a:r>
            <a:r>
              <a:rPr dirty="0" sz="1200" spc="-30">
                <a:latin typeface="Times New Roman"/>
                <a:cs typeface="Times New Roman"/>
              </a:rPr>
              <a:t>microorganisms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soil.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9235">
              <a:lnSpc>
                <a:spcPct val="107500"/>
              </a:lnSpc>
              <a:spcBef>
                <a:spcPts val="10"/>
              </a:spcBef>
              <a:buAutoNum type="arabicParenR" startAt="6"/>
              <a:tabLst>
                <a:tab pos="241300" algn="l"/>
                <a:tab pos="257810" algn="l"/>
              </a:tabLst>
            </a:pPr>
            <a:r>
              <a:rPr dirty="0" sz="1200">
                <a:latin typeface="Times New Roman"/>
                <a:cs typeface="Times New Roman"/>
              </a:rPr>
              <a:t>	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pesticides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particularly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Polychlorinated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Biphenyls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(PCB’s)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diseases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30">
                <a:latin typeface="Times New Roman"/>
                <a:cs typeface="Times New Roman"/>
              </a:rPr>
              <a:t>lungs,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cancers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nervous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disorders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many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people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globe.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i="1">
                <a:latin typeface="Cambria"/>
                <a:cs typeface="Cambria"/>
              </a:rPr>
              <a:t>Control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8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Soil</a:t>
            </a:r>
            <a:r>
              <a:rPr dirty="0" sz="1200" spc="8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soil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controlled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minimized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adopting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various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methods. </a:t>
            </a:r>
            <a:r>
              <a:rPr dirty="0" sz="1200" spc="-45">
                <a:latin typeface="Times New Roman"/>
                <a:cs typeface="Times New Roman"/>
              </a:rPr>
              <a:t>Sewage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applying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microbial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treatment.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solid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cattle,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6" y="423167"/>
            <a:ext cx="6337300" cy="8717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6985">
              <a:lnSpc>
                <a:spcPct val="107500"/>
              </a:lnSpc>
              <a:spcBef>
                <a:spcPts val="1215"/>
              </a:spcBef>
            </a:pPr>
            <a:r>
              <a:rPr dirty="0" sz="1200">
                <a:latin typeface="Times New Roman"/>
                <a:cs typeface="Times New Roman"/>
              </a:rPr>
              <a:t>‘gobar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gas’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generated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sludge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utilized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manure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farms.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Instead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normal </a:t>
            </a:r>
            <a:r>
              <a:rPr dirty="0" sz="1200" spc="-25">
                <a:latin typeface="Times New Roman"/>
                <a:cs typeface="Times New Roman"/>
              </a:rPr>
              <a:t>chlorinated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pesticides,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biodegradable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pesticides</a:t>
            </a:r>
            <a:r>
              <a:rPr dirty="0" sz="1200" spc="-20">
                <a:latin typeface="Times New Roman"/>
                <a:cs typeface="Times New Roman"/>
              </a:rPr>
              <a:t> 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utilized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very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less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soil.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30">
                <a:latin typeface="Georgia"/>
                <a:cs typeface="Georgia"/>
              </a:rPr>
              <a:t>Marine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Pollution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Times New Roman"/>
                <a:cs typeface="Times New Roman"/>
              </a:rPr>
              <a:t>Marine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defined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“The</a:t>
            </a:r>
            <a:r>
              <a:rPr dirty="0" sz="1200" spc="-10">
                <a:latin typeface="Times New Roman"/>
                <a:cs typeface="Times New Roman"/>
              </a:rPr>
              <a:t> direct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indirect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introduction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substances,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humans,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9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marine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 </a:t>
            </a:r>
            <a:r>
              <a:rPr dirty="0" sz="1200" spc="-25">
                <a:latin typeface="Times New Roman"/>
                <a:cs typeface="Times New Roman"/>
              </a:rPr>
              <a:t>resulting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marine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hazards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10">
                <a:latin typeface="Times New Roman"/>
                <a:cs typeface="Times New Roman"/>
              </a:rPr>
              <a:t> health,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hindrances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activities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including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fishing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deterioration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impairment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marine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quality”.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Presently,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5">
                <a:latin typeface="Times New Roman"/>
                <a:cs typeface="Times New Roman"/>
              </a:rPr>
              <a:t>global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marine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waters </a:t>
            </a:r>
            <a:r>
              <a:rPr dirty="0" sz="1200" spc="-20">
                <a:latin typeface="Times New Roman"/>
                <a:cs typeface="Times New Roman"/>
              </a:rPr>
              <a:t>are polluted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induced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activities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stretches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ocean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constitute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oceans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today,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ultimate sinkers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waste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dump.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addition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run-</a:t>
            </a:r>
            <a:r>
              <a:rPr dirty="0" sz="1200">
                <a:latin typeface="Times New Roman"/>
                <a:cs typeface="Times New Roman"/>
              </a:rPr>
              <a:t>off,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oceans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receive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-635">
              <a:lnSpc>
                <a:spcPct val="107700"/>
              </a:lnSpc>
              <a:spcBef>
                <a:spcPts val="5"/>
              </a:spcBef>
            </a:pPr>
            <a:r>
              <a:rPr dirty="0" sz="1200" spc="-35">
                <a:latin typeface="Times New Roman"/>
                <a:cs typeface="Times New Roman"/>
              </a:rPr>
              <a:t>agricultural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runoffs,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garbage,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sewage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things. </a:t>
            </a:r>
            <a:r>
              <a:rPr dirty="0" sz="1200" spc="-50">
                <a:latin typeface="Times New Roman"/>
                <a:cs typeface="Times New Roman"/>
              </a:rPr>
              <a:t>Many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material</a:t>
            </a:r>
            <a:r>
              <a:rPr dirty="0" sz="1200" spc="-20">
                <a:latin typeface="Times New Roman"/>
                <a:cs typeface="Times New Roman"/>
              </a:rPr>
              <a:t> 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sink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 spc="-55">
                <a:latin typeface="Times New Roman"/>
                <a:cs typeface="Times New Roman"/>
              </a:rPr>
              <a:t>always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contaminated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disease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causing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micro-</a:t>
            </a:r>
            <a:r>
              <a:rPr dirty="0" sz="1200" spc="-20">
                <a:latin typeface="Times New Roman"/>
                <a:cs typeface="Times New Roman"/>
              </a:rPr>
              <a:t>organisms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toxic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substances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heavy </a:t>
            </a:r>
            <a:r>
              <a:rPr dirty="0" sz="1200" spc="-25">
                <a:latin typeface="Times New Roman"/>
                <a:cs typeface="Times New Roman"/>
              </a:rPr>
              <a:t>metals,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pesticides,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herbicides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various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compounds.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Besides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these, </a:t>
            </a:r>
            <a:r>
              <a:rPr dirty="0" sz="1200" spc="-25">
                <a:latin typeface="Times New Roman"/>
                <a:cs typeface="Times New Roman"/>
              </a:rPr>
              <a:t>washing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cargo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tankers, </a:t>
            </a:r>
            <a:r>
              <a:rPr dirty="0" sz="1200">
                <a:latin typeface="Times New Roman"/>
                <a:cs typeface="Times New Roman"/>
              </a:rPr>
              <a:t>offshore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drilling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operations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marine</a:t>
            </a:r>
            <a:r>
              <a:rPr dirty="0" sz="1200" spc="-20">
                <a:latin typeface="Times New Roman"/>
                <a:cs typeface="Times New Roman"/>
              </a:rPr>
              <a:t> pollution.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notorious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marine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pollutant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today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35">
                <a:latin typeface="Times New Roman"/>
                <a:cs typeface="Times New Roman"/>
              </a:rPr>
              <a:t>‘crude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oil’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tankers.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20" i="1">
                <a:latin typeface="Cambria"/>
                <a:cs typeface="Cambria"/>
              </a:rPr>
              <a:t>Sources</a:t>
            </a:r>
            <a:r>
              <a:rPr dirty="0" sz="1200" spc="3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Marine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240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65">
                <a:latin typeface="Times New Roman"/>
                <a:cs typeface="Times New Roman"/>
              </a:rPr>
              <a:t>Sewage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run-</a:t>
            </a:r>
            <a:r>
              <a:rPr dirty="0" sz="1200" spc="-35">
                <a:latin typeface="Times New Roman"/>
                <a:cs typeface="Times New Roman"/>
              </a:rPr>
              <a:t>off’s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10">
                <a:latin typeface="Times New Roman"/>
                <a:cs typeface="Times New Roman"/>
              </a:rPr>
              <a:t> oceans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Erosion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sediments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mining,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coastal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dredging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Industrial </a:t>
            </a:r>
            <a:r>
              <a:rPr dirty="0" sz="1200" spc="-30">
                <a:latin typeface="Times New Roman"/>
                <a:cs typeface="Times New Roman"/>
              </a:rPr>
              <a:t>waste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discharges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0">
                <a:latin typeface="Times New Roman"/>
                <a:cs typeface="Times New Roman"/>
              </a:rPr>
              <a:t> coast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45">
                <a:latin typeface="Times New Roman"/>
                <a:cs typeface="Times New Roman"/>
              </a:rPr>
              <a:t>Seepages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landfill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29"/>
              </a:spcBef>
              <a:buFont typeface="Calibri"/>
              <a:buChar char="-"/>
              <a:tabLst>
                <a:tab pos="241300" algn="l"/>
              </a:tabLst>
            </a:pPr>
            <a:r>
              <a:rPr dirty="0" sz="1200" spc="-30">
                <a:latin typeface="Times New Roman"/>
                <a:cs typeface="Times New Roman"/>
              </a:rPr>
              <a:t>Accidents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crude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oil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tankers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seas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Offshore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drilling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operations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well</a:t>
            </a:r>
            <a:r>
              <a:rPr dirty="0" sz="1200" spc="-20">
                <a:latin typeface="Times New Roman"/>
                <a:cs typeface="Times New Roman"/>
              </a:rPr>
              <a:t> blow</a:t>
            </a:r>
            <a:r>
              <a:rPr dirty="0" sz="1200" spc="-35">
                <a:latin typeface="Times New Roman"/>
                <a:cs typeface="Times New Roman"/>
              </a:rPr>
              <a:t> off’s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sea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Plastics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wastes floating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dumping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sea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Radioactive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substance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release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discarded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nuclear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submarines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release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Filling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releasing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water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oil </a:t>
            </a:r>
            <a:r>
              <a:rPr dirty="0" sz="1200" spc="-40">
                <a:latin typeface="Times New Roman"/>
                <a:cs typeface="Times New Roman"/>
              </a:rPr>
              <a:t>carrying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tankers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Calibri"/>
              <a:buChar char="-"/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3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spc="105" i="1">
                <a:latin typeface="Cambria"/>
                <a:cs typeface="Cambria"/>
              </a:rPr>
              <a:t>Oil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on</a:t>
            </a:r>
            <a:r>
              <a:rPr dirty="0" sz="1200" spc="3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Marine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Life</a:t>
            </a:r>
            <a:endParaRPr sz="1200">
              <a:latin typeface="Cambria"/>
              <a:cs typeface="Cambria"/>
            </a:endParaRPr>
          </a:p>
          <a:p>
            <a:pPr marL="12700" marR="6985" indent="457200">
              <a:lnSpc>
                <a:spcPct val="1083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activity,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spills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originated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tankers,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drillings,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well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below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outs, </a:t>
            </a:r>
            <a:r>
              <a:rPr dirty="0" sz="1200" spc="-25">
                <a:latin typeface="Times New Roman"/>
                <a:cs typeface="Times New Roman"/>
              </a:rPr>
              <a:t>intentional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discharges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sea,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fractures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geological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formations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12700" marR="698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tanker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accidents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spills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result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widespread marine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marine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wind,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waves,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tides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currents.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</a:t>
            </a:r>
            <a:endParaRPr sz="1200">
              <a:latin typeface="Times New Roman"/>
              <a:cs typeface="Times New Roman"/>
            </a:endParaRPr>
          </a:p>
          <a:p>
            <a:pPr marL="12700" marR="6985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spreads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slick.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sea,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slicks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3-</a:t>
            </a:r>
            <a:r>
              <a:rPr dirty="0" sz="1200">
                <a:latin typeface="Times New Roman"/>
                <a:cs typeface="Times New Roman"/>
              </a:rPr>
              <a:t>4%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speed.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spilled</a:t>
            </a:r>
            <a:r>
              <a:rPr dirty="0" sz="1200" spc="-25">
                <a:latin typeface="Times New Roman"/>
                <a:cs typeface="Times New Roman"/>
              </a:rPr>
              <a:t> in </a:t>
            </a:r>
            <a:r>
              <a:rPr dirty="0" sz="1200" spc="-30">
                <a:latin typeface="Times New Roman"/>
                <a:cs typeface="Times New Roman"/>
              </a:rPr>
              <a:t>sea,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slicks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larger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smaller,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break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quickly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slowly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mix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 spc="-25">
                <a:latin typeface="Times New Roman"/>
                <a:cs typeface="Times New Roman"/>
              </a:rPr>
              <a:t>water </a:t>
            </a:r>
            <a:r>
              <a:rPr dirty="0" sz="1200" spc="-30">
                <a:latin typeface="Times New Roman"/>
                <a:cs typeface="Times New Roman"/>
              </a:rPr>
              <a:t>contaminating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effect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oil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ocean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depends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mainly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factors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0">
                <a:latin typeface="Times New Roman"/>
                <a:cs typeface="Times New Roman"/>
              </a:rPr>
              <a:t> as:-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Type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released</a:t>
            </a:r>
            <a:r>
              <a:rPr dirty="0" sz="1200" spc="-20">
                <a:latin typeface="Times New Roman"/>
                <a:cs typeface="Times New Roman"/>
              </a:rPr>
              <a:t> whether refined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crude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oil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released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29"/>
              </a:spcBef>
              <a:buFont typeface="Calibri"/>
              <a:buChar char="-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Weather </a:t>
            </a:r>
            <a:r>
              <a:rPr dirty="0" sz="1200" spc="-20">
                <a:latin typeface="Times New Roman"/>
                <a:cs typeface="Times New Roman"/>
              </a:rPr>
              <a:t>conditions </a:t>
            </a:r>
            <a:r>
              <a:rPr dirty="0" sz="1200" spc="-40">
                <a:latin typeface="Times New Roman"/>
                <a:cs typeface="Times New Roman"/>
              </a:rPr>
              <a:t>prevailing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1300" algn="l"/>
              </a:tabLst>
            </a:pP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6337935" cy="8323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243204" indent="-230504">
              <a:lnSpc>
                <a:spcPct val="100000"/>
              </a:lnSpc>
              <a:spcBef>
                <a:spcPts val="1430"/>
              </a:spcBef>
              <a:buFont typeface="Calibri"/>
              <a:buChar char="-"/>
              <a:tabLst>
                <a:tab pos="243204" algn="l"/>
              </a:tabLst>
            </a:pPr>
            <a:r>
              <a:rPr dirty="0" sz="1200" spc="-20">
                <a:latin typeface="Times New Roman"/>
                <a:cs typeface="Times New Roman"/>
              </a:rPr>
              <a:t>Distance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release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shore</a:t>
            </a:r>
            <a:endParaRPr sz="1200">
              <a:latin typeface="Times New Roman"/>
              <a:cs typeface="Times New Roman"/>
            </a:endParaRPr>
          </a:p>
          <a:p>
            <a:pPr algn="just" marL="243204" indent="-230504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3204" algn="l"/>
              </a:tabLst>
            </a:pPr>
            <a:r>
              <a:rPr dirty="0" sz="1200">
                <a:latin typeface="Times New Roman"/>
                <a:cs typeface="Times New Roman"/>
              </a:rPr>
              <a:t>Ocean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currents.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marine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organisms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physicochemical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density,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volatility,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solubility,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aromatic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viscosity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factors </a:t>
            </a:r>
            <a:r>
              <a:rPr dirty="0" sz="1200" spc="-25">
                <a:latin typeface="Times New Roman"/>
                <a:cs typeface="Times New Roman"/>
              </a:rPr>
              <a:t>like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temperature,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season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size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play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-20">
                <a:latin typeface="Times New Roman"/>
                <a:cs typeface="Times New Roman"/>
              </a:rPr>
              <a:t> along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coastline </a:t>
            </a:r>
            <a:r>
              <a:rPr dirty="0" sz="1200" spc="-10">
                <a:latin typeface="Times New Roman"/>
                <a:cs typeface="Times New Roman"/>
              </a:rPr>
              <a:t>characteristics.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toxicological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characteristics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spill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relates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vulnerability,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sensitivity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developmental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stage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marine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maximum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shore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communities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including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crabs,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lobsters,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starfishes,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molluscs, </a:t>
            </a:r>
            <a:r>
              <a:rPr dirty="0" sz="1200" spc="-20">
                <a:latin typeface="Times New Roman"/>
                <a:cs typeface="Times New Roman"/>
              </a:rPr>
              <a:t>barnacles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sea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weeds.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victims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shoreline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 </a:t>
            </a:r>
            <a:r>
              <a:rPr dirty="0" sz="1200" spc="-10">
                <a:latin typeface="Times New Roman"/>
                <a:cs typeface="Times New Roman"/>
              </a:rPr>
              <a:t>directly </a:t>
            </a:r>
            <a:r>
              <a:rPr dirty="0" sz="1200" spc="-25">
                <a:latin typeface="Times New Roman"/>
                <a:cs typeface="Times New Roman"/>
              </a:rPr>
              <a:t>impregnates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feathers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especially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birds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marine </a:t>
            </a:r>
            <a:r>
              <a:rPr dirty="0" sz="1200" spc="-25">
                <a:latin typeface="Times New Roman"/>
                <a:cs typeface="Times New Roman"/>
              </a:rPr>
              <a:t>mammals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seals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otters.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coating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destroys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animals’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insulation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buoyancy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get </a:t>
            </a:r>
            <a:r>
              <a:rPr dirty="0" sz="1200" spc="-10">
                <a:latin typeface="Times New Roman"/>
                <a:cs typeface="Times New Roman"/>
              </a:rPr>
              <a:t>drowned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exposure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heat.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 indent="457200">
              <a:lnSpc>
                <a:spcPct val="1077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Heavy</a:t>
            </a:r>
            <a:r>
              <a:rPr dirty="0" sz="1200" spc="-25">
                <a:latin typeface="Times New Roman"/>
                <a:cs typeface="Times New Roman"/>
              </a:rPr>
              <a:t> oil </a:t>
            </a:r>
            <a:r>
              <a:rPr dirty="0" sz="1200" spc="-10">
                <a:latin typeface="Times New Roman"/>
                <a:cs typeface="Times New Roman"/>
              </a:rPr>
              <a:t>components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sink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ocean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bottom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kill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bottom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dwelling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organisms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crabs, </a:t>
            </a:r>
            <a:r>
              <a:rPr dirty="0" sz="1200" spc="-30">
                <a:latin typeface="Times New Roman"/>
                <a:cs typeface="Times New Roman"/>
              </a:rPr>
              <a:t>mussels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oysters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make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unfit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consumption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because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oily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taste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smell. </a:t>
            </a:r>
            <a:r>
              <a:rPr dirty="0" sz="1200" spc="-25">
                <a:latin typeface="Times New Roman"/>
                <a:cs typeface="Times New Roman"/>
              </a:rPr>
              <a:t>Oil </a:t>
            </a:r>
            <a:r>
              <a:rPr dirty="0" sz="1200" spc="-20">
                <a:latin typeface="Times New Roman"/>
                <a:cs typeface="Times New Roman"/>
              </a:rPr>
              <a:t>spills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 </a:t>
            </a:r>
            <a:r>
              <a:rPr dirty="0" sz="1200" spc="-10">
                <a:latin typeface="Times New Roman"/>
                <a:cs typeface="Times New Roman"/>
              </a:rPr>
              <a:t>beaches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oily</a:t>
            </a:r>
            <a:r>
              <a:rPr dirty="0" sz="1200">
                <a:latin typeface="Times New Roman"/>
                <a:cs typeface="Times New Roman"/>
              </a:rPr>
              <a:t> with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floating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balls.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slicks</a:t>
            </a:r>
            <a:r>
              <a:rPr dirty="0" sz="1200">
                <a:latin typeface="Times New Roman"/>
                <a:cs typeface="Times New Roman"/>
              </a:rPr>
              <a:t> 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onto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beaches</a:t>
            </a:r>
            <a:r>
              <a:rPr dirty="0" sz="1200">
                <a:latin typeface="Times New Roman"/>
                <a:cs typeface="Times New Roman"/>
              </a:rPr>
              <a:t> can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serious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economic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coastal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residents,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lack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fishing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tourist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activities.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polluted </a:t>
            </a:r>
            <a:r>
              <a:rPr dirty="0" sz="1200" spc="-20">
                <a:latin typeface="Times New Roman"/>
                <a:cs typeface="Times New Roman"/>
              </a:rPr>
              <a:t>beaches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cleaned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year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contamination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persists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long.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volatile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organic </a:t>
            </a:r>
            <a:r>
              <a:rPr dirty="0" sz="1200" spc="-20">
                <a:latin typeface="Times New Roman"/>
                <a:cs typeface="Times New Roman"/>
              </a:rPr>
              <a:t>hydrocarbons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oil </a:t>
            </a:r>
            <a:r>
              <a:rPr dirty="0" sz="1200" spc="-40">
                <a:latin typeface="Times New Roman"/>
                <a:cs typeface="Times New Roman"/>
              </a:rPr>
              <a:t>immediately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kill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aquatic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organisms </a:t>
            </a:r>
            <a:r>
              <a:rPr dirty="0" sz="1200" spc="-10">
                <a:latin typeface="Times New Roman"/>
                <a:cs typeface="Times New Roman"/>
              </a:rPr>
              <a:t>directly.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40">
                <a:latin typeface="Times New Roman"/>
                <a:cs typeface="Times New Roman"/>
              </a:rPr>
              <a:t> large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fish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mortality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occurs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choking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gills.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large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corals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destroyed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due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spills.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coral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deaths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smothering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submerged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directly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adheres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coral </a:t>
            </a:r>
            <a:r>
              <a:rPr dirty="0" sz="1200" spc="-30">
                <a:latin typeface="Times New Roman"/>
                <a:cs typeface="Times New Roman"/>
              </a:rPr>
              <a:t>surfaces.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accumulation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beaches reduces </a:t>
            </a:r>
            <a:r>
              <a:rPr dirty="0" sz="1200" spc="-10">
                <a:latin typeface="Times New Roman"/>
                <a:cs typeface="Times New Roman"/>
              </a:rPr>
              <a:t>tourism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potential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coastal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offshore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gas </a:t>
            </a:r>
            <a:r>
              <a:rPr dirty="0" sz="1200" spc="-20">
                <a:latin typeface="Times New Roman"/>
                <a:cs typeface="Times New Roman"/>
              </a:rPr>
              <a:t>exploration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become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pollution,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either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accidental</a:t>
            </a:r>
            <a:r>
              <a:rPr dirty="0" sz="1200" spc="-25">
                <a:latin typeface="Times New Roman"/>
                <a:cs typeface="Times New Roman"/>
              </a:rPr>
              <a:t> oil </a:t>
            </a:r>
            <a:r>
              <a:rPr dirty="0" sz="1200" spc="-30">
                <a:latin typeface="Times New Roman"/>
                <a:cs typeface="Times New Roman"/>
              </a:rPr>
              <a:t>spills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 </a:t>
            </a:r>
            <a:r>
              <a:rPr dirty="0" sz="1200" spc="-30">
                <a:latin typeface="Times New Roman"/>
                <a:cs typeface="Times New Roman"/>
              </a:rPr>
              <a:t>release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 </a:t>
            </a:r>
            <a:r>
              <a:rPr dirty="0" sz="1200" spc="-20">
                <a:latin typeface="Times New Roman"/>
                <a:cs typeface="Times New Roman"/>
              </a:rPr>
              <a:t>bearing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strata</a:t>
            </a:r>
            <a:r>
              <a:rPr dirty="0" sz="1200">
                <a:latin typeface="Times New Roman"/>
                <a:cs typeface="Times New Roman"/>
              </a:rPr>
              <a:t> with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gas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production.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produced</a:t>
            </a:r>
            <a:endParaRPr sz="12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discharged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waste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drilling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chemicals,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contain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toxic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Poly-</a:t>
            </a:r>
            <a:r>
              <a:rPr dirty="0" sz="1200">
                <a:latin typeface="Times New Roman"/>
                <a:cs typeface="Times New Roman"/>
              </a:rPr>
              <a:t>Aromatic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Hydrocarbons </a:t>
            </a:r>
            <a:r>
              <a:rPr dirty="0" sz="1200">
                <a:latin typeface="Times New Roman"/>
                <a:cs typeface="Times New Roman"/>
              </a:rPr>
              <a:t>(PAH),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benzene,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xylene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heavy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metals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mercury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copper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nickel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varying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amounts.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>
                <a:latin typeface="Times New Roman"/>
                <a:cs typeface="Times New Roman"/>
              </a:rPr>
              <a:t>directly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kills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phyto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zooplanktons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well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bioaccumulate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chains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thus </a:t>
            </a:r>
            <a:r>
              <a:rPr dirty="0" sz="1200" spc="-45">
                <a:latin typeface="Times New Roman"/>
                <a:cs typeface="Times New Roman"/>
              </a:rPr>
              <a:t>magnifying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large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extent</a:t>
            </a:r>
            <a:r>
              <a:rPr dirty="0" sz="1200" spc="-30">
                <a:latin typeface="Times New Roman"/>
                <a:cs typeface="Times New Roman"/>
              </a:rPr>
              <a:t> affecting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ultimately.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Control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Measure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spc="105" i="1">
                <a:latin typeface="Cambria"/>
                <a:cs typeface="Cambria"/>
              </a:rPr>
              <a:t>Oil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Spillage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spillage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management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Identifying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likely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spills</a:t>
            </a:r>
            <a:r>
              <a:rPr dirty="0" sz="1200" spc="-25">
                <a:latin typeface="Times New Roman"/>
                <a:cs typeface="Times New Roman"/>
              </a:rPr>
              <a:t> sites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oil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carries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35">
                <a:latin typeface="Times New Roman"/>
                <a:cs typeface="Times New Roman"/>
              </a:rPr>
              <a:t>Listing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various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experts, </a:t>
            </a:r>
            <a:r>
              <a:rPr dirty="0" sz="1200" spc="-40">
                <a:latin typeface="Times New Roman"/>
                <a:cs typeface="Times New Roman"/>
              </a:rPr>
              <a:t>agencies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personnel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dealing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oil </a:t>
            </a:r>
            <a:r>
              <a:rPr dirty="0" sz="1200" spc="-45">
                <a:latin typeface="Times New Roman"/>
                <a:cs typeface="Times New Roman"/>
              </a:rPr>
              <a:t>spill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management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Weather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oceanographic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information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Toxicity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persistence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testing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local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marine </a:t>
            </a:r>
            <a:r>
              <a:rPr dirty="0" sz="1200" spc="-10">
                <a:latin typeface="Times New Roman"/>
                <a:cs typeface="Times New Roman"/>
              </a:rPr>
              <a:t>organisms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Models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25">
                <a:latin typeface="Times New Roman"/>
                <a:cs typeface="Times New Roman"/>
              </a:rPr>
              <a:t> anticipated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spills.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100" i="1">
                <a:latin typeface="Cambria"/>
                <a:cs typeface="Cambria"/>
              </a:rPr>
              <a:t>Oil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Spills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are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Controlled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by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3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Methods</a:t>
            </a:r>
            <a:r>
              <a:rPr dirty="0" sz="1200" spc="5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at</a:t>
            </a:r>
            <a:r>
              <a:rPr dirty="0" sz="1200" spc="4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Present</a:t>
            </a:r>
            <a:endParaRPr sz="12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Physical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Chemical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45">
                <a:latin typeface="Times New Roman"/>
                <a:cs typeface="Times New Roman"/>
              </a:rPr>
              <a:t>Biological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76" y="423167"/>
            <a:ext cx="6337300" cy="8573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50">
                <a:latin typeface="Georgia"/>
                <a:cs typeface="Georgia"/>
              </a:rPr>
              <a:t>1: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Introduction</a:t>
            </a:r>
            <a:r>
              <a:rPr dirty="0" sz="1300" spc="-20">
                <a:latin typeface="Georgia"/>
                <a:cs typeface="Georgia"/>
              </a:rPr>
              <a:t> </a:t>
            </a:r>
            <a:r>
              <a:rPr dirty="0" sz="1300">
                <a:latin typeface="Georgia"/>
                <a:cs typeface="Georgia"/>
              </a:rPr>
              <a:t>to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35">
                <a:latin typeface="Georgia"/>
                <a:cs typeface="Georgia"/>
              </a:rPr>
              <a:t>Environment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Studies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>
                <a:latin typeface="Georgia"/>
                <a:cs typeface="Georgia"/>
              </a:rPr>
              <a:t>Need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for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public awareness: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Day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day</a:t>
            </a:r>
            <a:r>
              <a:rPr dirty="0" sz="1200" spc="11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environmental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10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getting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severe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10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105">
                <a:latin typeface="Times New Roman"/>
                <a:cs typeface="Times New Roman"/>
              </a:rPr>
              <a:t>  </a:t>
            </a:r>
            <a:r>
              <a:rPr dirty="0" sz="1200" spc="-10">
                <a:latin typeface="Times New Roman"/>
                <a:cs typeface="Times New Roman"/>
              </a:rPr>
              <a:t>explosion,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07500"/>
              </a:lnSpc>
              <a:spcBef>
                <a:spcPts val="15"/>
              </a:spcBef>
            </a:pPr>
            <a:r>
              <a:rPr dirty="0" sz="1200" spc="-20">
                <a:latin typeface="Times New Roman"/>
                <a:cs typeface="Times New Roman"/>
              </a:rPr>
              <a:t>industrialization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enormous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deforestation,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transport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vehicles,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overexploitation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</a:t>
            </a:r>
            <a:r>
              <a:rPr dirty="0" sz="1200" spc="-20">
                <a:latin typeface="Times New Roman"/>
                <a:cs typeface="Times New Roman"/>
              </a:rPr>
              <a:t>resources,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superstitions,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global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warming</a:t>
            </a:r>
            <a:r>
              <a:rPr dirty="0" sz="1200">
                <a:latin typeface="Times New Roman"/>
                <a:cs typeface="Times New Roman"/>
              </a:rPr>
              <a:t> and </a:t>
            </a:r>
            <a:r>
              <a:rPr dirty="0" sz="1200" spc="-20">
                <a:latin typeface="Times New Roman"/>
                <a:cs typeface="Times New Roman"/>
              </a:rPr>
              <a:t>depletion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ozone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 </a:t>
            </a:r>
            <a:r>
              <a:rPr dirty="0" sz="1200" spc="-20">
                <a:latin typeface="Times New Roman"/>
                <a:cs typeface="Times New Roman"/>
              </a:rPr>
              <a:t>Public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awareness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programs</a:t>
            </a:r>
            <a:r>
              <a:rPr dirty="0" sz="1200">
                <a:latin typeface="Times New Roman"/>
                <a:cs typeface="Times New Roman"/>
              </a:rPr>
              <a:t> are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being </a:t>
            </a:r>
            <a:r>
              <a:rPr dirty="0" sz="1200" spc="-25">
                <a:latin typeface="Times New Roman"/>
                <a:cs typeface="Times New Roman"/>
              </a:rPr>
              <a:t>organized</a:t>
            </a:r>
            <a:r>
              <a:rPr dirty="0" sz="1200" spc="-20">
                <a:latin typeface="Times New Roman"/>
                <a:cs typeface="Times New Roman"/>
              </a:rPr>
              <a:t> world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fundamental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basic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needs.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creating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health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45">
                <a:latin typeface="Times New Roman"/>
                <a:cs typeface="Times New Roman"/>
              </a:rPr>
              <a:t>We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make</a:t>
            </a:r>
            <a:r>
              <a:rPr dirty="0" sz="1200" spc="-20">
                <a:latin typeface="Times New Roman"/>
                <a:cs typeface="Times New Roman"/>
              </a:rPr>
              <a:t> people </a:t>
            </a:r>
            <a:r>
              <a:rPr dirty="0" sz="1200" spc="-45">
                <a:latin typeface="Times New Roman"/>
                <a:cs typeface="Times New Roman"/>
              </a:rPr>
              <a:t>aware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Eco-problems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55">
                <a:latin typeface="Times New Roman"/>
                <a:cs typeface="Times New Roman"/>
              </a:rPr>
              <a:t>Social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ethics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among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students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man.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importance </a:t>
            </a:r>
            <a:r>
              <a:rPr dirty="0" sz="1200" spc="-10">
                <a:latin typeface="Times New Roman"/>
                <a:cs typeface="Times New Roman"/>
              </a:rPr>
              <a:t>environment.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85"/>
              </a:spcBef>
              <a:buFont typeface="Symbol"/>
              <a:buChar char="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Maximum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involvement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eco-</a:t>
            </a:r>
            <a:r>
              <a:rPr dirty="0" sz="1200" spc="-25">
                <a:latin typeface="Times New Roman"/>
                <a:cs typeface="Times New Roman"/>
              </a:rPr>
              <a:t>development </a:t>
            </a:r>
            <a:r>
              <a:rPr dirty="0" sz="1200" spc="-10">
                <a:latin typeface="Times New Roman"/>
                <a:cs typeface="Times New Roman"/>
              </a:rPr>
              <a:t>programs.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interrelationship </a:t>
            </a:r>
            <a:r>
              <a:rPr dirty="0" sz="1200" spc="-20">
                <a:latin typeface="Times New Roman"/>
                <a:cs typeface="Times New Roman"/>
              </a:rPr>
              <a:t>between </a:t>
            </a:r>
            <a:r>
              <a:rPr dirty="0" sz="1200" spc="-10">
                <a:latin typeface="Times New Roman"/>
                <a:cs typeface="Times New Roman"/>
              </a:rPr>
              <a:t>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Eco-</a:t>
            </a:r>
            <a:r>
              <a:rPr dirty="0" sz="1200">
                <a:latin typeface="Georgia"/>
                <a:cs typeface="Georgia"/>
              </a:rPr>
              <a:t>case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public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awareness</a:t>
            </a:r>
            <a:endParaRPr sz="1200">
              <a:latin typeface="Georgia"/>
              <a:cs typeface="Georgia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35">
                <a:latin typeface="Times New Roman"/>
                <a:cs typeface="Times New Roman"/>
              </a:rPr>
              <a:t>Silent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valley</a:t>
            </a:r>
            <a:r>
              <a:rPr dirty="0" sz="1200" spc="-10">
                <a:latin typeface="Times New Roman"/>
                <a:cs typeface="Times New Roman"/>
              </a:rPr>
              <a:t> project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Kerala)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Chipko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Anadolan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(U.P.)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240665" algn="l"/>
              </a:tabLst>
            </a:pPr>
            <a:r>
              <a:rPr dirty="0" sz="1200" spc="-55">
                <a:latin typeface="Times New Roman"/>
                <a:cs typeface="Times New Roman"/>
              </a:rPr>
              <a:t>Save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Western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Ghat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(Gujarat-</a:t>
            </a:r>
            <a:r>
              <a:rPr dirty="0" sz="1200" spc="-10">
                <a:latin typeface="Times New Roman"/>
                <a:cs typeface="Times New Roman"/>
              </a:rPr>
              <a:t>Kerala)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crisis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Coca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Cola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Concept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sustainability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sustainable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development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sustainable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interpreted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different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ways,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core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approach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looks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balance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different,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competing,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needs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against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 </a:t>
            </a:r>
            <a:r>
              <a:rPr dirty="0" sz="1200" spc="-35">
                <a:latin typeface="Times New Roman"/>
                <a:cs typeface="Times New Roman"/>
              </a:rPr>
              <a:t>awareness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social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economic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limitations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face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society.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1987,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Bruntland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Commission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published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report,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</a:t>
            </a:r>
            <a:r>
              <a:rPr dirty="0" sz="1200" spc="-10">
                <a:latin typeface="Times New Roman"/>
                <a:cs typeface="Times New Roman"/>
              </a:rPr>
              <a:t> Future,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effort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link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issues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economic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environmental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stability.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doing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report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provided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oft- </a:t>
            </a:r>
            <a:r>
              <a:rPr dirty="0" sz="1200">
                <a:latin typeface="Times New Roman"/>
                <a:cs typeface="Times New Roman"/>
              </a:rPr>
              <a:t>cited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definition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sustainable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</a:t>
            </a:r>
            <a:r>
              <a:rPr dirty="0" sz="1200" spc="-10">
                <a:latin typeface="Georgia"/>
                <a:cs typeface="Georgia"/>
              </a:rPr>
              <a:t>development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that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meets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the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needs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the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present </a:t>
            </a:r>
            <a:r>
              <a:rPr dirty="0" sz="1200" spc="-25">
                <a:latin typeface="Georgia"/>
                <a:cs typeface="Georgia"/>
              </a:rPr>
              <a:t>without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compromising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the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ability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future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generations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meet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their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own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needs”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</a:t>
            </a:r>
            <a:r>
              <a:rPr dirty="0" sz="1200" spc="-10">
                <a:latin typeface="Times New Roman"/>
                <a:cs typeface="Times New Roman"/>
              </a:rPr>
              <a:t>United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Nations </a:t>
            </a:r>
            <a:r>
              <a:rPr dirty="0" sz="1200">
                <a:latin typeface="Times New Roman"/>
                <a:cs typeface="Times New Roman"/>
              </a:rPr>
              <a:t>General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Assembly,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1987,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43).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Albeit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somewhat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vague,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concept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sustainable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aims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maintain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economic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advancement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progress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while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long-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value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environment;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it </a:t>
            </a:r>
            <a:r>
              <a:rPr dirty="0" sz="1200">
                <a:latin typeface="Times New Roman"/>
                <a:cs typeface="Times New Roman"/>
              </a:rPr>
              <a:t>“provides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framework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integration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policies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strategies”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(United </a:t>
            </a:r>
            <a:r>
              <a:rPr dirty="0" sz="1200">
                <a:latin typeface="Times New Roman"/>
                <a:cs typeface="Times New Roman"/>
              </a:rPr>
              <a:t>Nations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General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Assembly,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1987).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appreciation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resource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constraints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also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interest.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Truly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rational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“effective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governance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requires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nation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consider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</a:t>
            </a:r>
            <a:r>
              <a:rPr dirty="0" sz="1200" spc="-20">
                <a:latin typeface="Times New Roman"/>
                <a:cs typeface="Times New Roman"/>
              </a:rPr>
              <a:t>resources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current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</a:t>
            </a:r>
            <a:r>
              <a:rPr dirty="0" sz="1200" spc="-10">
                <a:latin typeface="Times New Roman"/>
                <a:cs typeface="Times New Roman"/>
              </a:rPr>
              <a:t> development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Any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approach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self-</a:t>
            </a:r>
            <a:r>
              <a:rPr dirty="0" sz="1200" spc="-25">
                <a:latin typeface="Times New Roman"/>
                <a:cs typeface="Times New Roman"/>
              </a:rPr>
              <a:t>defeating.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connections 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powerful</a:t>
            </a:r>
            <a:r>
              <a:rPr dirty="0" sz="1200" spc="3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rationale</a:t>
            </a:r>
            <a:r>
              <a:rPr dirty="0" sz="1200" spc="3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environmental </a:t>
            </a:r>
            <a:r>
              <a:rPr dirty="0" sz="1200" spc="-20">
                <a:latin typeface="Times New Roman"/>
                <a:cs typeface="Times New Roman"/>
              </a:rPr>
              <a:t>protection: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enlightened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self-</a:t>
            </a:r>
            <a:r>
              <a:rPr dirty="0" sz="1200" spc="-10">
                <a:latin typeface="Times New Roman"/>
                <a:cs typeface="Times New Roman"/>
              </a:rPr>
              <a:t>interest.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Components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healthy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clean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water,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considered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public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 spc="-10">
                <a:latin typeface="Times New Roman"/>
                <a:cs typeface="Times New Roman"/>
              </a:rPr>
              <a:t>non-</a:t>
            </a:r>
            <a:r>
              <a:rPr dirty="0" sz="1200" spc="-30">
                <a:latin typeface="Times New Roman"/>
                <a:cs typeface="Times New Roman"/>
              </a:rPr>
              <a:t>rivalrous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excludable.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Thus,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public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sector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maintain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provision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goods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services.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recently,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nations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moved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towards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implementation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 market</a:t>
            </a:r>
            <a:r>
              <a:rPr dirty="0" sz="1200">
                <a:latin typeface="Times New Roman"/>
                <a:cs typeface="Times New Roman"/>
              </a:rPr>
              <a:t> based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mechanisms</a:t>
            </a:r>
            <a:r>
              <a:rPr dirty="0" sz="1200">
                <a:latin typeface="Times New Roman"/>
                <a:cs typeface="Times New Roman"/>
              </a:rPr>
              <a:t> 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internalize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complete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costs of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ensure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long-</a:t>
            </a:r>
            <a:r>
              <a:rPr dirty="0" sz="1200">
                <a:latin typeface="Times New Roman"/>
                <a:cs typeface="Times New Roman"/>
              </a:rPr>
              <a:t>term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stability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environment;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0">
                <a:latin typeface="Times New Roman"/>
                <a:cs typeface="Times New Roman"/>
              </a:rPr>
              <a:t> words,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ensure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sustainable</a:t>
            </a:r>
            <a:r>
              <a:rPr dirty="0" sz="1200" spc="-10">
                <a:latin typeface="Times New Roman"/>
                <a:cs typeface="Times New Roman"/>
              </a:rPr>
              <a:t> development.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05" y="423167"/>
            <a:ext cx="6337300" cy="2793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8300"/>
              </a:lnSpc>
              <a:spcBef>
                <a:spcPts val="1310"/>
              </a:spcBef>
            </a:pPr>
            <a:r>
              <a:rPr dirty="0" sz="1200" i="1">
                <a:latin typeface="Cambria"/>
                <a:cs typeface="Cambria"/>
              </a:rPr>
              <a:t>Physical</a:t>
            </a:r>
            <a:r>
              <a:rPr dirty="0" sz="1200" spc="9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control</a:t>
            </a:r>
            <a:r>
              <a:rPr dirty="0" sz="1200" spc="90" i="1">
                <a:latin typeface="Cambria"/>
                <a:cs typeface="Cambr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first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response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carried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mainly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specially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designed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floating </a:t>
            </a:r>
            <a:r>
              <a:rPr dirty="0" sz="1200">
                <a:latin typeface="Times New Roman"/>
                <a:cs typeface="Times New Roman"/>
              </a:rPr>
              <a:t>booms.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collected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specialized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pumps,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floating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absorbents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saw </a:t>
            </a:r>
            <a:r>
              <a:rPr dirty="0" sz="1200">
                <a:latin typeface="Times New Roman"/>
                <a:cs typeface="Times New Roman"/>
              </a:rPr>
              <a:t>dust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straw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manual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mapping.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practice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useful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weather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cool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calm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labors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shores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ineffective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seas.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83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i="1">
                <a:latin typeface="Cambria"/>
                <a:cs typeface="Cambria"/>
              </a:rPr>
              <a:t>chemical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control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sinking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agents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chalk,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dispersants,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gelling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surface</a:t>
            </a:r>
            <a:r>
              <a:rPr dirty="0" sz="1200" spc="-10">
                <a:latin typeface="Times New Roman"/>
                <a:cs typeface="Times New Roman"/>
              </a:rPr>
              <a:t> wetting </a:t>
            </a:r>
            <a:r>
              <a:rPr dirty="0" sz="1200">
                <a:latin typeface="Times New Roman"/>
                <a:cs typeface="Times New Roman"/>
              </a:rPr>
              <a:t>agents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chemical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dispersants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break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films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droplets.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droplets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then dispersed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tides.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drawback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require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specialized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aircraft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ships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spraying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 </a:t>
            </a:r>
            <a:r>
              <a:rPr dirty="0" sz="1200" spc="-20">
                <a:latin typeface="Times New Roman"/>
                <a:cs typeface="Times New Roman"/>
              </a:rPr>
              <a:t>subsequent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toxicity.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457200">
              <a:lnSpc>
                <a:spcPct val="108300"/>
              </a:lnSpc>
              <a:spcBef>
                <a:spcPts val="105"/>
              </a:spcBef>
            </a:pPr>
            <a:r>
              <a:rPr dirty="0" sz="1200" i="1">
                <a:latin typeface="Cambria"/>
                <a:cs typeface="Cambria"/>
              </a:rPr>
              <a:t>Biological</a:t>
            </a:r>
            <a:r>
              <a:rPr dirty="0" sz="1200" spc="13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control</a:t>
            </a:r>
            <a:r>
              <a:rPr dirty="0" sz="1200" spc="125" i="1">
                <a:latin typeface="Cambria"/>
                <a:cs typeface="Cambr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oil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slicks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called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‘Bioremediation’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degradation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organics </a:t>
            </a:r>
            <a:r>
              <a:rPr dirty="0" sz="1200">
                <a:latin typeface="Times New Roman"/>
                <a:cs typeface="Times New Roman"/>
              </a:rPr>
              <a:t>occurs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biochemical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activities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25">
                <a:latin typeface="Times New Roman"/>
                <a:cs typeface="Times New Roman"/>
              </a:rPr>
              <a:t>microorganisms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degrade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slicks</a:t>
            </a:r>
            <a:r>
              <a:rPr dirty="0" sz="1200">
                <a:latin typeface="Times New Roman"/>
                <a:cs typeface="Times New Roman"/>
              </a:rPr>
              <a:t> into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simpler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this, </a:t>
            </a:r>
            <a:r>
              <a:rPr dirty="0" sz="1200" spc="-20">
                <a:latin typeface="Times New Roman"/>
                <a:cs typeface="Times New Roman"/>
              </a:rPr>
              <a:t>addition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microbes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done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oil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films.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5.4: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Some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Major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Oil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Spills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the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World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Marine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Waters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from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Tankers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339589" y="3238506"/>
          <a:ext cx="5169535" cy="2252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585"/>
                <a:gridCol w="2971800"/>
                <a:gridCol w="1371600"/>
              </a:tblGrid>
              <a:tr h="34861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Year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55"/>
                        </a:lnSpc>
                        <a:tabLst>
                          <a:tab pos="749300" algn="l"/>
                          <a:tab pos="1121410" algn="l"/>
                          <a:tab pos="1750695" algn="l"/>
                          <a:tab pos="2262505" algn="l"/>
                          <a:tab pos="2644140" algn="l"/>
                        </a:tabLst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Location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Tankers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which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met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with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Accidents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Spill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Size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(Tonnes)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1968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England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(Torrey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Canyon)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9910">
                        <a:lnSpc>
                          <a:spcPts val="128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1,17,000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1968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South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Africa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(World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Glory)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45,500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1970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Baltic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Sea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(Othello)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991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1,000,00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1972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Gulf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Oman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(Sea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Star)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991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1,15,000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Portugal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(Jakob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Macrsk)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84,000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1977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Pacific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Ocean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(Hawaian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Patriot)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99,000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1978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France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(Amoca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Cadiz)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991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2,33,500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1979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Tobago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(Atlantic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Empress)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991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1,20,000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1983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Gulf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Oman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(Assimi)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54,000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1988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North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West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Atlantic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(Odyssey)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65,000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1991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Angola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(ABT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Summer)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ts val="127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51,000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798" y="5653533"/>
            <a:ext cx="6336665" cy="1996439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Georgia"/>
                <a:cs typeface="Georgia"/>
              </a:rPr>
              <a:t>Noise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Pollution</a:t>
            </a:r>
            <a:endParaRPr sz="1200">
              <a:latin typeface="Georgia"/>
              <a:cs typeface="Georgia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defined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“The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undesirable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interferes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significantly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comfort,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health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welfare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persons,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full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enjoyment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property”.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intermittent, continuous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instantaneous.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6565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vibrations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object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transmitted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waves-</a:t>
            </a:r>
            <a:r>
              <a:rPr dirty="0" sz="1200" spc="-10">
                <a:latin typeface="Times New Roman"/>
                <a:cs typeface="Times New Roman"/>
              </a:rPr>
              <a:t>alternating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decrease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pressures.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radiates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outwards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material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medium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molecules, </a:t>
            </a:r>
            <a:r>
              <a:rPr dirty="0" sz="1200">
                <a:latin typeface="Times New Roman"/>
                <a:cs typeface="Times New Roman"/>
              </a:rPr>
              <a:t>more or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less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>
                <a:latin typeface="Times New Roman"/>
                <a:cs typeface="Times New Roman"/>
              </a:rPr>
              <a:t>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ripples </a:t>
            </a:r>
            <a:r>
              <a:rPr dirty="0" sz="1200" spc="-20">
                <a:latin typeface="Times New Roman"/>
                <a:cs typeface="Times New Roman"/>
              </a:rPr>
              <a:t>spreading</a:t>
            </a:r>
            <a:r>
              <a:rPr dirty="0" sz="1200">
                <a:latin typeface="Times New Roman"/>
                <a:cs typeface="Times New Roman"/>
              </a:rPr>
              <a:t> out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 water </a:t>
            </a:r>
            <a:r>
              <a:rPr dirty="0" sz="1200" spc="-10">
                <a:latin typeface="Times New Roman"/>
                <a:cs typeface="Times New Roman"/>
              </a:rPr>
              <a:t>surface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 </a:t>
            </a:r>
            <a:r>
              <a:rPr dirty="0" sz="1200" spc="-20">
                <a:latin typeface="Times New Roman"/>
                <a:cs typeface="Times New Roman"/>
              </a:rPr>
              <a:t>heavy</a:t>
            </a:r>
            <a:r>
              <a:rPr dirty="0" sz="1200">
                <a:latin typeface="Times New Roman"/>
                <a:cs typeface="Times New Roman"/>
              </a:rPr>
              <a:t> object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>
                <a:latin typeface="Times New Roman"/>
                <a:cs typeface="Times New Roman"/>
              </a:rPr>
              <a:t> stone has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been </a:t>
            </a:r>
            <a:r>
              <a:rPr dirty="0" sz="1200">
                <a:latin typeface="Times New Roman"/>
                <a:cs typeface="Times New Roman"/>
              </a:rPr>
              <a:t>thrown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according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carrier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media.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sound travels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faster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steel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even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faster,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faster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speed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2220" y="7671822"/>
            <a:ext cx="2247900" cy="155295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85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86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1" y="423167"/>
            <a:ext cx="6336665" cy="1560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900"/>
              </a:lnSpc>
              <a:spcBef>
                <a:spcPts val="1210"/>
              </a:spcBef>
            </a:pPr>
            <a:r>
              <a:rPr dirty="0" sz="1200" spc="-30">
                <a:latin typeface="Times New Roman"/>
                <a:cs typeface="Times New Roman"/>
              </a:rPr>
              <a:t>Unlike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causing</a:t>
            </a:r>
            <a:r>
              <a:rPr dirty="0" sz="1200" spc="-10">
                <a:latin typeface="Times New Roman"/>
                <a:cs typeface="Times New Roman"/>
              </a:rPr>
              <a:t> components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environment,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substance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can accumulate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future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generations.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special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kind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wave-</a:t>
            </a:r>
            <a:r>
              <a:rPr dirty="0" sz="1200">
                <a:latin typeface="Times New Roman"/>
                <a:cs typeface="Times New Roman"/>
              </a:rPr>
              <a:t>action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usually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transmitted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pressure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waves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received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beings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animals.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0">
                <a:latin typeface="Times New Roman"/>
                <a:cs typeface="Times New Roman"/>
              </a:rPr>
              <a:t>Decibel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(dB)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environmental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noise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measure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intensity.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5.5: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Sources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Noise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their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Levels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985772" y="2005590"/>
          <a:ext cx="3092450" cy="2682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2007235"/>
              </a:tblGrid>
              <a:tr h="177800"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Decibe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(dB)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Sources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Noise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Threshold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hearing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Audible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Bedroom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night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Living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room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Office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60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Normal</a:t>
                      </a:r>
                      <a:r>
                        <a:rPr dirty="0" sz="120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conversation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City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street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corner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Inside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automobile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90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Heavy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machinery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workshop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Voice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shouting, bottling plant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Auto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Highway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Boiler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shop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(threshold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pain)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75-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piece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orchestra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200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Rocket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take-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off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18760" y="4859530"/>
            <a:ext cx="6336665" cy="3599179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240"/>
              </a:spcBef>
            </a:pPr>
            <a:r>
              <a:rPr dirty="0" sz="1200" spc="-20" i="1">
                <a:latin typeface="Cambria"/>
                <a:cs typeface="Cambria"/>
              </a:rPr>
              <a:t>Sources</a:t>
            </a:r>
            <a:r>
              <a:rPr dirty="0" sz="1200" spc="-1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-10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Noise</a:t>
            </a:r>
            <a:endParaRPr sz="1200">
              <a:latin typeface="Cambria"/>
              <a:cs typeface="Cambria"/>
            </a:endParaRPr>
          </a:p>
          <a:p>
            <a:pPr algn="just" marL="12700" marR="6985" indent="457200">
              <a:lnSpc>
                <a:spcPct val="107500"/>
              </a:lnSpc>
              <a:spcBef>
                <a:spcPts val="4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compared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rural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areas.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sources,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stationary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mobile.</a:t>
            </a:r>
            <a:endParaRPr sz="1200">
              <a:latin typeface="Times New Roman"/>
              <a:cs typeface="Times New Roman"/>
            </a:endParaRPr>
          </a:p>
          <a:p>
            <a:pPr algn="just" marL="186690" indent="-174625">
              <a:lnSpc>
                <a:spcPct val="100000"/>
              </a:lnSpc>
              <a:spcBef>
                <a:spcPts val="105"/>
              </a:spcBef>
              <a:buFont typeface="Times New Roman"/>
              <a:buAutoNum type="arabicParenR"/>
              <a:tabLst>
                <a:tab pos="12700" algn="l"/>
                <a:tab pos="186690" algn="l"/>
              </a:tabLst>
            </a:pPr>
            <a:r>
              <a:rPr dirty="0" sz="1200" spc="-80" i="1">
                <a:latin typeface="Times New Roman"/>
                <a:cs typeface="Times New Roman"/>
              </a:rPr>
              <a:t>Stationary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Sources</a:t>
            </a:r>
            <a:r>
              <a:rPr dirty="0" sz="1200" spc="80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industries;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loudspeakers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various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occasions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like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festivals,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elections,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9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worshops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temples,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mosques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advertisements;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mining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operations;</a:t>
            </a:r>
            <a:r>
              <a:rPr dirty="0" sz="1200" spc="4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bulldozers, </a:t>
            </a:r>
            <a:r>
              <a:rPr dirty="0" sz="1200" spc="-30">
                <a:latin typeface="Times New Roman"/>
                <a:cs typeface="Times New Roman"/>
              </a:rPr>
              <a:t>drillers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dynamites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break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rocks;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household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gadgets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vacuum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cleaner, </a:t>
            </a:r>
            <a:r>
              <a:rPr dirty="0" sz="1200" spc="-10">
                <a:latin typeface="Times New Roman"/>
                <a:cs typeface="Times New Roman"/>
              </a:rPr>
              <a:t>TV,</a:t>
            </a:r>
            <a:r>
              <a:rPr dirty="0" sz="1200" spc="-20">
                <a:latin typeface="Times New Roman"/>
                <a:cs typeface="Times New Roman"/>
              </a:rPr>
              <a:t> radio,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fish markets;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65735" indent="-153035">
              <a:lnSpc>
                <a:spcPct val="100000"/>
              </a:lnSpc>
              <a:spcBef>
                <a:spcPts val="105"/>
              </a:spcBef>
              <a:buFont typeface="Times New Roman"/>
              <a:buAutoNum type="arabicParenR" startAt="2"/>
              <a:tabLst>
                <a:tab pos="165735" algn="l"/>
              </a:tabLst>
            </a:pPr>
            <a:r>
              <a:rPr dirty="0" sz="1200" spc="-114" i="1">
                <a:latin typeface="Times New Roman"/>
                <a:cs typeface="Times New Roman"/>
              </a:rPr>
              <a:t>Mobile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55" i="1">
                <a:latin typeface="Times New Roman"/>
                <a:cs typeface="Times New Roman"/>
              </a:rPr>
              <a:t>sources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include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road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traffic,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65">
                <a:latin typeface="Times New Roman"/>
                <a:cs typeface="Times New Roman"/>
              </a:rPr>
              <a:t>railway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traffic,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air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traffic,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navigation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Times New Roman"/>
              <a:buAutoNum type="arabicParenR" startAt="2"/>
            </a:pPr>
            <a:endParaRPr sz="1200">
              <a:latin typeface="Times New Roman"/>
              <a:cs typeface="Times New Roman"/>
            </a:endParaRPr>
          </a:p>
          <a:p>
            <a:pPr algn="just" lvl="1" marL="186055" indent="-173355">
              <a:lnSpc>
                <a:spcPct val="100000"/>
              </a:lnSpc>
              <a:buAutoNum type="romanLcParenBoth"/>
              <a:tabLst>
                <a:tab pos="186055" algn="l"/>
              </a:tabLst>
            </a:pPr>
            <a:r>
              <a:rPr dirty="0" sz="1200" i="1">
                <a:latin typeface="Cambria"/>
                <a:cs typeface="Cambria"/>
              </a:rPr>
              <a:t>Traffic</a:t>
            </a:r>
            <a:r>
              <a:rPr dirty="0" sz="1200" spc="15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Noise</a:t>
            </a:r>
            <a:endParaRPr sz="1200">
              <a:latin typeface="Cambria"/>
              <a:cs typeface="Cambria"/>
            </a:endParaRPr>
          </a:p>
          <a:p>
            <a:pPr algn="just"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divided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categories,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 i="1">
                <a:latin typeface="Times New Roman"/>
                <a:cs typeface="Times New Roman"/>
              </a:rPr>
              <a:t>viz.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Road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traffic, Aircraft,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Rail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traffic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noise.</a:t>
            </a:r>
            <a:endParaRPr sz="1200">
              <a:latin typeface="Times New Roman"/>
              <a:cs typeface="Times New Roman"/>
            </a:endParaRPr>
          </a:p>
          <a:p>
            <a:pPr algn="just" lvl="2" marL="206375" indent="-193675">
              <a:lnSpc>
                <a:spcPct val="100000"/>
              </a:lnSpc>
              <a:spcBef>
                <a:spcPts val="105"/>
              </a:spcBef>
              <a:buFont typeface="Times New Roman"/>
              <a:buAutoNum type="alphaLcParenBoth"/>
              <a:tabLst>
                <a:tab pos="206375" algn="l"/>
              </a:tabLst>
            </a:pPr>
            <a:r>
              <a:rPr dirty="0" sz="1200" spc="-100" i="1">
                <a:latin typeface="Times New Roman"/>
                <a:cs typeface="Times New Roman"/>
              </a:rPr>
              <a:t>Road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Traffic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50" i="1">
                <a:latin typeface="Times New Roman"/>
                <a:cs typeface="Times New Roman"/>
              </a:rPr>
              <a:t>or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Highway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Noise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–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generated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highway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traffic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10">
                <a:latin typeface="Times New Roman"/>
                <a:cs typeface="Times New Roman"/>
              </a:rPr>
              <a:t> pollution. </a:t>
            </a:r>
            <a:r>
              <a:rPr dirty="0" sz="1200" spc="-25">
                <a:latin typeface="Times New Roman"/>
                <a:cs typeface="Times New Roman"/>
              </a:rPr>
              <a:t>Highway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-10">
                <a:latin typeface="Times New Roman"/>
                <a:cs typeface="Times New Roman"/>
              </a:rPr>
              <a:t> types, </a:t>
            </a:r>
            <a:r>
              <a:rPr dirty="0" sz="1200" spc="-10" i="1">
                <a:latin typeface="Times New Roman"/>
                <a:cs typeface="Times New Roman"/>
              </a:rPr>
              <a:t>viz</a:t>
            </a:r>
            <a:r>
              <a:rPr dirty="0" sz="1200" spc="-10">
                <a:latin typeface="Times New Roman"/>
                <a:cs typeface="Times New Roman"/>
              </a:rPr>
              <a:t>. </a:t>
            </a:r>
            <a:r>
              <a:rPr dirty="0" sz="1200">
                <a:latin typeface="Times New Roman"/>
                <a:cs typeface="Times New Roman"/>
              </a:rPr>
              <a:t>noises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generated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individual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vehicles,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noises </a:t>
            </a:r>
            <a:r>
              <a:rPr dirty="0" sz="1200" spc="-20">
                <a:latin typeface="Times New Roman"/>
                <a:cs typeface="Times New Roman"/>
              </a:rPr>
              <a:t>generated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continuous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vehicles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types.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individual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vehicles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includes</a:t>
            </a:r>
            <a:r>
              <a:rPr dirty="0" sz="1200" spc="-10">
                <a:latin typeface="Times New Roman"/>
                <a:cs typeface="Times New Roman"/>
              </a:rPr>
              <a:t> noise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engine;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exhaust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horn.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volume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traffic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speed.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traffic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traffic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density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factors.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urban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distinct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traffic peaks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morning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evening;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heavy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diesel</a:t>
            </a:r>
            <a:r>
              <a:rPr dirty="0" sz="1200" spc="-30">
                <a:latin typeface="Times New Roman"/>
                <a:cs typeface="Times New Roman"/>
              </a:rPr>
              <a:t> engine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vehicles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noisiest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vehicles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roads.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813" y="423167"/>
            <a:ext cx="11817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9793" y="889371"/>
            <a:ext cx="597701" cy="166028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18898" y="2739646"/>
            <a:ext cx="23755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Georgia"/>
                <a:cs typeface="Georgia"/>
              </a:rPr>
              <a:t>Table: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Vehicle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types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their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Noise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2455163" y="3166878"/>
          <a:ext cx="2940050" cy="1236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3100"/>
                <a:gridCol w="914400"/>
              </a:tblGrid>
              <a:tr h="177800">
                <a:tc>
                  <a:txBody>
                    <a:bodyPr/>
                    <a:lstStyle/>
                    <a:p>
                      <a:pPr marL="66675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Vehicle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type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30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Noise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(dB)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990">
                <a:tc>
                  <a:txBody>
                    <a:bodyPr/>
                    <a:lstStyle/>
                    <a:p>
                      <a:pPr marL="66675">
                        <a:lnSpc>
                          <a:spcPts val="1275"/>
                        </a:lnSpc>
                      </a:pP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Luxury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Limousine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7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6675">
                        <a:lnSpc>
                          <a:spcPts val="1250"/>
                        </a:lnSpc>
                      </a:pP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Small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passenger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car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6675">
                        <a:lnSpc>
                          <a:spcPts val="1250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Miniature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passenger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car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6675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Sports</a:t>
                      </a:r>
                      <a:r>
                        <a:rPr dirty="0" sz="120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car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91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 marL="66675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Motor</a:t>
                      </a:r>
                      <a:r>
                        <a:rPr dirty="0" sz="120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cycle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94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01295">
                <a:tc>
                  <a:txBody>
                    <a:bodyPr/>
                    <a:lstStyle/>
                    <a:p>
                      <a:pPr marL="66675">
                        <a:lnSpc>
                          <a:spcPts val="127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Scooter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7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718812" y="4562349"/>
            <a:ext cx="6337300" cy="617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457200">
              <a:lnSpc>
                <a:spcPct val="107900"/>
              </a:lnSpc>
              <a:spcBef>
                <a:spcPts val="95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observed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table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sports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motor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cycles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(with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exposed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engines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inadequate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silencing</a:t>
            </a:r>
            <a:r>
              <a:rPr dirty="0" sz="1200" spc="-30">
                <a:latin typeface="Times New Roman"/>
                <a:cs typeface="Times New Roman"/>
              </a:rPr>
              <a:t> arrangements)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notorious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producers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30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times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more intense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small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passenger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scooter.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320" y="5199888"/>
            <a:ext cx="3884676" cy="189890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18812" y="7275069"/>
            <a:ext cx="6336030" cy="17995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207010">
              <a:lnSpc>
                <a:spcPct val="107800"/>
              </a:lnSpc>
              <a:spcBef>
                <a:spcPts val="95"/>
              </a:spcBef>
              <a:buFont typeface="Times New Roman"/>
              <a:buAutoNum type="alphaLcParenBoth" startAt="2"/>
              <a:tabLst>
                <a:tab pos="219710" algn="l"/>
              </a:tabLst>
            </a:pPr>
            <a:r>
              <a:rPr dirty="0" sz="1200" spc="-65" i="1">
                <a:latin typeface="Times New Roman"/>
                <a:cs typeface="Times New Roman"/>
              </a:rPr>
              <a:t>Aircraft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Noise</a:t>
            </a:r>
            <a:r>
              <a:rPr dirty="0" sz="1200" spc="-80">
                <a:latin typeface="Times New Roman"/>
                <a:cs typeface="Times New Roman"/>
              </a:rPr>
              <a:t>-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increasing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steadily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recent</a:t>
            </a:r>
            <a:r>
              <a:rPr dirty="0" sz="1200" spc="-35">
                <a:latin typeface="Times New Roman"/>
                <a:cs typeface="Times New Roman"/>
              </a:rPr>
              <a:t> years,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especially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nearby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areas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close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international</a:t>
            </a:r>
            <a:r>
              <a:rPr dirty="0" sz="1200" spc="-10">
                <a:latin typeface="Times New Roman"/>
                <a:cs typeface="Times New Roman"/>
              </a:rPr>
              <a:t> airports,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now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very </a:t>
            </a:r>
            <a:r>
              <a:rPr dirty="0" sz="1200" spc="-10">
                <a:latin typeface="Times New Roman"/>
                <a:cs typeface="Times New Roman"/>
              </a:rPr>
              <a:t>serious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problems.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made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jet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planes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 </a:t>
            </a:r>
            <a:r>
              <a:rPr dirty="0" sz="1200" spc="-20">
                <a:latin typeface="Times New Roman"/>
                <a:cs typeface="Times New Roman"/>
              </a:rPr>
              <a:t>disturbing.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25">
                <a:latin typeface="Times New Roman"/>
                <a:cs typeface="Times New Roman"/>
              </a:rPr>
              <a:t>maximum</a:t>
            </a:r>
            <a:r>
              <a:rPr dirty="0" sz="1200" spc="-10">
                <a:latin typeface="Times New Roman"/>
                <a:cs typeface="Times New Roman"/>
              </a:rPr>
              <a:t> during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take-</a:t>
            </a:r>
            <a:r>
              <a:rPr dirty="0" sz="1200">
                <a:latin typeface="Times New Roman"/>
                <a:cs typeface="Times New Roman"/>
              </a:rPr>
              <a:t>off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landing.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Aircrafts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close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ground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quite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distance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landing,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constitutes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sustained </a:t>
            </a:r>
            <a:r>
              <a:rPr dirty="0" sz="1200" spc="-20">
                <a:latin typeface="Times New Roman"/>
                <a:cs typeface="Times New Roman"/>
              </a:rPr>
              <a:t>environmental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nuisance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intense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shorter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duration produced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take-</a:t>
            </a:r>
            <a:r>
              <a:rPr dirty="0" sz="1200">
                <a:latin typeface="Times New Roman"/>
                <a:cs typeface="Times New Roman"/>
              </a:rPr>
              <a:t>off.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cities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banned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reduced</a:t>
            </a:r>
            <a:r>
              <a:rPr dirty="0" sz="1200" spc="-30">
                <a:latin typeface="Times New Roman"/>
                <a:cs typeface="Times New Roman"/>
              </a:rPr>
              <a:t> flights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night;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prescribed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noise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limits.</a:t>
            </a:r>
            <a:endParaRPr sz="1200">
              <a:latin typeface="Times New Roman"/>
              <a:cs typeface="Times New Roman"/>
            </a:endParaRPr>
          </a:p>
          <a:p>
            <a:pPr algn="just" marL="213995" indent="-201295">
              <a:lnSpc>
                <a:spcPct val="100000"/>
              </a:lnSpc>
              <a:spcBef>
                <a:spcPts val="105"/>
              </a:spcBef>
              <a:buFont typeface="Times New Roman"/>
              <a:buAutoNum type="alphaLcParenBoth" startAt="2"/>
              <a:tabLst>
                <a:tab pos="213995" algn="l"/>
              </a:tabLst>
            </a:pPr>
            <a:r>
              <a:rPr dirty="0" sz="1200" spc="-35" i="1">
                <a:latin typeface="Times New Roman"/>
                <a:cs typeface="Times New Roman"/>
              </a:rPr>
              <a:t>Rail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Traffic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Noise</a:t>
            </a:r>
            <a:r>
              <a:rPr dirty="0" sz="1200" spc="-65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rail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traffic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serious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nuisance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compared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road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traffic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airport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noise.</a:t>
            </a:r>
            <a:r>
              <a:rPr dirty="0" sz="1200">
                <a:latin typeface="Times New Roman"/>
                <a:cs typeface="Times New Roman"/>
              </a:rPr>
              <a:t> The noise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is, </a:t>
            </a:r>
            <a:r>
              <a:rPr dirty="0" sz="1200" spc="-40">
                <a:latin typeface="Times New Roman"/>
                <a:cs typeface="Times New Roman"/>
              </a:rPr>
              <a:t>generally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-10">
                <a:latin typeface="Times New Roman"/>
                <a:cs typeface="Times New Roman"/>
              </a:rPr>
              <a:t> lower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frequency</a:t>
            </a:r>
            <a:r>
              <a:rPr dirty="0" sz="1200">
                <a:latin typeface="Times New Roman"/>
                <a:cs typeface="Times New Roman"/>
              </a:rPr>
              <a:t> than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road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vehicles;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further,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railway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tracks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through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rural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areas.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impact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trains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felt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maximum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87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88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8" y="423167"/>
            <a:ext cx="6336665" cy="3368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 marR="6985">
              <a:lnSpc>
                <a:spcPct val="107500"/>
              </a:lnSpc>
              <a:spcBef>
                <a:spcPts val="1215"/>
              </a:spcBef>
            </a:pPr>
            <a:r>
              <a:rPr dirty="0" sz="1200" spc="-30">
                <a:latin typeface="Times New Roman"/>
                <a:cs typeface="Times New Roman"/>
              </a:rPr>
              <a:t>buildings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located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besides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railway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tracks.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introduction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electric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locomotives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10">
                <a:latin typeface="Times New Roman"/>
                <a:cs typeface="Times New Roman"/>
              </a:rPr>
              <a:t> helped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greatly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reduction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rail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traffic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noise.</a:t>
            </a:r>
            <a:endParaRPr sz="1200">
              <a:latin typeface="Times New Roman"/>
              <a:cs typeface="Times New Roman"/>
            </a:endParaRPr>
          </a:p>
          <a:p>
            <a:pPr marL="234315" indent="-221615">
              <a:lnSpc>
                <a:spcPct val="100000"/>
              </a:lnSpc>
              <a:spcBef>
                <a:spcPts val="229"/>
              </a:spcBef>
              <a:buAutoNum type="romanLcParenBoth" startAt="2"/>
              <a:tabLst>
                <a:tab pos="234315" algn="l"/>
              </a:tabLst>
            </a:pPr>
            <a:r>
              <a:rPr dirty="0" sz="1200" i="1">
                <a:latin typeface="Cambria"/>
                <a:cs typeface="Cambria"/>
              </a:rPr>
              <a:t>Industrial</a:t>
            </a:r>
            <a:r>
              <a:rPr dirty="0" sz="1200" spc="85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Noise</a:t>
            </a:r>
            <a:endParaRPr sz="1200">
              <a:latin typeface="Cambria"/>
              <a:cs typeface="Cambria"/>
            </a:endParaRPr>
          </a:p>
          <a:p>
            <a:pPr algn="just" marL="12700" marR="6350" indent="457200">
              <a:lnSpc>
                <a:spcPct val="1078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major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industrial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electromechanical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machines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(like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motors, generators),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machines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(like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punching,</a:t>
            </a:r>
            <a:r>
              <a:rPr dirty="0" sz="1200" spc="-10">
                <a:latin typeface="Times New Roman"/>
                <a:cs typeface="Times New Roman"/>
              </a:rPr>
              <a:t> stamping,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hammers),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combustion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-10">
                <a:latin typeface="Times New Roman"/>
                <a:cs typeface="Times New Roman"/>
              </a:rPr>
              <a:t> (furnaces),</a:t>
            </a:r>
            <a:r>
              <a:rPr dirty="0" sz="1200" spc="-10">
                <a:latin typeface="Times New Roman"/>
                <a:cs typeface="Times New Roman"/>
              </a:rPr>
              <a:t> fluid </a:t>
            </a:r>
            <a:r>
              <a:rPr dirty="0" sz="1200">
                <a:latin typeface="Times New Roman"/>
                <a:cs typeface="Times New Roman"/>
              </a:rPr>
              <a:t>motion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(compressors,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fans)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mechanical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(like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shafts,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gears).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-10">
                <a:latin typeface="Times New Roman"/>
                <a:cs typeface="Times New Roman"/>
              </a:rPr>
              <a:t> plants,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limited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indoors.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Textiles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mills,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foundries,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machine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tool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automobile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industries, </a:t>
            </a:r>
            <a:r>
              <a:rPr dirty="0" sz="1200" spc="-20">
                <a:latin typeface="Times New Roman"/>
                <a:cs typeface="Times New Roman"/>
              </a:rPr>
              <a:t>fertilizers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heavy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machines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 noise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pollution,</a:t>
            </a:r>
            <a:r>
              <a:rPr dirty="0" sz="1200" spc="-25">
                <a:latin typeface="Times New Roman"/>
                <a:cs typeface="Times New Roman"/>
              </a:rPr>
              <a:t> which </a:t>
            </a:r>
            <a:r>
              <a:rPr dirty="0" sz="1200" spc="-30">
                <a:latin typeface="Times New Roman"/>
                <a:cs typeface="Times New Roman"/>
              </a:rPr>
              <a:t>requires </a:t>
            </a:r>
            <a:r>
              <a:rPr dirty="0" sz="1200" spc="-10">
                <a:latin typeface="Times New Roman"/>
                <a:cs typeface="Times New Roman"/>
              </a:rPr>
              <a:t>urgent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attention.</a:t>
            </a:r>
            <a:endParaRPr sz="1200">
              <a:latin typeface="Times New Roman"/>
              <a:cs typeface="Times New Roman"/>
            </a:endParaRPr>
          </a:p>
          <a:p>
            <a:pPr marL="281940" indent="-269240">
              <a:lnSpc>
                <a:spcPct val="100000"/>
              </a:lnSpc>
              <a:spcBef>
                <a:spcPts val="215"/>
              </a:spcBef>
              <a:buAutoNum type="romanLcParenBoth" startAt="3"/>
              <a:tabLst>
                <a:tab pos="281940" algn="l"/>
              </a:tabLst>
            </a:pPr>
            <a:r>
              <a:rPr dirty="0" sz="1200" i="1">
                <a:latin typeface="Cambria"/>
                <a:cs typeface="Cambria"/>
              </a:rPr>
              <a:t>Noise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from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Construction</a:t>
            </a:r>
            <a:r>
              <a:rPr dirty="0" sz="1200" spc="35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Works</a:t>
            </a:r>
            <a:endParaRPr sz="12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45"/>
              </a:spcBef>
            </a:pP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sites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generally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worse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noise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originating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factories.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reasons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this-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construction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(of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roads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bridges,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buildings,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dams,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etc.)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may </a:t>
            </a:r>
            <a:r>
              <a:rPr dirty="0" sz="1200">
                <a:latin typeface="Times New Roman"/>
                <a:cs typeface="Times New Roman"/>
              </a:rPr>
              <a:t>become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necessary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anywhere;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reason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construction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equipments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inherently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noisy.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55">
                <a:latin typeface="Times New Roman"/>
                <a:cs typeface="Times New Roman"/>
              </a:rPr>
              <a:t>(See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table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5.6)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5.6: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Sound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Levels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30">
                <a:latin typeface="Georgia"/>
                <a:cs typeface="Georgia"/>
              </a:rPr>
              <a:t> Different Construction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Equipment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18" y="6734049"/>
            <a:ext cx="6336665" cy="221742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229"/>
              </a:spcBef>
            </a:pPr>
            <a:r>
              <a:rPr dirty="0" sz="1200" spc="-20">
                <a:latin typeface="Georgia"/>
                <a:cs typeface="Georgia"/>
              </a:rPr>
              <a:t>(iv)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i="1">
                <a:latin typeface="Cambria"/>
                <a:cs typeface="Cambria"/>
              </a:rPr>
              <a:t>Neighborhood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spc="-20" i="1">
                <a:latin typeface="Cambria"/>
                <a:cs typeface="Cambria"/>
              </a:rPr>
              <a:t>Noise</a:t>
            </a:r>
            <a:endParaRPr sz="1200">
              <a:latin typeface="Cambria"/>
              <a:cs typeface="Cambria"/>
            </a:endParaRPr>
          </a:p>
          <a:p>
            <a:pPr algn="just" marL="12700" marR="6350" indent="495300">
              <a:lnSpc>
                <a:spcPct val="1083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includes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variety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-20">
                <a:latin typeface="Times New Roman"/>
                <a:cs typeface="Times New Roman"/>
              </a:rPr>
              <a:t> sources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disturb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annoy</a:t>
            </a:r>
            <a:r>
              <a:rPr dirty="0" sz="1200" spc="-30">
                <a:latin typeface="Times New Roman"/>
                <a:cs typeface="Times New Roman"/>
              </a:rPr>
              <a:t> general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public.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most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prominent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35">
                <a:latin typeface="Times New Roman"/>
                <a:cs typeface="Times New Roman"/>
              </a:rPr>
              <a:t>indiscriminate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loudspeakers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public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functions,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entertainments,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festivals,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elections,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sources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include</a:t>
            </a:r>
            <a:r>
              <a:rPr dirty="0" sz="1200" spc="-25">
                <a:latin typeface="Times New Roman"/>
                <a:cs typeface="Times New Roman"/>
              </a:rPr>
              <a:t> vacuum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cleaners,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TV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sets,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washing</a:t>
            </a:r>
            <a:r>
              <a:rPr dirty="0" sz="1200" spc="-30">
                <a:latin typeface="Times New Roman"/>
                <a:cs typeface="Times New Roman"/>
              </a:rPr>
              <a:t> machines,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Georgia"/>
                <a:cs typeface="Georgia"/>
              </a:rPr>
              <a:t>Harmful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Effects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Noise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ts val="1560"/>
              </a:lnSpc>
              <a:spcBef>
                <a:spcPts val="60"/>
              </a:spcBef>
            </a:pP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affects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human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body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ways,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ranging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psychological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physiological </a:t>
            </a:r>
            <a:r>
              <a:rPr dirty="0" sz="1200" spc="-25">
                <a:latin typeface="Times New Roman"/>
                <a:cs typeface="Times New Roman"/>
              </a:rPr>
              <a:t>effects. Some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important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 </a:t>
            </a:r>
            <a:r>
              <a:rPr dirty="0" sz="1200" spc="-20">
                <a:latin typeface="Times New Roman"/>
                <a:cs typeface="Times New Roman"/>
              </a:rPr>
              <a:t>are: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8700"/>
              </a:lnSpc>
              <a:spcBef>
                <a:spcPts val="20"/>
              </a:spcBef>
            </a:pPr>
            <a:r>
              <a:rPr dirty="0" sz="1200">
                <a:latin typeface="Georgia"/>
                <a:cs typeface="Georgia"/>
              </a:rPr>
              <a:t>(i)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i="1">
                <a:latin typeface="Cambria"/>
                <a:cs typeface="Cambria"/>
              </a:rPr>
              <a:t>Auditory</a:t>
            </a:r>
            <a:r>
              <a:rPr dirty="0" sz="1200" spc="8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Effects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exposure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intense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temporary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permanent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shifting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threshold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hearing,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those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exposed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span</a:t>
            </a:r>
            <a:r>
              <a:rPr dirty="0" sz="1200" i="1">
                <a:latin typeface="Times New Roman"/>
                <a:cs typeface="Times New Roman"/>
              </a:rPr>
              <a:t>,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e.g.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factory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workers. Continuous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exposure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100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dB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-20">
                <a:latin typeface="Times New Roman"/>
                <a:cs typeface="Times New Roman"/>
              </a:rPr>
              <a:t> adverse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effect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hearing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ability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within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fairly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314955" y="3829818"/>
          <a:ext cx="3220720" cy="265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  <a:gridCol w="1489075"/>
              </a:tblGrid>
              <a:tr h="348615">
                <a:tc>
                  <a:txBody>
                    <a:bodyPr/>
                    <a:lstStyle/>
                    <a:p>
                      <a:pPr marL="67945">
                        <a:lnSpc>
                          <a:spcPts val="125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Construction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67945">
                        <a:lnSpc>
                          <a:spcPts val="139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Equipment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5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Typical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Sound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Level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66675">
                        <a:lnSpc>
                          <a:spcPts val="139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[dB(A)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at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15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m]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Rock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drill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98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Paver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Scrapper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Jack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hammer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Dump</a:t>
                      </a:r>
                      <a:r>
                        <a:rPr dirty="0" sz="120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truck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Dozer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Concrete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mixer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Pneumatic</a:t>
                      </a:r>
                      <a:r>
                        <a:rPr dirty="0" sz="12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tools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Concrete</a:t>
                      </a:r>
                      <a:r>
                        <a:rPr dirty="0" sz="12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breaker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Hand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held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free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saw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Air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compressor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Generator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Pump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89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80" y="423167"/>
            <a:ext cx="6337300" cy="8380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700" marR="5715">
              <a:lnSpc>
                <a:spcPct val="107500"/>
              </a:lnSpc>
              <a:spcBef>
                <a:spcPts val="1215"/>
              </a:spcBef>
            </a:pPr>
            <a:r>
              <a:rPr dirty="0" sz="1200">
                <a:latin typeface="Times New Roman"/>
                <a:cs typeface="Times New Roman"/>
              </a:rPr>
              <a:t>short</a:t>
            </a:r>
            <a:r>
              <a:rPr dirty="0" sz="1200" spc="-20">
                <a:latin typeface="Times New Roman"/>
                <a:cs typeface="Times New Roman"/>
              </a:rPr>
              <a:t> time. </a:t>
            </a:r>
            <a:r>
              <a:rPr dirty="0" sz="1200" spc="-35">
                <a:latin typeface="Times New Roman"/>
                <a:cs typeface="Times New Roman"/>
              </a:rPr>
              <a:t>Besides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progressive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hearing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loss,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instantaneous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damage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acoustic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trauma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usually </a:t>
            </a:r>
            <a:r>
              <a:rPr dirty="0" sz="1200" spc="-25">
                <a:latin typeface="Times New Roman"/>
                <a:cs typeface="Times New Roman"/>
              </a:rPr>
              <a:t>caused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very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high</a:t>
            </a:r>
            <a:r>
              <a:rPr dirty="0" sz="1200" spc="-30">
                <a:latin typeface="Times New Roman"/>
                <a:cs typeface="Times New Roman"/>
              </a:rPr>
              <a:t> intensity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noise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-35">
                <a:latin typeface="Times New Roman"/>
                <a:cs typeface="Times New Roman"/>
              </a:rPr>
              <a:t> 150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dB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explosion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very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ear.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234315">
              <a:lnSpc>
                <a:spcPct val="108200"/>
              </a:lnSpc>
              <a:spcBef>
                <a:spcPts val="110"/>
              </a:spcBef>
              <a:buFont typeface="Georgia"/>
              <a:buAutoNum type="romanLcParenBoth" startAt="2"/>
              <a:tabLst>
                <a:tab pos="247015" algn="l"/>
              </a:tabLst>
            </a:pPr>
            <a:r>
              <a:rPr dirty="0" sz="1200" i="1">
                <a:latin typeface="Cambria"/>
                <a:cs typeface="Cambria"/>
              </a:rPr>
              <a:t>Speech</a:t>
            </a:r>
            <a:r>
              <a:rPr dirty="0" sz="1200" spc="3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Interface</a:t>
            </a:r>
            <a:r>
              <a:rPr dirty="0" sz="1200" spc="-10">
                <a:latin typeface="Georgia"/>
                <a:cs typeface="Georgia"/>
              </a:rPr>
              <a:t>-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trying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“understand </a:t>
            </a:r>
            <a:r>
              <a:rPr dirty="0" sz="1200">
                <a:latin typeface="Times New Roman"/>
                <a:cs typeface="Times New Roman"/>
              </a:rPr>
              <a:t>another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talking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him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environment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background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Background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level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affect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efficiency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offices,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schools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places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communication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vital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importance.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External sounds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also </a:t>
            </a:r>
            <a:r>
              <a:rPr dirty="0" sz="1200" spc="-20">
                <a:latin typeface="Times New Roman"/>
                <a:cs typeface="Times New Roman"/>
              </a:rPr>
              <a:t>interfere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conversation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telephone,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enjoyment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TV.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maximum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acceptable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noise </a:t>
            </a:r>
            <a:r>
              <a:rPr dirty="0" sz="1200">
                <a:latin typeface="Times New Roman"/>
                <a:cs typeface="Times New Roman"/>
              </a:rPr>
              <a:t>under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conditions</a:t>
            </a:r>
            <a:r>
              <a:rPr dirty="0" sz="1200" spc="-30">
                <a:latin typeface="Times New Roman"/>
                <a:cs typeface="Times New Roman"/>
              </a:rPr>
              <a:t> is </a:t>
            </a:r>
            <a:r>
              <a:rPr dirty="0" sz="1200" spc="-10">
                <a:latin typeface="Times New Roman"/>
                <a:cs typeface="Times New Roman"/>
              </a:rPr>
              <a:t>55</a:t>
            </a:r>
            <a:r>
              <a:rPr dirty="0" sz="1200" spc="-20">
                <a:latin typeface="Times New Roman"/>
                <a:cs typeface="Times New Roman"/>
              </a:rPr>
              <a:t> dB.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Background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noise </a:t>
            </a:r>
            <a:r>
              <a:rPr dirty="0" sz="1200" spc="-50">
                <a:latin typeface="Times New Roman"/>
                <a:cs typeface="Times New Roman"/>
              </a:rPr>
              <a:t>level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70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dB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considered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very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noisy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serious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interference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verbal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communication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occurs.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268605">
              <a:lnSpc>
                <a:spcPct val="108100"/>
              </a:lnSpc>
              <a:spcBef>
                <a:spcPts val="100"/>
              </a:spcBef>
              <a:buFont typeface="Times New Roman"/>
              <a:buAutoNum type="romanLcParenBoth" startAt="2"/>
              <a:tabLst>
                <a:tab pos="281305" algn="l"/>
              </a:tabLst>
            </a:pPr>
            <a:r>
              <a:rPr dirty="0" sz="1200" i="1">
                <a:latin typeface="Cambria"/>
                <a:cs typeface="Cambria"/>
              </a:rPr>
              <a:t>Sleep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Interference-</a:t>
            </a:r>
            <a:r>
              <a:rPr dirty="0" sz="1200" spc="35" i="1">
                <a:latin typeface="Cambria"/>
                <a:cs typeface="Cambr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arousal</a:t>
            </a:r>
            <a:r>
              <a:rPr dirty="0" sz="1200">
                <a:latin typeface="Times New Roman"/>
                <a:cs typeface="Times New Roman"/>
              </a:rPr>
              <a:t> 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sleep</a:t>
            </a:r>
            <a:r>
              <a:rPr dirty="0" sz="1200">
                <a:latin typeface="Times New Roman"/>
                <a:cs typeface="Times New Roman"/>
              </a:rPr>
              <a:t> depends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upon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intensity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noise,</a:t>
            </a:r>
            <a:r>
              <a:rPr dirty="0" sz="1200">
                <a:latin typeface="Times New Roman"/>
                <a:cs typeface="Times New Roman"/>
              </a:rPr>
              <a:t> depth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sleep,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age, </a:t>
            </a:r>
            <a:r>
              <a:rPr dirty="0" sz="1200" spc="-10">
                <a:latin typeface="Times New Roman"/>
                <a:cs typeface="Times New Roman"/>
              </a:rPr>
              <a:t>effect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alcohol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drugs,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Frequent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sleep </a:t>
            </a:r>
            <a:r>
              <a:rPr dirty="0" sz="1200" spc="-25">
                <a:latin typeface="Times New Roman"/>
                <a:cs typeface="Times New Roman"/>
              </a:rPr>
              <a:t>interface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health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hazard, since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deprives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restorative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renew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nutritive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elements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>
                <a:latin typeface="Times New Roman"/>
                <a:cs typeface="Times New Roman"/>
              </a:rPr>
              <a:t>good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night’s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sleep.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sleep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affects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personal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well-</a:t>
            </a:r>
            <a:r>
              <a:rPr dirty="0" sz="1200">
                <a:latin typeface="Times New Roman"/>
                <a:cs typeface="Times New Roman"/>
              </a:rPr>
              <a:t>being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job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performance.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preferable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level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below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40</a:t>
            </a:r>
            <a:r>
              <a:rPr dirty="0" sz="1200" spc="-25">
                <a:latin typeface="Times New Roman"/>
                <a:cs typeface="Times New Roman"/>
              </a:rPr>
              <a:t> dB.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264795">
              <a:lnSpc>
                <a:spcPct val="108300"/>
              </a:lnSpc>
              <a:spcBef>
                <a:spcPts val="110"/>
              </a:spcBef>
              <a:buFont typeface="Georgia"/>
              <a:buAutoNum type="romanLcParenBoth" startAt="2"/>
              <a:tabLst>
                <a:tab pos="277495" algn="l"/>
              </a:tabLst>
            </a:pPr>
            <a:r>
              <a:rPr dirty="0" sz="1200" i="1">
                <a:latin typeface="Cambria"/>
                <a:cs typeface="Cambria"/>
              </a:rPr>
              <a:t>Task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spc="-25" i="1">
                <a:latin typeface="Cambria"/>
                <a:cs typeface="Cambria"/>
              </a:rPr>
              <a:t>Interface-</a:t>
            </a:r>
            <a:r>
              <a:rPr dirty="0" sz="1200" spc="-25">
                <a:latin typeface="Times New Roman"/>
                <a:cs typeface="Times New Roman"/>
              </a:rPr>
              <a:t>Many</a:t>
            </a:r>
            <a:r>
              <a:rPr dirty="0" sz="1200">
                <a:latin typeface="Times New Roman"/>
                <a:cs typeface="Times New Roman"/>
              </a:rPr>
              <a:t> people </a:t>
            </a:r>
            <a:r>
              <a:rPr dirty="0" sz="1200" spc="-20">
                <a:latin typeface="Times New Roman"/>
                <a:cs typeface="Times New Roman"/>
              </a:rPr>
              <a:t>complain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 noise </a:t>
            </a:r>
            <a:r>
              <a:rPr dirty="0" sz="1200" spc="-10">
                <a:latin typeface="Times New Roman"/>
                <a:cs typeface="Times New Roman"/>
              </a:rPr>
              <a:t>makes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mentally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reduces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working </a:t>
            </a:r>
            <a:r>
              <a:rPr dirty="0" sz="1200" spc="-40">
                <a:latin typeface="Times New Roman"/>
                <a:cs typeface="Times New Roman"/>
              </a:rPr>
              <a:t>efficiency.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Irregular </a:t>
            </a:r>
            <a:r>
              <a:rPr dirty="0" sz="1200">
                <a:latin typeface="Times New Roman"/>
                <a:cs typeface="Times New Roman"/>
              </a:rPr>
              <a:t>bursts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disruptive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steady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noises;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levels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90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dB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may </a:t>
            </a:r>
            <a:r>
              <a:rPr dirty="0" sz="1200" spc="-10">
                <a:latin typeface="Times New Roman"/>
                <a:cs typeface="Times New Roman"/>
              </a:rPr>
              <a:t>interfere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performance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task.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fact,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likely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reduce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accuracy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tasks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more </a:t>
            </a:r>
            <a:r>
              <a:rPr dirty="0" sz="1200" spc="-65">
                <a:latin typeface="Times New Roman"/>
                <a:cs typeface="Times New Roman"/>
              </a:rPr>
              <a:t>likely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adversely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influences</a:t>
            </a:r>
            <a:r>
              <a:rPr dirty="0" sz="1200" spc="-20">
                <a:latin typeface="Times New Roman"/>
                <a:cs typeface="Times New Roman"/>
              </a:rPr>
              <a:t> by</a:t>
            </a:r>
            <a:r>
              <a:rPr dirty="0" sz="1200" spc="-10">
                <a:latin typeface="Times New Roman"/>
                <a:cs typeface="Times New Roman"/>
              </a:rPr>
              <a:t> noise.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 indent="225425">
              <a:lnSpc>
                <a:spcPct val="108700"/>
              </a:lnSpc>
              <a:spcBef>
                <a:spcPts val="90"/>
              </a:spcBef>
              <a:buFont typeface="Georgia"/>
              <a:buAutoNum type="romanLcParenBoth" startAt="2"/>
              <a:tabLst>
                <a:tab pos="238125" algn="l"/>
              </a:tabLst>
            </a:pPr>
            <a:r>
              <a:rPr dirty="0" sz="1200" i="1">
                <a:latin typeface="Cambria"/>
                <a:cs typeface="Cambria"/>
              </a:rPr>
              <a:t>Behavioral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Effects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lowers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hearing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capabilities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individual,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turn,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poor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concentration.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irritation,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resulting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learning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disabilities.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Further, </a:t>
            </a:r>
            <a:r>
              <a:rPr dirty="0" sz="1200" spc="-20">
                <a:latin typeface="Times New Roman"/>
                <a:cs typeface="Times New Roman"/>
              </a:rPr>
              <a:t>intermittent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impulsive</a:t>
            </a:r>
            <a:r>
              <a:rPr dirty="0" sz="1200" spc="-20">
                <a:latin typeface="Times New Roman"/>
                <a:cs typeface="Times New Roman"/>
              </a:rPr>
              <a:t> noise</a:t>
            </a:r>
            <a:r>
              <a:rPr dirty="0" sz="1200" spc="-25">
                <a:latin typeface="Times New Roman"/>
                <a:cs typeface="Times New Roman"/>
              </a:rPr>
              <a:t> distracts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nervousness.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-635">
              <a:lnSpc>
                <a:spcPct val="108200"/>
              </a:lnSpc>
              <a:spcBef>
                <a:spcPts val="95"/>
              </a:spcBef>
              <a:buFont typeface="Georgia"/>
              <a:buAutoNum type="romanLcParenBoth" startAt="2"/>
              <a:tabLst>
                <a:tab pos="12700" algn="l"/>
                <a:tab pos="299720" algn="l"/>
              </a:tabLst>
            </a:pPr>
            <a:r>
              <a:rPr dirty="0" sz="1200" i="1">
                <a:latin typeface="Cambria"/>
                <a:cs typeface="Cambria"/>
              </a:rPr>
              <a:t>Emotional</a:t>
            </a:r>
            <a:r>
              <a:rPr dirty="0" sz="1200" spc="21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and</a:t>
            </a:r>
            <a:r>
              <a:rPr dirty="0" sz="1200" spc="21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Health</a:t>
            </a:r>
            <a:r>
              <a:rPr dirty="0" sz="1200" spc="22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Effects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1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chronic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18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10">
                <a:latin typeface="Times New Roman"/>
                <a:cs typeface="Times New Roman"/>
              </a:rPr>
              <a:t>subjected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longer </a:t>
            </a:r>
            <a:r>
              <a:rPr dirty="0" sz="1200">
                <a:latin typeface="Times New Roman"/>
                <a:cs typeface="Times New Roman"/>
              </a:rPr>
              <a:t>durations.</a:t>
            </a:r>
            <a:r>
              <a:rPr dirty="0" sz="1200" spc="2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Continuous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exposure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top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level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likely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20">
                <a:latin typeface="Times New Roman"/>
                <a:cs typeface="Times New Roman"/>
              </a:rPr>
              <a:t>cause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reactions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individuals,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thus, </a:t>
            </a:r>
            <a:r>
              <a:rPr dirty="0" sz="1200" spc="-20">
                <a:latin typeface="Times New Roman"/>
                <a:cs typeface="Times New Roman"/>
              </a:rPr>
              <a:t>disturbing</a:t>
            </a:r>
            <a:r>
              <a:rPr dirty="0" sz="1200">
                <a:latin typeface="Times New Roman"/>
                <a:cs typeface="Times New Roman"/>
              </a:rPr>
              <a:t> his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personality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make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lowered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performance </a:t>
            </a:r>
            <a:r>
              <a:rPr dirty="0" sz="1200" spc="-45">
                <a:latin typeface="Times New Roman"/>
                <a:cs typeface="Times New Roman"/>
              </a:rPr>
              <a:t>level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among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children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develop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feeling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inadequacy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lack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confidence.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observed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people </a:t>
            </a:r>
            <a:r>
              <a:rPr dirty="0" sz="1200" spc="-20">
                <a:latin typeface="Times New Roman"/>
                <a:cs typeface="Times New Roman"/>
              </a:rPr>
              <a:t>suffering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hypertension,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insomnia,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fatigue,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deafness</a:t>
            </a:r>
            <a:r>
              <a:rPr dirty="0" sz="1200">
                <a:latin typeface="Times New Roman"/>
                <a:cs typeface="Times New Roman"/>
              </a:rPr>
              <a:t> show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symptoms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25">
                <a:latin typeface="Times New Roman"/>
                <a:cs typeface="Times New Roman"/>
              </a:rPr>
              <a:t>living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20">
                <a:latin typeface="Times New Roman"/>
                <a:cs typeface="Times New Roman"/>
              </a:rPr>
              <a:t>noise polluted </a:t>
            </a:r>
            <a:r>
              <a:rPr dirty="0" sz="1200" spc="-10">
                <a:latin typeface="Times New Roman"/>
                <a:cs typeface="Times New Roman"/>
              </a:rPr>
              <a:t>areas.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-635">
              <a:lnSpc>
                <a:spcPct val="108800"/>
              </a:lnSpc>
              <a:spcBef>
                <a:spcPts val="90"/>
              </a:spcBef>
              <a:buFont typeface="Georgia"/>
              <a:buAutoNum type="romanLcParenBoth" startAt="2"/>
              <a:tabLst>
                <a:tab pos="12700" algn="l"/>
                <a:tab pos="340360" algn="l"/>
              </a:tabLst>
            </a:pPr>
            <a:r>
              <a:rPr dirty="0" sz="1200" i="1">
                <a:latin typeface="Cambria"/>
                <a:cs typeface="Cambria"/>
              </a:rPr>
              <a:t>Pathological</a:t>
            </a:r>
            <a:r>
              <a:rPr dirty="0" sz="1200" spc="12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Effects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frequency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normal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audible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range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(ultrasonic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sound, </a:t>
            </a:r>
            <a:r>
              <a:rPr dirty="0" sz="1200">
                <a:latin typeface="Times New Roman"/>
                <a:cs typeface="Times New Roman"/>
              </a:rPr>
              <a:t>whose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frequency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20,000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Hz)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affect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semi-</a:t>
            </a:r>
            <a:r>
              <a:rPr dirty="0" sz="1200" spc="-20">
                <a:latin typeface="Times New Roman"/>
                <a:cs typeface="Times New Roman"/>
              </a:rPr>
              <a:t>circular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canals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inner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make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one </a:t>
            </a:r>
            <a:r>
              <a:rPr dirty="0" sz="1200" spc="-20">
                <a:latin typeface="Times New Roman"/>
                <a:cs typeface="Times New Roman"/>
              </a:rPr>
              <a:t>suffer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nausea,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excessive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fatigue,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headaches,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vomiting.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hand,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frequency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below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normal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audible</a:t>
            </a:r>
            <a:r>
              <a:rPr dirty="0" sz="1200" spc="1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range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(infrasound,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whose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500"/>
              </a:lnSpc>
              <a:spcBef>
                <a:spcPts val="10"/>
              </a:spcBef>
            </a:pPr>
            <a:r>
              <a:rPr dirty="0" sz="1200" spc="-10">
                <a:latin typeface="Times New Roman"/>
                <a:cs typeface="Times New Roman"/>
              </a:rPr>
              <a:t>frequency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16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Hz)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cause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dizziness,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nervous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fatigue,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nausea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loss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balance,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higher </a:t>
            </a:r>
            <a:r>
              <a:rPr dirty="0" sz="1200" spc="-30">
                <a:latin typeface="Times New Roman"/>
                <a:cs typeface="Times New Roman"/>
              </a:rPr>
              <a:t>intensities,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infra-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resonance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internal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body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organs </a:t>
            </a:r>
            <a:r>
              <a:rPr dirty="0" sz="1200">
                <a:latin typeface="Times New Roman"/>
                <a:cs typeface="Times New Roman"/>
              </a:rPr>
              <a:t>of 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person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giving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reduced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heart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beat,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variations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blood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pressure,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breathing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difficulties,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possibly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death.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 indent="45720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Moderate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vibrations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lead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pain,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numbness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blue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coloration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(cyanosis)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fingers;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while </a:t>
            </a:r>
            <a:r>
              <a:rPr dirty="0" sz="1200" spc="-30">
                <a:latin typeface="Times New Roman"/>
                <a:cs typeface="Times New Roman"/>
              </a:rPr>
              <a:t>severe</a:t>
            </a:r>
            <a:r>
              <a:rPr dirty="0" sz="1200" spc="-25">
                <a:latin typeface="Times New Roman"/>
                <a:cs typeface="Times New Roman"/>
              </a:rPr>
              <a:t> vibrations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damage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bones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joints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swelling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stiffness.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 indent="346710">
              <a:lnSpc>
                <a:spcPct val="108300"/>
              </a:lnSpc>
              <a:spcBef>
                <a:spcPts val="95"/>
              </a:spcBef>
              <a:buFont typeface="Georgia"/>
              <a:buAutoNum type="romanLcParenBoth" startAt="8"/>
              <a:tabLst>
                <a:tab pos="359410" algn="l"/>
              </a:tabLst>
            </a:pPr>
            <a:r>
              <a:rPr dirty="0" sz="1200" i="1">
                <a:latin typeface="Cambria"/>
                <a:cs typeface="Cambria"/>
              </a:rPr>
              <a:t>Other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-10">
                <a:latin typeface="Georgia"/>
                <a:cs typeface="Georgia"/>
              </a:rPr>
              <a:t>-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 </a:t>
            </a:r>
            <a:r>
              <a:rPr dirty="0" sz="1200" spc="-25">
                <a:latin typeface="Times New Roman"/>
                <a:cs typeface="Times New Roman"/>
              </a:rPr>
              <a:t>increased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incidences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defects,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still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births,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unusually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low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weight </a:t>
            </a:r>
            <a:r>
              <a:rPr dirty="0" sz="1200">
                <a:latin typeface="Times New Roman"/>
                <a:cs typeface="Times New Roman"/>
              </a:rPr>
              <a:t>among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children </a:t>
            </a:r>
            <a:r>
              <a:rPr dirty="0" sz="1200">
                <a:latin typeface="Times New Roman"/>
                <a:cs typeface="Times New Roman"/>
              </a:rPr>
              <a:t>born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mothers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living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viz</a:t>
            </a:r>
            <a:r>
              <a:rPr dirty="0" sz="1200" spc="-20">
                <a:latin typeface="Times New Roman"/>
                <a:cs typeface="Times New Roman"/>
              </a:rPr>
              <a:t>.,</a:t>
            </a:r>
            <a:r>
              <a:rPr dirty="0" sz="1200" spc="-10">
                <a:latin typeface="Times New Roman"/>
                <a:cs typeface="Times New Roman"/>
              </a:rPr>
              <a:t> airports,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blast</a:t>
            </a:r>
            <a:r>
              <a:rPr dirty="0" sz="1200" spc="-10">
                <a:latin typeface="Times New Roman"/>
                <a:cs typeface="Times New Roman"/>
              </a:rPr>
              <a:t> sites, etc,;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indicating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correlation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adverse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child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stress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suffered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mother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during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pregnancy.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interferes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normal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infants.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higher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levels,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vision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affected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dilation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pupil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(eyes)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around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125</a:t>
            </a:r>
            <a:r>
              <a:rPr dirty="0" sz="1200" spc="-25">
                <a:latin typeface="Times New Roman"/>
                <a:cs typeface="Times New Roman"/>
              </a:rPr>
              <a:t> dB.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90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795" y="423167"/>
            <a:ext cx="6336665" cy="611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200" i="1">
                <a:latin typeface="Cambria"/>
                <a:cs typeface="Cambria"/>
              </a:rPr>
              <a:t>Control</a:t>
            </a:r>
            <a:r>
              <a:rPr dirty="0" sz="1200" spc="7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Noise</a:t>
            </a:r>
            <a:r>
              <a:rPr dirty="0" sz="1200" spc="7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efforts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usually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aimed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lowering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intensity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due </a:t>
            </a:r>
            <a:r>
              <a:rPr dirty="0" sz="1200" spc="-20">
                <a:latin typeface="Times New Roman"/>
                <a:cs typeface="Times New Roman"/>
              </a:rPr>
              <a:t>consideration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given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source-</a:t>
            </a:r>
            <a:r>
              <a:rPr dirty="0" sz="1200" spc="-20">
                <a:latin typeface="Times New Roman"/>
                <a:cs typeface="Times New Roman"/>
              </a:rPr>
              <a:t>path-</a:t>
            </a:r>
            <a:r>
              <a:rPr dirty="0" sz="1200" spc="-30">
                <a:latin typeface="Times New Roman"/>
                <a:cs typeface="Times New Roman"/>
              </a:rPr>
              <a:t>receiver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view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problem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general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 concepts.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source-</a:t>
            </a:r>
            <a:r>
              <a:rPr dirty="0" sz="1200" spc="-20">
                <a:latin typeface="Times New Roman"/>
                <a:cs typeface="Times New Roman"/>
              </a:rPr>
              <a:t>path-</a:t>
            </a:r>
            <a:r>
              <a:rPr dirty="0" sz="1200" spc="-30">
                <a:latin typeface="Times New Roman"/>
                <a:cs typeface="Times New Roman"/>
              </a:rPr>
              <a:t>receiver </a:t>
            </a:r>
            <a:r>
              <a:rPr dirty="0" sz="1200">
                <a:latin typeface="Times New Roman"/>
                <a:cs typeface="Times New Roman"/>
              </a:rPr>
              <a:t>forms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linkage</a:t>
            </a:r>
            <a:r>
              <a:rPr dirty="0" sz="1200" spc="-30">
                <a:latin typeface="Times New Roman"/>
                <a:cs typeface="Times New Roman"/>
              </a:rPr>
              <a:t> system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attempts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made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controlling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Times New Roman"/>
                <a:cs typeface="Times New Roman"/>
              </a:rPr>
              <a:t>There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60">
                <a:latin typeface="Times New Roman"/>
                <a:cs typeface="Times New Roman"/>
              </a:rPr>
              <a:t>ways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eliminated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noise:</a:t>
            </a:r>
            <a:endParaRPr sz="12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10"/>
              </a:spcBef>
              <a:buAutoNum type="romanLcParenBoth"/>
              <a:tabLst>
                <a:tab pos="299085" algn="l"/>
              </a:tabLst>
            </a:pPr>
            <a:r>
              <a:rPr dirty="0" sz="1200" spc="-25">
                <a:latin typeface="Times New Roman"/>
                <a:cs typeface="Times New Roman"/>
              </a:rPr>
              <a:t>Eliminate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noise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</a:t>
            </a:r>
            <a:endParaRPr sz="12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20"/>
              </a:spcBef>
              <a:buAutoNum type="romanLcParenBoth"/>
              <a:tabLst>
                <a:tab pos="299085" algn="l"/>
              </a:tabLst>
            </a:pPr>
            <a:r>
              <a:rPr dirty="0" sz="1200" spc="-40">
                <a:latin typeface="Times New Roman"/>
                <a:cs typeface="Times New Roman"/>
              </a:rPr>
              <a:t>Modify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path,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along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which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transmitted</a:t>
            </a:r>
            <a:endParaRPr sz="12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romanLcParenBoth"/>
              <a:tabLst>
                <a:tab pos="297815" algn="l"/>
              </a:tabLst>
            </a:pPr>
            <a:r>
              <a:rPr dirty="0" sz="1200" spc="-20">
                <a:latin typeface="Times New Roman"/>
                <a:cs typeface="Times New Roman"/>
              </a:rPr>
              <a:t>Provide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receiver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some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protection.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cases,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controlling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noise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 </a:t>
            </a:r>
            <a:r>
              <a:rPr dirty="0" sz="1200" spc="-35">
                <a:latin typeface="Times New Roman"/>
                <a:cs typeface="Times New Roman"/>
              </a:rPr>
              <a:t>may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sufficient;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20">
                <a:latin typeface="Times New Roman"/>
                <a:cs typeface="Times New Roman"/>
              </a:rPr>
              <a:t> cases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0">
                <a:latin typeface="Times New Roman"/>
                <a:cs typeface="Times New Roman"/>
              </a:rPr>
              <a:t> necessary</a:t>
            </a:r>
            <a:endParaRPr sz="12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each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step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system.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Generally,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taking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most </a:t>
            </a:r>
            <a:r>
              <a:rPr dirty="0" sz="1200">
                <a:latin typeface="Times New Roman"/>
                <a:cs typeface="Times New Roman"/>
              </a:rPr>
              <a:t>desirable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approach.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enclosing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machine,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providing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elastic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suspension </a:t>
            </a:r>
            <a:r>
              <a:rPr dirty="0" sz="1200" spc="-20">
                <a:latin typeface="Times New Roman"/>
                <a:cs typeface="Times New Roman"/>
              </a:rPr>
              <a:t>between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machine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supporting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structure, </a:t>
            </a:r>
            <a:r>
              <a:rPr dirty="0" sz="1200" spc="-25">
                <a:latin typeface="Times New Roman"/>
                <a:cs typeface="Times New Roman"/>
              </a:rPr>
              <a:t>reducing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operation, </a:t>
            </a:r>
            <a:r>
              <a:rPr dirty="0" sz="1200" spc="-25">
                <a:latin typeface="Times New Roman"/>
                <a:cs typeface="Times New Roman"/>
              </a:rPr>
              <a:t>using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vibration </a:t>
            </a:r>
            <a:r>
              <a:rPr dirty="0" sz="1200" spc="-10">
                <a:latin typeface="Times New Roman"/>
                <a:cs typeface="Times New Roman"/>
              </a:rPr>
              <a:t>dampening </a:t>
            </a:r>
            <a:r>
              <a:rPr dirty="0" sz="1200" spc="-20">
                <a:latin typeface="Times New Roman"/>
                <a:cs typeface="Times New Roman"/>
              </a:rPr>
              <a:t>materials,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modification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design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machine,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oiling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greasing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moving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parts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best results,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efforts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controlling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early</a:t>
            </a:r>
            <a:r>
              <a:rPr dirty="0" sz="1200" spc="-25">
                <a:latin typeface="Times New Roman"/>
                <a:cs typeface="Times New Roman"/>
              </a:rPr>
              <a:t> design stages.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step</a:t>
            </a:r>
            <a:r>
              <a:rPr dirty="0" sz="1200" spc="-25">
                <a:latin typeface="Times New Roman"/>
                <a:cs typeface="Times New Roman"/>
              </a:rPr>
              <a:t> can </a:t>
            </a:r>
            <a:r>
              <a:rPr dirty="0" sz="1200">
                <a:latin typeface="Times New Roman"/>
                <a:cs typeface="Times New Roman"/>
              </a:rPr>
              <a:t>save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problems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because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modifications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costly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technically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impractical.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early </a:t>
            </a:r>
            <a:r>
              <a:rPr dirty="0" sz="1200" spc="-35">
                <a:latin typeface="Times New Roman"/>
                <a:cs typeface="Times New Roman"/>
              </a:rPr>
              <a:t>stages,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makes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sense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choosing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quieter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machine.</a:t>
            </a:r>
            <a:endParaRPr sz="1200">
              <a:latin typeface="Times New Roman"/>
              <a:cs typeface="Times New Roman"/>
            </a:endParaRPr>
          </a:p>
          <a:p>
            <a:pPr algn="just" marL="127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100" i="1">
                <a:latin typeface="Times New Roman"/>
                <a:cs typeface="Times New Roman"/>
              </a:rPr>
              <a:t>Modification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of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the</a:t>
            </a:r>
            <a:r>
              <a:rPr dirty="0" sz="1200" spc="15" i="1">
                <a:latin typeface="Times New Roman"/>
                <a:cs typeface="Times New Roman"/>
              </a:rPr>
              <a:t> </a:t>
            </a:r>
            <a:r>
              <a:rPr dirty="0" sz="1200" spc="-114" i="1">
                <a:latin typeface="Times New Roman"/>
                <a:cs typeface="Times New Roman"/>
              </a:rPr>
              <a:t>sound</a:t>
            </a:r>
            <a:r>
              <a:rPr dirty="0" sz="1200" spc="-114">
                <a:latin typeface="Times New Roman"/>
                <a:cs typeface="Times New Roman"/>
              </a:rPr>
              <a:t>-</a:t>
            </a:r>
            <a:r>
              <a:rPr dirty="0" sz="1200">
                <a:latin typeface="Times New Roman"/>
                <a:cs typeface="Times New Roman"/>
              </a:rPr>
              <a:t>path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includes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steps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distance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between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7700"/>
              </a:lnSpc>
              <a:spcBef>
                <a:spcPts val="10"/>
              </a:spcBef>
            </a:pPr>
            <a:r>
              <a:rPr dirty="0" sz="1200" spc="-30">
                <a:latin typeface="Times New Roman"/>
                <a:cs typeface="Times New Roman"/>
              </a:rPr>
              <a:t>receiver,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orientation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noise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directed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receiver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minimum,</a:t>
            </a:r>
            <a:r>
              <a:rPr dirty="0" sz="1200" spc="-10">
                <a:latin typeface="Times New Roman"/>
                <a:cs typeface="Times New Roman"/>
              </a:rPr>
              <a:t> introduction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sound </a:t>
            </a:r>
            <a:r>
              <a:rPr dirty="0" sz="1200">
                <a:latin typeface="Times New Roman"/>
                <a:cs typeface="Times New Roman"/>
              </a:rPr>
              <a:t>barriers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between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receiver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(like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walls,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landscapes,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particularly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shrubs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along </a:t>
            </a:r>
            <a:r>
              <a:rPr dirty="0" sz="1200" spc="-40">
                <a:latin typeface="Times New Roman"/>
                <a:cs typeface="Times New Roman"/>
              </a:rPr>
              <a:t>highways,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railways,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etc.),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reflectors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reflecting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waves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upper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atmosphere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reducing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impact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pollution,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absorptive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materials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acoustic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tiles, </a:t>
            </a:r>
            <a:r>
              <a:rPr dirty="0" sz="1200" spc="-25">
                <a:latin typeface="Times New Roman"/>
                <a:cs typeface="Times New Roman"/>
              </a:rPr>
              <a:t>curtains,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boards,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wood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panelling,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porous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bricks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buildings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 indent="45720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situations,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where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neither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modifications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path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modifications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reduce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noise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acceptable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levels,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direct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protection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receiver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necessary.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industrial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situations,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includes </a:t>
            </a:r>
            <a:r>
              <a:rPr dirty="0" sz="1200">
                <a:latin typeface="Times New Roman"/>
                <a:cs typeface="Times New Roman"/>
              </a:rPr>
              <a:t>rotating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staff members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room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another, </a:t>
            </a:r>
            <a:r>
              <a:rPr dirty="0" sz="1200" spc="-20">
                <a:latin typeface="Times New Roman"/>
                <a:cs typeface="Times New Roman"/>
              </a:rPr>
              <a:t>issuing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 protection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equipments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(ear </a:t>
            </a:r>
            <a:r>
              <a:rPr dirty="0" sz="1200" spc="-20">
                <a:latin typeface="Times New Roman"/>
                <a:cs typeface="Times New Roman"/>
              </a:rPr>
              <a:t>plugs),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issuing </a:t>
            </a:r>
            <a:r>
              <a:rPr dirty="0" sz="1200" spc="-20">
                <a:latin typeface="Times New Roman"/>
                <a:cs typeface="Times New Roman"/>
              </a:rPr>
              <a:t>personal noise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dosimeters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maintaining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regular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audiograms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monitor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worker’s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hearing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capabilities.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5.7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8868" y="7706360"/>
            <a:ext cx="3455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5.8: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Ambient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Noise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Standards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India</a:t>
            </a:r>
            <a:r>
              <a:rPr dirty="0" sz="1200" spc="-10">
                <a:latin typeface="Georgia"/>
                <a:cs typeface="Georgia"/>
              </a:rPr>
              <a:t> (CPCB)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324100" y="6580637"/>
          <a:ext cx="3199130" cy="1064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/>
                <a:gridCol w="1371600"/>
                <a:gridCol w="400685"/>
                <a:gridCol w="589915"/>
              </a:tblGrid>
              <a:tr h="177800">
                <a:tc rowSpan="2">
                  <a:txBody>
                    <a:bodyPr/>
                    <a:lstStyle/>
                    <a:p>
                      <a:pPr marL="68580">
                        <a:lnSpc>
                          <a:spcPts val="1255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Area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67945">
                        <a:lnSpc>
                          <a:spcPts val="140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Code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Category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Limits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65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Day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Night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5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Industrial Area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Commercial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Area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65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90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Residential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Area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10">
                          <a:latin typeface="Times New Roman"/>
                          <a:cs typeface="Times New Roman"/>
                        </a:rPr>
                        <a:t>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Silence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Zone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2077211" y="7967478"/>
          <a:ext cx="3694429" cy="1236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"/>
                <a:gridCol w="1485900"/>
                <a:gridCol w="743584"/>
                <a:gridCol w="856614"/>
              </a:tblGrid>
              <a:tr h="177800">
                <a:tc rowSpan="2">
                  <a:txBody>
                    <a:bodyPr/>
                    <a:lstStyle/>
                    <a:p>
                      <a:pPr marL="68580">
                        <a:lnSpc>
                          <a:spcPts val="1255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Sr.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68580">
                        <a:lnSpc>
                          <a:spcPts val="14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No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Type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of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Area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Intensity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dB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(A)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486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Day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68580">
                        <a:lnSpc>
                          <a:spcPts val="139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Time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5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Night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66675">
                        <a:lnSpc>
                          <a:spcPts val="139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Time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Industrial Area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2.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Commercial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Area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65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30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3.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Residential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Area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Silence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Zone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91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13" y="423167"/>
            <a:ext cx="4748530" cy="574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5.9: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Permissible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Noise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Limits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for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Different</a:t>
            </a:r>
            <a:r>
              <a:rPr dirty="0" sz="1200" spc="-20">
                <a:latin typeface="Georgia"/>
                <a:cs typeface="Georgia"/>
              </a:rPr>
              <a:t> kinds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of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Motor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Vehicles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242053" y="1019562"/>
          <a:ext cx="5364480" cy="1776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865"/>
                <a:gridCol w="1915795"/>
                <a:gridCol w="2052955"/>
                <a:gridCol w="615950"/>
              </a:tblGrid>
              <a:tr h="177800"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Sr.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No.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Vehicle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Type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0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Limit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990">
                <a:tc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1.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Two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wheelers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capacity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upto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80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cc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0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5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80-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175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cc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7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above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175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cc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2.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Three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wheeler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capacity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035" indent="-84455">
                        <a:lnSpc>
                          <a:spcPts val="1250"/>
                        </a:lnSpc>
                        <a:buChar char="-"/>
                        <a:tabLst>
                          <a:tab pos="153035" algn="l"/>
                        </a:tabLst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upto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175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cc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3035" indent="-84455">
                        <a:lnSpc>
                          <a:spcPts val="1390"/>
                        </a:lnSpc>
                        <a:buChar char="-"/>
                        <a:tabLst>
                          <a:tab pos="153035" algn="l"/>
                        </a:tabLst>
                      </a:pP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175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cc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above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990">
                <a:tc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3.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dirty="0" sz="1200" spc="-30">
                          <a:latin typeface="Times New Roman"/>
                          <a:cs typeface="Times New Roman"/>
                        </a:rPr>
                        <a:t>Passengers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vehicles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different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kinds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based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dirty="0" sz="12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tonnage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rowSpan="2">
                  <a:txBody>
                    <a:bodyPr/>
                    <a:lstStyle/>
                    <a:p>
                      <a:pPr marL="68580">
                        <a:lnSpc>
                          <a:spcPts val="1385"/>
                        </a:lnSpc>
                        <a:tabLst>
                          <a:tab pos="525145" algn="l"/>
                        </a:tabLst>
                      </a:pPr>
                      <a:r>
                        <a:rPr dirty="0" sz="1200" spc="-5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1.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Upto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tonnes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77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rowSpan="2">
                  <a:txBody>
                    <a:bodyPr/>
                    <a:lstStyle/>
                    <a:p>
                      <a:pPr marL="68580">
                        <a:lnSpc>
                          <a:spcPts val="1325"/>
                        </a:lnSpc>
                        <a:tabLst>
                          <a:tab pos="525145" algn="l"/>
                        </a:tabLst>
                      </a:pPr>
                      <a:r>
                        <a:rPr dirty="0" sz="1200" spc="-5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2.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4-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dirty="0" sz="12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tonnes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1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</a:pP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82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325"/>
                        </a:lnSpc>
                        <a:tabLst>
                          <a:tab pos="525145" algn="l"/>
                        </a:tabLst>
                      </a:pPr>
                      <a:r>
                        <a:rPr dirty="0" sz="1200" spc="-5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3.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Above</a:t>
                      </a: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dirty="0" sz="12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tonnes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680693" y="2957578"/>
            <a:ext cx="6413500" cy="6153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5173345">
              <a:lnSpc>
                <a:spcPct val="107500"/>
              </a:lnSpc>
              <a:spcBef>
                <a:spcPts val="100"/>
              </a:spcBef>
            </a:pPr>
            <a:r>
              <a:rPr dirty="0" sz="1200" spc="-20">
                <a:latin typeface="Georgia"/>
                <a:cs typeface="Georgia"/>
              </a:rPr>
              <a:t>Thermal</a:t>
            </a:r>
            <a:r>
              <a:rPr dirty="0" sz="1200" spc="-35">
                <a:latin typeface="Georgia"/>
                <a:cs typeface="Georgia"/>
              </a:rPr>
              <a:t> Pollution </a:t>
            </a:r>
            <a:r>
              <a:rPr dirty="0" sz="1200" spc="-10">
                <a:latin typeface="Georgia"/>
                <a:cs typeface="Georgia"/>
              </a:rPr>
              <a:t>Introduction</a:t>
            </a:r>
            <a:endParaRPr sz="1200">
              <a:latin typeface="Georgia"/>
              <a:cs typeface="Georgia"/>
            </a:endParaRPr>
          </a:p>
          <a:p>
            <a:pPr algn="just" marL="50800" indent="4572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latin typeface="Times New Roman"/>
                <a:cs typeface="Times New Roman"/>
              </a:rPr>
              <a:t>Many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industrial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processes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utilize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>
                <a:latin typeface="Times New Roman"/>
                <a:cs typeface="Times New Roman"/>
              </a:rPr>
              <a:t> for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 production </a:t>
            </a:r>
            <a:r>
              <a:rPr dirty="0" sz="1200" spc="-10">
                <a:latin typeface="Times New Roman"/>
                <a:cs typeface="Times New Roman"/>
              </a:rPr>
              <a:t>processes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subsequently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discharge</a:t>
            </a:r>
            <a:endParaRPr sz="1200">
              <a:latin typeface="Times New Roman"/>
              <a:cs typeface="Times New Roman"/>
            </a:endParaRPr>
          </a:p>
          <a:p>
            <a:pPr algn="just" marL="50800" marR="44450">
              <a:lnSpc>
                <a:spcPct val="1078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receiving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bodies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(lakes,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streams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rivers).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receiving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into </a:t>
            </a:r>
            <a:r>
              <a:rPr dirty="0" sz="1200" spc="-25">
                <a:latin typeface="Times New Roman"/>
                <a:cs typeface="Times New Roman"/>
              </a:rPr>
              <a:t>receiving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get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large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upsets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balance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aquatic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 residing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it;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subsequently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harming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them.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pollution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discharge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heated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effluent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 spc="-30">
                <a:latin typeface="Times New Roman"/>
                <a:cs typeface="Times New Roman"/>
              </a:rPr>
              <a:t>popularly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termed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pollution.</a:t>
            </a:r>
            <a:endParaRPr sz="1200">
              <a:latin typeface="Times New Roman"/>
              <a:cs typeface="Times New Roman"/>
            </a:endParaRPr>
          </a:p>
          <a:p>
            <a:pPr algn="just" marL="508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“thermal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pollution”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defined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addition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excess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undesirable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makes</a:t>
            </a:r>
            <a:r>
              <a:rPr dirty="0" sz="1200" spc="-25">
                <a:latin typeface="Times New Roman"/>
                <a:cs typeface="Times New Roman"/>
              </a:rPr>
              <a:t> it</a:t>
            </a:r>
            <a:endParaRPr sz="1200">
              <a:latin typeface="Times New Roman"/>
              <a:cs typeface="Times New Roman"/>
            </a:endParaRPr>
          </a:p>
          <a:p>
            <a:pPr algn="just" marL="50800" marR="44450">
              <a:lnSpc>
                <a:spcPct val="107500"/>
              </a:lnSpc>
              <a:spcBef>
                <a:spcPts val="15"/>
              </a:spcBef>
            </a:pPr>
            <a:r>
              <a:rPr dirty="0" sz="1200">
                <a:latin typeface="Times New Roman"/>
                <a:cs typeface="Times New Roman"/>
              </a:rPr>
              <a:t>harmful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animal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aquatic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life,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significant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departures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normal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activities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aquatic </a:t>
            </a:r>
            <a:r>
              <a:rPr dirty="0" sz="1200" spc="-20">
                <a:latin typeface="Times New Roman"/>
                <a:cs typeface="Times New Roman"/>
              </a:rPr>
              <a:t>biotic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communities.</a:t>
            </a:r>
            <a:endParaRPr sz="1200">
              <a:latin typeface="Times New Roman"/>
              <a:cs typeface="Times New Roman"/>
            </a:endParaRPr>
          </a:p>
          <a:p>
            <a:pPr algn="just" marL="50800" indent="4572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defined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warming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aquatic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ecosystem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where </a:t>
            </a:r>
            <a:r>
              <a:rPr dirty="0" sz="1200" spc="-30">
                <a:latin typeface="Times New Roman"/>
                <a:cs typeface="Times New Roman"/>
              </a:rPr>
              <a:t>desirable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>
              <a:lnSpc>
                <a:spcPct val="107800"/>
              </a:lnSpc>
              <a:spcBef>
                <a:spcPts val="10"/>
              </a:spcBef>
            </a:pPr>
            <a:r>
              <a:rPr dirty="0" sz="1200" spc="-40">
                <a:latin typeface="Times New Roman"/>
                <a:cs typeface="Times New Roman"/>
              </a:rPr>
              <a:t>adversely</a:t>
            </a:r>
            <a:r>
              <a:rPr dirty="0" sz="1200" spc="-20">
                <a:latin typeface="Times New Roman"/>
                <a:cs typeface="Times New Roman"/>
              </a:rPr>
              <a:t> affected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(Owen,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1985).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gets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polluted</a:t>
            </a:r>
            <a:r>
              <a:rPr dirty="0" sz="1200" spc="-10">
                <a:latin typeface="Times New Roman"/>
                <a:cs typeface="Times New Roman"/>
              </a:rPr>
              <a:t> when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effluents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added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systems.</a:t>
            </a:r>
            <a:r>
              <a:rPr dirty="0" sz="1200" spc="-10">
                <a:latin typeface="Times New Roman"/>
                <a:cs typeface="Times New Roman"/>
              </a:rPr>
              <a:t> Coal- </a:t>
            </a:r>
            <a:r>
              <a:rPr dirty="0" sz="1200">
                <a:latin typeface="Times New Roman"/>
                <a:cs typeface="Times New Roman"/>
              </a:rPr>
              <a:t>fired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thermal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steel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chemical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 </a:t>
            </a:r>
            <a:r>
              <a:rPr dirty="0" sz="1200" spc="-10">
                <a:latin typeface="Times New Roman"/>
                <a:cs typeface="Times New Roman"/>
              </a:rPr>
              <a:t>well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atomic </a:t>
            </a:r>
            <a:r>
              <a:rPr dirty="0" sz="1200" spc="-10">
                <a:latin typeface="Times New Roman"/>
                <a:cs typeface="Times New Roman"/>
              </a:rPr>
              <a:t>energy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discharge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 </a:t>
            </a:r>
            <a:r>
              <a:rPr dirty="0" sz="1200">
                <a:latin typeface="Times New Roman"/>
                <a:cs typeface="Times New Roman"/>
              </a:rPr>
              <a:t>heated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effluents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nearby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lakes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rivers.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15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C.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20">
                <a:latin typeface="Times New Roman"/>
                <a:cs typeface="Times New Roman"/>
              </a:rPr>
              <a:t>single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1000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MW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half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million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gallons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cooling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minute.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heated </a:t>
            </a:r>
            <a:r>
              <a:rPr dirty="0" sz="1200" spc="-25">
                <a:latin typeface="Times New Roman"/>
                <a:cs typeface="Times New Roman"/>
              </a:rPr>
              <a:t>waters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reduced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dissolved </a:t>
            </a:r>
            <a:r>
              <a:rPr dirty="0" sz="1200" spc="-35">
                <a:latin typeface="Times New Roman"/>
                <a:cs typeface="Times New Roman"/>
              </a:rPr>
              <a:t>oxygen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which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massive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fish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aquatic </a:t>
            </a:r>
            <a:r>
              <a:rPr dirty="0" sz="1200" spc="-25">
                <a:latin typeface="Times New Roman"/>
                <a:cs typeface="Times New Roman"/>
              </a:rPr>
              <a:t>organism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deaths.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</a:pPr>
            <a:r>
              <a:rPr dirty="0" sz="1200" spc="-20" i="1">
                <a:latin typeface="Cambria"/>
                <a:cs typeface="Cambria"/>
              </a:rPr>
              <a:t>Sources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Thermal</a:t>
            </a:r>
            <a:r>
              <a:rPr dirty="0" sz="1200" spc="4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algn="just" marL="50800" marR="43180" indent="457200">
              <a:lnSpc>
                <a:spcPct val="107500"/>
              </a:lnSpc>
              <a:spcBef>
                <a:spcPts val="3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accelerated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pace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coupled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extensive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population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density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increased demand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plants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increasing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load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India.</a:t>
            </a:r>
            <a:endParaRPr sz="1200">
              <a:latin typeface="Times New Roman"/>
              <a:cs typeface="Times New Roman"/>
            </a:endParaRPr>
          </a:p>
          <a:p>
            <a:pPr algn="just" marL="50800" indent="-635">
              <a:lnSpc>
                <a:spcPct val="100000"/>
              </a:lnSpc>
              <a:spcBef>
                <a:spcPts val="110"/>
              </a:spcBef>
              <a:buFont typeface="Times New Roman"/>
              <a:buAutoNum type="arabicParenR"/>
              <a:tabLst>
                <a:tab pos="50800" algn="l"/>
                <a:tab pos="236854" algn="l"/>
              </a:tabLst>
            </a:pPr>
            <a:r>
              <a:rPr dirty="0" sz="1200" spc="-110" i="1">
                <a:latin typeface="Times New Roman"/>
                <a:cs typeface="Times New Roman"/>
              </a:rPr>
              <a:t>Coal-</a:t>
            </a:r>
            <a:r>
              <a:rPr dirty="0" sz="1200" spc="-80" i="1">
                <a:latin typeface="Times New Roman"/>
                <a:cs typeface="Times New Roman"/>
              </a:rPr>
              <a:t>fired</a:t>
            </a:r>
            <a:r>
              <a:rPr dirty="0" sz="1200" spc="160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Thermal</a:t>
            </a:r>
            <a:r>
              <a:rPr dirty="0" sz="1200" spc="16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Power</a:t>
            </a:r>
            <a:r>
              <a:rPr dirty="0" sz="1200" spc="16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Plants</a:t>
            </a:r>
            <a:r>
              <a:rPr dirty="0" sz="1200" spc="-60">
                <a:latin typeface="Times New Roman"/>
                <a:cs typeface="Times New Roman"/>
              </a:rPr>
              <a:t>-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Some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thermal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15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ultimately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discharge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waters</a:t>
            </a:r>
            <a:r>
              <a:rPr dirty="0" sz="1200" spc="1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having</a:t>
            </a:r>
            <a:endParaRPr sz="1200">
              <a:latin typeface="Times New Roman"/>
              <a:cs typeface="Times New Roman"/>
            </a:endParaRPr>
          </a:p>
          <a:p>
            <a:pPr algn="just" marL="50800" marR="43815">
              <a:lnSpc>
                <a:spcPct val="107800"/>
              </a:lnSpc>
              <a:spcBef>
                <a:spcPts val="5"/>
              </a:spcBef>
            </a:pP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differences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15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water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bodies.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Thermal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utilize</a:t>
            </a:r>
            <a:r>
              <a:rPr dirty="0" sz="1200">
                <a:latin typeface="Times New Roman"/>
                <a:cs typeface="Times New Roman"/>
              </a:rPr>
              <a:t> coal 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fuel 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 </a:t>
            </a:r>
            <a:r>
              <a:rPr dirty="0" sz="1200" spc="-10">
                <a:latin typeface="Times New Roman"/>
                <a:cs typeface="Times New Roman"/>
              </a:rPr>
              <a:t>constitute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major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pollutants.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heated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coils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cooled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nearby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lake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discharge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back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same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water,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results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killing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fish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aquatic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organisms.</a:t>
            </a:r>
            <a:endParaRPr sz="1200">
              <a:latin typeface="Times New Roman"/>
              <a:cs typeface="Times New Roman"/>
            </a:endParaRPr>
          </a:p>
          <a:p>
            <a:pPr algn="just" marL="227965" indent="-177165">
              <a:lnSpc>
                <a:spcPct val="100000"/>
              </a:lnSpc>
              <a:spcBef>
                <a:spcPts val="110"/>
              </a:spcBef>
              <a:buAutoNum type="arabicParenR" startAt="2"/>
              <a:tabLst>
                <a:tab pos="227965" algn="l"/>
              </a:tabLst>
            </a:pPr>
            <a:r>
              <a:rPr dirty="0" sz="1200" spc="-70" i="1">
                <a:latin typeface="Times New Roman"/>
                <a:cs typeface="Times New Roman"/>
              </a:rPr>
              <a:t>Industrial</a:t>
            </a:r>
            <a:r>
              <a:rPr dirty="0" sz="1200" spc="85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Effluents</a:t>
            </a:r>
            <a:r>
              <a:rPr dirty="0" sz="1200" spc="-60">
                <a:latin typeface="Times New Roman"/>
                <a:cs typeface="Times New Roman"/>
              </a:rPr>
              <a:t>-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Industries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generating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electricity,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using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fuel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Nuclear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powered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thermal</a:t>
            </a:r>
            <a:endParaRPr sz="1200">
              <a:latin typeface="Times New Roman"/>
              <a:cs typeface="Times New Roman"/>
            </a:endParaRPr>
          </a:p>
          <a:p>
            <a:pPr algn="just" marL="50800" marR="43180">
              <a:lnSpc>
                <a:spcPct val="1078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require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huge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amounts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cooling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removal.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like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textiles,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paper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pulp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well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sugar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release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much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lesser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extent.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turbo </a:t>
            </a:r>
            <a:r>
              <a:rPr dirty="0" sz="1200">
                <a:latin typeface="Times New Roman"/>
                <a:cs typeface="Times New Roman"/>
              </a:rPr>
              <a:t>generators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installed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industries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effluent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C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C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normal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stream.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92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604526" y="423167"/>
            <a:ext cx="6579234" cy="837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6364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126364" marR="133350">
              <a:lnSpc>
                <a:spcPct val="107900"/>
              </a:lnSpc>
              <a:spcBef>
                <a:spcPts val="1210"/>
              </a:spcBef>
            </a:pP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cope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increased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demand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electricity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rapid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industrialization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installations</a:t>
            </a:r>
            <a:r>
              <a:rPr dirty="0" sz="1200" spc="-25">
                <a:latin typeface="Times New Roman"/>
                <a:cs typeface="Times New Roman"/>
              </a:rPr>
              <a:t> are </a:t>
            </a:r>
            <a:r>
              <a:rPr dirty="0" sz="1200">
                <a:latin typeface="Times New Roman"/>
                <a:cs typeface="Times New Roman"/>
              </a:rPr>
              <a:t>raised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results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discharge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volume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effluent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receiving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body </a:t>
            </a:r>
            <a:r>
              <a:rPr dirty="0" sz="1200" spc="-10">
                <a:latin typeface="Times New Roman"/>
                <a:cs typeface="Times New Roman"/>
              </a:rPr>
              <a:t>temperature.</a:t>
            </a:r>
            <a:endParaRPr sz="1200">
              <a:latin typeface="Times New Roman"/>
              <a:cs typeface="Times New Roman"/>
            </a:endParaRPr>
          </a:p>
          <a:p>
            <a:pPr algn="just" marL="127000" marR="132715">
              <a:lnSpc>
                <a:spcPct val="107500"/>
              </a:lnSpc>
            </a:pPr>
            <a:r>
              <a:rPr dirty="0" sz="1200" i="1">
                <a:latin typeface="Times New Roman"/>
                <a:cs typeface="Times New Roman"/>
              </a:rPr>
              <a:t>3)</a:t>
            </a:r>
            <a:r>
              <a:rPr dirty="0" sz="1200" spc="80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Domestic</a:t>
            </a:r>
            <a:r>
              <a:rPr dirty="0" sz="1200" spc="80" i="1">
                <a:latin typeface="Times New Roman"/>
                <a:cs typeface="Times New Roman"/>
              </a:rPr>
              <a:t> </a:t>
            </a:r>
            <a:r>
              <a:rPr dirty="0" sz="1200" spc="-105" i="1">
                <a:latin typeface="Times New Roman"/>
                <a:cs typeface="Times New Roman"/>
              </a:rPr>
              <a:t>Sewage</a:t>
            </a:r>
            <a:r>
              <a:rPr dirty="0" sz="1200" spc="-105">
                <a:latin typeface="Times New Roman"/>
                <a:cs typeface="Times New Roman"/>
              </a:rPr>
              <a:t>-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Domestic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sewage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commonly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discharged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rivers,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lakes,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canals.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municipal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sewage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normally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higher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receiving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discharged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>
                <a:latin typeface="Times New Roman"/>
                <a:cs typeface="Times New Roman"/>
              </a:rPr>
              <a:t> not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only</a:t>
            </a:r>
            <a:endParaRPr sz="1200">
              <a:latin typeface="Times New Roman"/>
              <a:cs typeface="Times New Roman"/>
            </a:endParaRPr>
          </a:p>
          <a:p>
            <a:pPr algn="just" marL="127000" marR="133350">
              <a:lnSpc>
                <a:spcPct val="1077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raises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stream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measurable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extent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also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creates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numerous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effects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aquatic </a:t>
            </a:r>
            <a:r>
              <a:rPr dirty="0" sz="1200" spc="-20">
                <a:latin typeface="Times New Roman"/>
                <a:cs typeface="Times New Roman"/>
              </a:rPr>
              <a:t>organisms.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organic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matter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sewage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utilizes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dissolved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oxygen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surface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oxidation.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increase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25">
                <a:latin typeface="Times New Roman"/>
                <a:cs typeface="Times New Roman"/>
              </a:rPr>
              <a:t>water,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dissolved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oxygen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(DO)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content </a:t>
            </a:r>
            <a:r>
              <a:rPr dirty="0" sz="1200" spc="-30">
                <a:latin typeface="Times New Roman"/>
                <a:cs typeface="Times New Roman"/>
              </a:rPr>
              <a:t>decreases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demand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oxygen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increases.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Hence,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anaerobic</a:t>
            </a:r>
            <a:r>
              <a:rPr dirty="0" sz="1200" spc="-20">
                <a:latin typeface="Times New Roman"/>
                <a:cs typeface="Times New Roman"/>
              </a:rPr>
              <a:t> conditions </a:t>
            </a:r>
            <a:r>
              <a:rPr dirty="0" sz="1200" spc="-60">
                <a:latin typeface="Times New Roman"/>
                <a:cs typeface="Times New Roman"/>
              </a:rPr>
              <a:t>will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result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release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foul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offensive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gases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depleting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60">
                <a:latin typeface="Times New Roman"/>
                <a:cs typeface="Times New Roman"/>
              </a:rPr>
              <a:t>DO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quality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is</a:t>
            </a:r>
            <a:r>
              <a:rPr dirty="0" sz="1200" spc="-25">
                <a:latin typeface="Times New Roman"/>
                <a:cs typeface="Times New Roman"/>
              </a:rPr>
              <a:t> also </a:t>
            </a:r>
            <a:r>
              <a:rPr dirty="0" sz="1200" spc="-40">
                <a:latin typeface="Times New Roman"/>
                <a:cs typeface="Times New Roman"/>
              </a:rPr>
              <a:t>adversely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affected.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270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Harmful</a:t>
            </a:r>
            <a:r>
              <a:rPr dirty="0" sz="1200" spc="8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9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8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Thermal</a:t>
            </a:r>
            <a:r>
              <a:rPr dirty="0" sz="1200" spc="8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algn="just" marL="127000">
              <a:lnSpc>
                <a:spcPct val="100000"/>
              </a:lnSpc>
              <a:spcBef>
                <a:spcPts val="240"/>
              </a:spcBef>
            </a:pPr>
            <a:r>
              <a:rPr dirty="0" sz="1200">
                <a:latin typeface="Calibri"/>
                <a:cs typeface="Calibri"/>
              </a:rPr>
              <a:t>-</a:t>
            </a:r>
            <a:r>
              <a:rPr dirty="0" sz="1200" spc="330">
                <a:latin typeface="Calibri"/>
                <a:cs typeface="Calibri"/>
              </a:rPr>
              <a:t>  </a:t>
            </a:r>
            <a:r>
              <a:rPr dirty="0" sz="1200" spc="-100" i="1">
                <a:latin typeface="Times New Roman"/>
                <a:cs typeface="Times New Roman"/>
              </a:rPr>
              <a:t>Direct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60" i="1">
                <a:latin typeface="Times New Roman"/>
                <a:cs typeface="Times New Roman"/>
              </a:rPr>
              <a:t>Fish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Mortality-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particular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range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tolerated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species</a:t>
            </a:r>
            <a:endParaRPr sz="1200">
              <a:latin typeface="Times New Roman"/>
              <a:cs typeface="Times New Roman"/>
            </a:endParaRPr>
          </a:p>
          <a:p>
            <a:pPr algn="just" marL="354965" marR="132715" indent="-635">
              <a:lnSpc>
                <a:spcPct val="1079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e.g.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lethal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trout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22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C,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yellow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perch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35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C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carp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32</a:t>
            </a:r>
            <a:r>
              <a:rPr dirty="0" baseline="39682" sz="1050" spc="-15">
                <a:latin typeface="Times New Roman"/>
                <a:cs typeface="Times New Roman"/>
              </a:rPr>
              <a:t>o</a:t>
            </a:r>
            <a:r>
              <a:rPr dirty="0" sz="1200" spc="-10">
                <a:latin typeface="Times New Roman"/>
                <a:cs typeface="Times New Roman"/>
              </a:rPr>
              <a:t>C.Thus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thermal </a:t>
            </a:r>
            <a:r>
              <a:rPr dirty="0" sz="1200">
                <a:latin typeface="Times New Roman"/>
                <a:cs typeface="Times New Roman"/>
              </a:rPr>
              <a:t>death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1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action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nervous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system,</a:t>
            </a:r>
            <a:r>
              <a:rPr dirty="0" sz="1200" spc="1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inactivation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enzymes</a:t>
            </a:r>
            <a:r>
              <a:rPr dirty="0" sz="1200" spc="16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30">
                <a:latin typeface="Times New Roman"/>
                <a:cs typeface="Times New Roman"/>
              </a:rPr>
              <a:t>coagulation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55">
                <a:latin typeface="Times New Roman"/>
                <a:cs typeface="Times New Roman"/>
              </a:rPr>
              <a:t>cell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protoplasm.</a:t>
            </a:r>
            <a:endParaRPr sz="1200">
              <a:latin typeface="Times New Roman"/>
              <a:cs typeface="Times New Roman"/>
            </a:endParaRPr>
          </a:p>
          <a:p>
            <a:pPr algn="just" marL="354965" marR="132080" indent="-228600">
              <a:lnSpc>
                <a:spcPct val="107700"/>
              </a:lnSpc>
              <a:spcBef>
                <a:spcPts val="105"/>
              </a:spcBef>
              <a:buFont typeface="Calibri"/>
              <a:buChar char="-"/>
              <a:tabLst>
                <a:tab pos="354965" algn="l"/>
                <a:tab pos="3568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95" i="1">
                <a:latin typeface="Times New Roman"/>
                <a:cs typeface="Times New Roman"/>
              </a:rPr>
              <a:t>Reduction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Dissolved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Oxygen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Water</a:t>
            </a:r>
            <a:r>
              <a:rPr dirty="0" sz="1200" spc="-35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Concentration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dissolved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oxygen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decreases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increase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D.O.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content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14.6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32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6.6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at </a:t>
            </a:r>
            <a:r>
              <a:rPr dirty="0" sz="1200">
                <a:latin typeface="Times New Roman"/>
                <a:cs typeface="Times New Roman"/>
              </a:rPr>
              <a:t>64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F.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cold-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fish,which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require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about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6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ppm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survive,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would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tolerate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high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</a:t>
            </a:r>
            <a:r>
              <a:rPr dirty="0" sz="1200">
                <a:latin typeface="Times New Roman"/>
                <a:cs typeface="Times New Roman"/>
              </a:rPr>
              <a:t>temperatures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would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oxygen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starvation.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Since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aquatic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communities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live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 spc="-30">
                <a:latin typeface="Times New Roman"/>
                <a:cs typeface="Times New Roman"/>
              </a:rPr>
              <a:t>healthy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stream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should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have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25">
                <a:latin typeface="Times New Roman"/>
                <a:cs typeface="Times New Roman"/>
              </a:rPr>
              <a:t> adequate </a:t>
            </a:r>
            <a:r>
              <a:rPr dirty="0" sz="1200" spc="-30">
                <a:latin typeface="Times New Roman"/>
                <a:cs typeface="Times New Roman"/>
              </a:rPr>
              <a:t>supply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dissolved </a:t>
            </a:r>
            <a:r>
              <a:rPr dirty="0" sz="1200" spc="-35">
                <a:latin typeface="Times New Roman"/>
                <a:cs typeface="Times New Roman"/>
              </a:rPr>
              <a:t>oxygen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supplement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needs.</a:t>
            </a:r>
            <a:endParaRPr sz="1200">
              <a:latin typeface="Times New Roman"/>
              <a:cs typeface="Times New Roman"/>
            </a:endParaRPr>
          </a:p>
          <a:p>
            <a:pPr algn="just" marL="354965" marR="132715" indent="-228600">
              <a:lnSpc>
                <a:spcPct val="107800"/>
              </a:lnSpc>
              <a:spcBef>
                <a:spcPts val="114"/>
              </a:spcBef>
              <a:buFont typeface="Calibri"/>
              <a:buChar char="-"/>
              <a:tabLst>
                <a:tab pos="354965" algn="l"/>
                <a:tab pos="3568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30" i="1">
                <a:latin typeface="Times New Roman"/>
                <a:cs typeface="Times New Roman"/>
              </a:rPr>
              <a:t>Change</a:t>
            </a:r>
            <a:r>
              <a:rPr dirty="0" sz="1200" spc="5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in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Water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Properties</a:t>
            </a:r>
            <a:r>
              <a:rPr dirty="0" sz="1200" spc="-120">
                <a:latin typeface="Times New Roman"/>
                <a:cs typeface="Times New Roman"/>
              </a:rPr>
              <a:t>-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changes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physical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properties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-10">
                <a:latin typeface="Times New Roman"/>
                <a:cs typeface="Times New Roman"/>
              </a:rPr>
              <a:t>water.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vapour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pressure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increases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sharply,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while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viscosity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decreases.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decrease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density, viscosity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solubility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gases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settling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speed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suspended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particles,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seriously </a:t>
            </a:r>
            <a:r>
              <a:rPr dirty="0" sz="1200" spc="-25">
                <a:latin typeface="Times New Roman"/>
                <a:cs typeface="Times New Roman"/>
              </a:rPr>
              <a:t>affects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supply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aquatic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organisms.</a:t>
            </a:r>
            <a:endParaRPr sz="1200">
              <a:latin typeface="Times New Roman"/>
              <a:cs typeface="Times New Roman"/>
            </a:endParaRPr>
          </a:p>
          <a:p>
            <a:pPr algn="just" marL="354965" marR="133350" indent="-228600">
              <a:lnSpc>
                <a:spcPct val="107900"/>
              </a:lnSpc>
              <a:spcBef>
                <a:spcPts val="105"/>
              </a:spcBef>
              <a:buFont typeface="Calibri"/>
              <a:buChar char="-"/>
              <a:tabLst>
                <a:tab pos="354965" algn="l"/>
                <a:tab pos="3568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35" i="1">
                <a:latin typeface="Times New Roman"/>
                <a:cs typeface="Times New Roman"/>
              </a:rPr>
              <a:t>Increased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Toxicity</a:t>
            </a:r>
            <a:r>
              <a:rPr dirty="0" sz="1200" spc="-65">
                <a:latin typeface="Times New Roman"/>
                <a:cs typeface="Times New Roman"/>
              </a:rPr>
              <a:t>-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rising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toxicity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poison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present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10</a:t>
            </a:r>
            <a:r>
              <a:rPr dirty="0" baseline="39682" sz="1050" spc="-30">
                <a:latin typeface="Times New Roman"/>
                <a:cs typeface="Times New Roman"/>
              </a:rPr>
              <a:t>o</a:t>
            </a:r>
            <a:r>
              <a:rPr dirty="0" sz="1200" spc="-20">
                <a:latin typeface="Times New Roman"/>
                <a:cs typeface="Times New Roman"/>
              </a:rPr>
              <a:t>C </a:t>
            </a:r>
            <a:r>
              <a:rPr dirty="0" sz="1200">
                <a:latin typeface="Times New Roman"/>
                <a:cs typeface="Times New Roman"/>
              </a:rPr>
              <a:t>rise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doubles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toxic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effect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10">
                <a:latin typeface="Times New Roman"/>
                <a:cs typeface="Times New Roman"/>
              </a:rPr>
              <a:t>Potassium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Cyanide,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while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80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C rise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temperature </a:t>
            </a:r>
            <a:r>
              <a:rPr dirty="0" sz="1200" spc="-25">
                <a:latin typeface="Times New Roman"/>
                <a:cs typeface="Times New Roman"/>
              </a:rPr>
              <a:t>triples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toxic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effect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O-</a:t>
            </a:r>
            <a:r>
              <a:rPr dirty="0" sz="1200" spc="-40">
                <a:latin typeface="Times New Roman"/>
                <a:cs typeface="Times New Roman"/>
              </a:rPr>
              <a:t>Xylene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causing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massive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mortality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fish.</a:t>
            </a:r>
            <a:endParaRPr sz="1200">
              <a:latin typeface="Times New Roman"/>
              <a:cs typeface="Times New Roman"/>
            </a:endParaRPr>
          </a:p>
          <a:p>
            <a:pPr algn="just" marL="354965" marR="132080" indent="-228600">
              <a:lnSpc>
                <a:spcPct val="107700"/>
              </a:lnSpc>
              <a:spcBef>
                <a:spcPts val="114"/>
              </a:spcBef>
              <a:buFont typeface="Calibri"/>
              <a:buChar char="-"/>
              <a:tabLst>
                <a:tab pos="354965" algn="l"/>
                <a:tab pos="3568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25" i="1">
                <a:latin typeface="Times New Roman"/>
                <a:cs typeface="Times New Roman"/>
              </a:rPr>
              <a:t>Interference</a:t>
            </a:r>
            <a:r>
              <a:rPr dirty="0" sz="1200" spc="50" i="1">
                <a:latin typeface="Times New Roman"/>
                <a:cs typeface="Times New Roman"/>
              </a:rPr>
              <a:t> </a:t>
            </a:r>
            <a:r>
              <a:rPr dirty="0" sz="1200" spc="-50" i="1">
                <a:latin typeface="Times New Roman"/>
                <a:cs typeface="Times New Roman"/>
              </a:rPr>
              <a:t>with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Biological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Activities-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vital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importance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physiology,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metabolism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20">
                <a:latin typeface="Times New Roman"/>
                <a:cs typeface="Times New Roman"/>
              </a:rPr>
              <a:t>biochemical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process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controlling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respiratory</a:t>
            </a:r>
            <a:r>
              <a:rPr dirty="0" sz="1200">
                <a:latin typeface="Times New Roman"/>
                <a:cs typeface="Times New Roman"/>
              </a:rPr>
              <a:t> rates, </a:t>
            </a:r>
            <a:r>
              <a:rPr dirty="0" sz="1200" spc="-10">
                <a:latin typeface="Times New Roman"/>
                <a:cs typeface="Times New Roman"/>
              </a:rPr>
              <a:t>digestion,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excretion</a:t>
            </a:r>
            <a:r>
              <a:rPr dirty="0" sz="1200">
                <a:latin typeface="Times New Roman"/>
                <a:cs typeface="Times New Roman"/>
              </a:rPr>
              <a:t> and </a:t>
            </a:r>
            <a:r>
              <a:rPr dirty="0" sz="1200" spc="-10">
                <a:latin typeface="Times New Roman"/>
                <a:cs typeface="Times New Roman"/>
              </a:rPr>
              <a:t>overall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development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aquatic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organisms.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totally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distrupt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entire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ecosysytem,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sharp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changes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tempreture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destructive. </a:t>
            </a:r>
            <a:r>
              <a:rPr dirty="0" sz="1200" spc="-35">
                <a:latin typeface="Times New Roman"/>
                <a:cs typeface="Times New Roman"/>
              </a:rPr>
              <a:t>Because,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life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aquatic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animals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involves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several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chemical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reaction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these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reactions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vary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according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changes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temperature.</a:t>
            </a:r>
            <a:endParaRPr sz="1200">
              <a:latin typeface="Times New Roman"/>
              <a:cs typeface="Times New Roman"/>
            </a:endParaRPr>
          </a:p>
          <a:p>
            <a:pPr algn="just" marL="354965" marR="133350" indent="-229235">
              <a:lnSpc>
                <a:spcPct val="108100"/>
              </a:lnSpc>
              <a:spcBef>
                <a:spcPts val="100"/>
              </a:spcBef>
              <a:buFont typeface="Calibri"/>
              <a:buChar char="-"/>
              <a:tabLst>
                <a:tab pos="354965" algn="l"/>
                <a:tab pos="356235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95" i="1">
                <a:latin typeface="Times New Roman"/>
                <a:cs typeface="Times New Roman"/>
              </a:rPr>
              <a:t>Interference</a:t>
            </a:r>
            <a:r>
              <a:rPr dirty="0" sz="1200" spc="229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with</a:t>
            </a:r>
            <a:r>
              <a:rPr dirty="0" sz="1200" spc="235" i="1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reproduction</a:t>
            </a:r>
            <a:r>
              <a:rPr dirty="0" sz="1200" spc="229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23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Fishes</a:t>
            </a:r>
            <a:r>
              <a:rPr dirty="0" sz="1200" spc="-20">
                <a:latin typeface="Times New Roman"/>
                <a:cs typeface="Times New Roman"/>
              </a:rPr>
              <a:t>-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fishes,</a:t>
            </a:r>
            <a:r>
              <a:rPr dirty="0" sz="1200" spc="2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several</a:t>
            </a:r>
            <a:r>
              <a:rPr dirty="0" sz="1200" spc="229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activities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spawning,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hatching,</a:t>
            </a:r>
            <a:r>
              <a:rPr dirty="0" sz="1200" spc="2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reproduction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optimum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temperature.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instance,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maximum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 </a:t>
            </a:r>
            <a:r>
              <a:rPr dirty="0" sz="1200">
                <a:latin typeface="Times New Roman"/>
                <a:cs typeface="Times New Roman"/>
              </a:rPr>
              <a:t>lake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trout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will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spawn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successfully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8.9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C.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warm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not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only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disturbs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spawning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also </a:t>
            </a:r>
            <a:r>
              <a:rPr dirty="0" sz="1200" spc="-25">
                <a:latin typeface="Times New Roman"/>
                <a:cs typeface="Times New Roman"/>
              </a:rPr>
              <a:t>destroys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laid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eggs.</a:t>
            </a:r>
            <a:endParaRPr sz="1200">
              <a:latin typeface="Times New Roman"/>
              <a:cs typeface="Times New Roman"/>
            </a:endParaRPr>
          </a:p>
          <a:p>
            <a:pPr algn="just" marL="354965" marR="132080" indent="-228600">
              <a:lnSpc>
                <a:spcPct val="107900"/>
              </a:lnSpc>
              <a:spcBef>
                <a:spcPts val="105"/>
              </a:spcBef>
              <a:buFont typeface="Calibri"/>
              <a:buChar char="-"/>
              <a:tabLst>
                <a:tab pos="354965" algn="l"/>
                <a:tab pos="3568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55" i="1">
                <a:latin typeface="Times New Roman"/>
                <a:cs typeface="Times New Roman"/>
              </a:rPr>
              <a:t>Variations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Reproductive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Rate</a:t>
            </a:r>
            <a:r>
              <a:rPr dirty="0" sz="1200" spc="-55">
                <a:latin typeface="Times New Roman"/>
                <a:cs typeface="Times New Roman"/>
              </a:rPr>
              <a:t>-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increase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triggers</a:t>
            </a:r>
            <a:r>
              <a:rPr dirty="0" sz="1200">
                <a:latin typeface="Times New Roman"/>
                <a:cs typeface="Times New Roman"/>
              </a:rPr>
              <a:t> deposition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eggs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female.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>
                <a:latin typeface="Times New Roman"/>
                <a:cs typeface="Times New Roman"/>
              </a:rPr>
              <a:t>triggering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particularly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dramatic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estuarine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fish,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spawn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four</a:t>
            </a:r>
            <a:r>
              <a:rPr dirty="0" sz="1200" spc="2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hours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after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reaches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critical</a:t>
            </a:r>
            <a:r>
              <a:rPr dirty="0" sz="1200" spc="-10">
                <a:latin typeface="Times New Roman"/>
                <a:cs typeface="Times New Roman"/>
              </a:rPr>
              <a:t> level.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93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566413" y="423167"/>
            <a:ext cx="6655434" cy="8623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algn="just" marL="393065" marR="170180" indent="-228600">
              <a:lnSpc>
                <a:spcPct val="107900"/>
              </a:lnSpc>
              <a:spcBef>
                <a:spcPts val="1320"/>
              </a:spcBef>
              <a:buFont typeface="Calibri"/>
              <a:buChar char="-"/>
              <a:tabLst>
                <a:tab pos="393065" algn="l"/>
                <a:tab pos="3949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14" i="1">
                <a:latin typeface="Times New Roman"/>
                <a:cs typeface="Times New Roman"/>
              </a:rPr>
              <a:t>Metabolic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Rate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110" i="1">
                <a:latin typeface="Times New Roman"/>
                <a:cs typeface="Times New Roman"/>
              </a:rPr>
              <a:t>Enhancement</a:t>
            </a:r>
            <a:r>
              <a:rPr dirty="0" sz="1200" spc="-110">
                <a:latin typeface="Times New Roman"/>
                <a:cs typeface="Times New Roman"/>
              </a:rPr>
              <a:t>-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Fishes</a:t>
            </a:r>
            <a:r>
              <a:rPr dirty="0" sz="1200" spc="-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show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marked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rise</a:t>
            </a:r>
            <a:r>
              <a:rPr dirty="0" sz="1200">
                <a:latin typeface="Times New Roman"/>
                <a:cs typeface="Times New Roman"/>
              </a:rPr>
              <a:t> in </a:t>
            </a:r>
            <a:r>
              <a:rPr dirty="0" sz="1200" spc="-20">
                <a:latin typeface="Times New Roman"/>
                <a:cs typeface="Times New Roman"/>
              </a:rPr>
              <a:t>basal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 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metabolism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 </a:t>
            </a:r>
            <a:r>
              <a:rPr dirty="0" sz="1200" spc="-10">
                <a:latin typeface="Times New Roman"/>
                <a:cs typeface="Times New Roman"/>
              </a:rPr>
              <a:t>temperature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lethal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point.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respiratory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rate,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oxygen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demand,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uptake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swimming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speed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fishes </a:t>
            </a:r>
            <a:r>
              <a:rPr dirty="0" sz="1200" spc="-30">
                <a:latin typeface="Times New Roman"/>
                <a:cs typeface="Times New Roman"/>
              </a:rPr>
              <a:t>increase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rise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water.</a:t>
            </a:r>
            <a:endParaRPr sz="1200">
              <a:latin typeface="Times New Roman"/>
              <a:cs typeface="Times New Roman"/>
            </a:endParaRPr>
          </a:p>
          <a:p>
            <a:pPr algn="just" marL="393065" marR="171450" indent="-228600">
              <a:lnSpc>
                <a:spcPct val="108300"/>
              </a:lnSpc>
              <a:spcBef>
                <a:spcPts val="95"/>
              </a:spcBef>
              <a:buFont typeface="Calibri"/>
              <a:buChar char="-"/>
              <a:tabLst>
                <a:tab pos="393065" algn="l"/>
                <a:tab pos="3949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10" i="1">
                <a:latin typeface="Times New Roman"/>
                <a:cs typeface="Times New Roman"/>
              </a:rPr>
              <a:t>Increased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Vulnerability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35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Disease</a:t>
            </a:r>
            <a:r>
              <a:rPr dirty="0" sz="1200" spc="-80">
                <a:latin typeface="Times New Roman"/>
                <a:cs typeface="Times New Roman"/>
              </a:rPr>
              <a:t>-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Activities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several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pathogenic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microorganisms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accelerated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by higher</a:t>
            </a:r>
            <a:r>
              <a:rPr dirty="0" sz="1200" spc="-20">
                <a:latin typeface="Times New Roman"/>
                <a:cs typeface="Times New Roman"/>
              </a:rPr>
              <a:t> temperature.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causes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bacterial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disease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certain</a:t>
            </a:r>
            <a:r>
              <a:rPr dirty="0" sz="1200" spc="-10">
                <a:latin typeface="Times New Roman"/>
                <a:cs typeface="Times New Roman"/>
              </a:rPr>
              <a:t> fishes.</a:t>
            </a:r>
            <a:endParaRPr sz="1200">
              <a:latin typeface="Times New Roman"/>
              <a:cs typeface="Times New Roman"/>
            </a:endParaRPr>
          </a:p>
          <a:p>
            <a:pPr algn="just" marL="393065" marR="170815" indent="-229235">
              <a:lnSpc>
                <a:spcPct val="107900"/>
              </a:lnSpc>
              <a:spcBef>
                <a:spcPts val="100"/>
              </a:spcBef>
              <a:buFont typeface="Calibri"/>
              <a:buChar char="-"/>
              <a:tabLst>
                <a:tab pos="393065" algn="l"/>
                <a:tab pos="394335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20" i="1">
                <a:latin typeface="Times New Roman"/>
                <a:cs typeface="Times New Roman"/>
              </a:rPr>
              <a:t>Undesirable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40" i="1">
                <a:latin typeface="Times New Roman"/>
                <a:cs typeface="Times New Roman"/>
              </a:rPr>
              <a:t>Changes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in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Algal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100" i="1">
                <a:latin typeface="Times New Roman"/>
                <a:cs typeface="Times New Roman"/>
              </a:rPr>
              <a:t>Population</a:t>
            </a:r>
            <a:r>
              <a:rPr dirty="0" sz="1200" spc="-100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life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ecosystem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greatly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influenced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60">
                <a:latin typeface="Times New Roman"/>
                <a:cs typeface="Times New Roman"/>
              </a:rPr>
              <a:t>algal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growth. Excess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nutrients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washout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 </a:t>
            </a:r>
            <a:r>
              <a:rPr dirty="0" sz="1200" spc="-10">
                <a:latin typeface="Times New Roman"/>
                <a:cs typeface="Times New Roman"/>
              </a:rPr>
              <a:t>thermal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power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plants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cause</a:t>
            </a:r>
            <a:r>
              <a:rPr dirty="0" sz="1200">
                <a:latin typeface="Times New Roman"/>
                <a:cs typeface="Times New Roman"/>
              </a:rPr>
              <a:t> an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excessive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algal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growth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consequent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acceleration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eutrophication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other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undesirable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changes.</a:t>
            </a:r>
            <a:endParaRPr sz="1200">
              <a:latin typeface="Times New Roman"/>
              <a:cs typeface="Times New Roman"/>
            </a:endParaRPr>
          </a:p>
          <a:p>
            <a:pPr algn="just" marL="393065" marR="171450" indent="-229235">
              <a:lnSpc>
                <a:spcPct val="107900"/>
              </a:lnSpc>
              <a:spcBef>
                <a:spcPts val="105"/>
              </a:spcBef>
              <a:buFont typeface="Calibri"/>
              <a:buChar char="-"/>
              <a:tabLst>
                <a:tab pos="393065" algn="l"/>
                <a:tab pos="394335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05" i="1">
                <a:latin typeface="Times New Roman"/>
                <a:cs typeface="Times New Roman"/>
              </a:rPr>
              <a:t>Destruction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of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45" i="1">
                <a:latin typeface="Times New Roman"/>
                <a:cs typeface="Times New Roman"/>
              </a:rPr>
              <a:t>Aquatic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Organisms</a:t>
            </a:r>
            <a:r>
              <a:rPr dirty="0" sz="1200" spc="-95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volume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required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cooling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purposes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stream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is </a:t>
            </a:r>
            <a:r>
              <a:rPr dirty="0" sz="1200">
                <a:latin typeface="Times New Roman"/>
                <a:cs typeface="Times New Roman"/>
              </a:rPr>
              <a:t>enormous.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Unfortunately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planktons,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insects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larvae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 are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sucked into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condenser </a:t>
            </a:r>
            <a:r>
              <a:rPr dirty="0" sz="1200" spc="-25">
                <a:latin typeface="Times New Roman"/>
                <a:cs typeface="Times New Roman"/>
              </a:rPr>
              <a:t>along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cooling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killed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shock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plant.</a:t>
            </a:r>
            <a:endParaRPr sz="1200">
              <a:latin typeface="Times New Roman"/>
              <a:cs typeface="Times New Roman"/>
            </a:endParaRPr>
          </a:p>
          <a:p>
            <a:pPr algn="just" marL="393065" marR="170180" indent="-228600">
              <a:lnSpc>
                <a:spcPct val="107900"/>
              </a:lnSpc>
              <a:spcBef>
                <a:spcPts val="100"/>
              </a:spcBef>
              <a:buFont typeface="Calibri"/>
              <a:buChar char="-"/>
              <a:tabLst>
                <a:tab pos="393065" algn="l"/>
                <a:tab pos="3949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20" i="1">
                <a:latin typeface="Times New Roman"/>
                <a:cs typeface="Times New Roman"/>
              </a:rPr>
              <a:t>Biochemical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Oxygen</a:t>
            </a:r>
            <a:r>
              <a:rPr dirty="0" sz="1200" spc="75" i="1">
                <a:latin typeface="Times New Roman"/>
                <a:cs typeface="Times New Roman"/>
              </a:rPr>
              <a:t> </a:t>
            </a:r>
            <a:r>
              <a:rPr dirty="0" sz="1200" spc="-80" i="1">
                <a:latin typeface="Times New Roman"/>
                <a:cs typeface="Times New Roman"/>
              </a:rPr>
              <a:t>Demand-</a:t>
            </a:r>
            <a:r>
              <a:rPr dirty="0" sz="1200" spc="6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When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stream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carrying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biodegradable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organic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matter rises,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death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occur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synergistic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action,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accelerated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biochemical action.</a:t>
            </a:r>
            <a:endParaRPr sz="1200">
              <a:latin typeface="Times New Roman"/>
              <a:cs typeface="Times New Roman"/>
            </a:endParaRPr>
          </a:p>
          <a:p>
            <a:pPr algn="just" marL="393065" marR="170180" indent="-228600">
              <a:lnSpc>
                <a:spcPct val="108100"/>
              </a:lnSpc>
              <a:spcBef>
                <a:spcPts val="100"/>
              </a:spcBef>
              <a:buFont typeface="Calibri"/>
              <a:buChar char="-"/>
              <a:tabLst>
                <a:tab pos="393065" algn="l"/>
                <a:tab pos="3949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55" i="1">
                <a:latin typeface="Times New Roman"/>
                <a:cs typeface="Times New Roman"/>
              </a:rPr>
              <a:t>Effect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on</a:t>
            </a:r>
            <a:r>
              <a:rPr dirty="0" sz="1200" spc="30" i="1">
                <a:latin typeface="Times New Roman"/>
                <a:cs typeface="Times New Roman"/>
              </a:rPr>
              <a:t> </a:t>
            </a:r>
            <a:r>
              <a:rPr dirty="0" sz="1200" spc="-75" i="1">
                <a:latin typeface="Times New Roman"/>
                <a:cs typeface="Times New Roman"/>
              </a:rPr>
              <a:t>Marine</a:t>
            </a:r>
            <a:r>
              <a:rPr dirty="0" sz="1200" spc="2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Life</a:t>
            </a:r>
            <a:r>
              <a:rPr dirty="0" sz="1200" spc="-10">
                <a:latin typeface="Times New Roman"/>
                <a:cs typeface="Times New Roman"/>
              </a:rPr>
              <a:t>-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plays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important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role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affecting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metabolism,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growth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development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marine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Sea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organisms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poilkilothermic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i.e.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body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 </a:t>
            </a:r>
            <a:r>
              <a:rPr dirty="0" sz="1200" spc="-30">
                <a:latin typeface="Times New Roman"/>
                <a:cs typeface="Times New Roman"/>
              </a:rPr>
              <a:t>varies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surrounding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Some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marine creatures </a:t>
            </a:r>
            <a:r>
              <a:rPr dirty="0" sz="1200">
                <a:latin typeface="Times New Roman"/>
                <a:cs typeface="Times New Roman"/>
              </a:rPr>
              <a:t>cannot</a:t>
            </a:r>
            <a:r>
              <a:rPr dirty="0" sz="1200" spc="-20">
                <a:latin typeface="Times New Roman"/>
                <a:cs typeface="Times New Roman"/>
              </a:rPr>
              <a:t> tolerate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wide</a:t>
            </a:r>
            <a:r>
              <a:rPr dirty="0" sz="1200" spc="-10">
                <a:latin typeface="Times New Roman"/>
                <a:cs typeface="Times New Roman"/>
              </a:rPr>
              <a:t> changes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temperature,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they die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higher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temperature.</a:t>
            </a:r>
            <a:endParaRPr sz="1200">
              <a:latin typeface="Times New Roman"/>
              <a:cs typeface="Times New Roman"/>
            </a:endParaRPr>
          </a:p>
          <a:p>
            <a:pPr algn="just" marL="393065" marR="170815" indent="-228600">
              <a:lnSpc>
                <a:spcPct val="107800"/>
              </a:lnSpc>
              <a:spcBef>
                <a:spcPts val="105"/>
              </a:spcBef>
              <a:buFont typeface="Calibri"/>
              <a:buChar char="-"/>
              <a:tabLst>
                <a:tab pos="393065" algn="l"/>
                <a:tab pos="394970" algn="l"/>
              </a:tabLst>
            </a:pP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80" i="1">
                <a:latin typeface="Times New Roman"/>
                <a:cs typeface="Times New Roman"/>
              </a:rPr>
              <a:t>Disruption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20" i="1">
                <a:latin typeface="Times New Roman"/>
                <a:cs typeface="Times New Roman"/>
              </a:rPr>
              <a:t>of</a:t>
            </a:r>
            <a:r>
              <a:rPr dirty="0" sz="1200" spc="45" i="1">
                <a:latin typeface="Times New Roman"/>
                <a:cs typeface="Times New Roman"/>
              </a:rPr>
              <a:t> </a:t>
            </a:r>
            <a:r>
              <a:rPr dirty="0" sz="1200" spc="-135" i="1">
                <a:latin typeface="Times New Roman"/>
                <a:cs typeface="Times New Roman"/>
              </a:rPr>
              <a:t>Food</a:t>
            </a:r>
            <a:r>
              <a:rPr dirty="0" sz="1200" spc="60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Chain</a:t>
            </a:r>
            <a:r>
              <a:rPr dirty="0" sz="1200" spc="-65">
                <a:latin typeface="Times New Roman"/>
                <a:cs typeface="Times New Roman"/>
              </a:rPr>
              <a:t>-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Heated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water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effluent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disturbs </a:t>
            </a:r>
            <a:r>
              <a:rPr dirty="0" sz="1200">
                <a:latin typeface="Times New Roman"/>
                <a:cs typeface="Times New Roman"/>
              </a:rPr>
              <a:t>food </a:t>
            </a:r>
            <a:r>
              <a:rPr dirty="0" sz="1200" spc="-10">
                <a:latin typeface="Times New Roman"/>
                <a:cs typeface="Times New Roman"/>
              </a:rPr>
              <a:t>chain.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10">
                <a:latin typeface="Times New Roman"/>
                <a:cs typeface="Times New Roman"/>
              </a:rPr>
              <a:t>water flea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(Daphnia)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can </a:t>
            </a:r>
            <a:r>
              <a:rPr dirty="0" sz="1200" spc="-10">
                <a:latin typeface="Times New Roman"/>
                <a:cs typeface="Times New Roman"/>
              </a:rPr>
              <a:t>tolerate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thermal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extreme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95</a:t>
            </a:r>
            <a:r>
              <a:rPr dirty="0" baseline="39682" sz="1050">
                <a:latin typeface="Times New Roman"/>
                <a:cs typeface="Times New Roman"/>
              </a:rPr>
              <a:t>o</a:t>
            </a:r>
            <a:r>
              <a:rPr dirty="0" sz="1200">
                <a:latin typeface="Times New Roman"/>
                <a:cs typeface="Times New Roman"/>
              </a:rPr>
              <a:t>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would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probably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starve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 death if the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diatoms</a:t>
            </a:r>
            <a:r>
              <a:rPr dirty="0" sz="1200">
                <a:latin typeface="Times New Roman"/>
                <a:cs typeface="Times New Roman"/>
              </a:rPr>
              <a:t> on </a:t>
            </a:r>
            <a:r>
              <a:rPr dirty="0" sz="1200" spc="-10">
                <a:latin typeface="Times New Roman"/>
                <a:cs typeface="Times New Roman"/>
              </a:rPr>
              <a:t>which</a:t>
            </a:r>
            <a:r>
              <a:rPr dirty="0" sz="1200">
                <a:latin typeface="Times New Roman"/>
                <a:cs typeface="Times New Roman"/>
              </a:rPr>
              <a:t> it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feeds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unable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survive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that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temperature.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Fish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feeding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fleas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would</a:t>
            </a:r>
            <a:r>
              <a:rPr dirty="0" sz="1200" spc="114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die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starvation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in absence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their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90" i="1">
                <a:latin typeface="Times New Roman"/>
                <a:cs typeface="Times New Roman"/>
              </a:rPr>
              <a:t>i.e.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,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Daphnia </a:t>
            </a:r>
            <a:r>
              <a:rPr dirty="0" sz="1200">
                <a:latin typeface="Times New Roman"/>
                <a:cs typeface="Times New Roman"/>
              </a:rPr>
              <a:t>thus</a:t>
            </a:r>
            <a:r>
              <a:rPr dirty="0" sz="1200" spc="-25">
                <a:latin typeface="Times New Roman"/>
                <a:cs typeface="Times New Roman"/>
              </a:rPr>
              <a:t> disrupting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food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chain.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64465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Control</a:t>
            </a:r>
            <a:r>
              <a:rPr dirty="0" sz="1200" spc="9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9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Thermal</a:t>
            </a:r>
            <a:r>
              <a:rPr dirty="0" sz="1200" spc="9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Pollution</a:t>
            </a:r>
            <a:endParaRPr sz="1200">
              <a:latin typeface="Cambria"/>
              <a:cs typeface="Cambria"/>
            </a:endParaRPr>
          </a:p>
          <a:p>
            <a:pPr marL="165100" marR="171450" indent="456565">
              <a:lnSpc>
                <a:spcPct val="107500"/>
              </a:lnSpc>
              <a:spcBef>
                <a:spcPts val="25"/>
              </a:spcBef>
            </a:pP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must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removed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condenser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cooling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prior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their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disposal</a:t>
            </a:r>
            <a:r>
              <a:rPr dirty="0" sz="1200" spc="1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receiving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bodies.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major</a:t>
            </a:r>
            <a:r>
              <a:rPr dirty="0" sz="1200" spc="-30">
                <a:latin typeface="Times New Roman"/>
                <a:cs typeface="Times New Roman"/>
              </a:rPr>
              <a:t> principles involved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process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heat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are:</a:t>
            </a:r>
            <a:endParaRPr sz="1200">
              <a:latin typeface="Times New Roman"/>
              <a:cs typeface="Times New Roman"/>
            </a:endParaRPr>
          </a:p>
          <a:p>
            <a:pPr marL="392430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392430" algn="l"/>
              </a:tabLst>
            </a:pPr>
            <a:r>
              <a:rPr dirty="0" sz="1200" spc="-10">
                <a:latin typeface="Times New Roman"/>
                <a:cs typeface="Times New Roman"/>
              </a:rPr>
              <a:t>Conduction</a:t>
            </a:r>
            <a:endParaRPr sz="1200">
              <a:latin typeface="Times New Roman"/>
              <a:cs typeface="Times New Roman"/>
            </a:endParaRPr>
          </a:p>
          <a:p>
            <a:pPr marL="392430" indent="-227965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392430" algn="l"/>
              </a:tabLst>
            </a:pPr>
            <a:r>
              <a:rPr dirty="0" sz="1200" spc="-10">
                <a:latin typeface="Times New Roman"/>
                <a:cs typeface="Times New Roman"/>
              </a:rPr>
              <a:t>Convection</a:t>
            </a:r>
            <a:endParaRPr sz="1200">
              <a:latin typeface="Times New Roman"/>
              <a:cs typeface="Times New Roman"/>
            </a:endParaRPr>
          </a:p>
          <a:p>
            <a:pPr marL="392430" indent="-227965">
              <a:lnSpc>
                <a:spcPct val="100000"/>
              </a:lnSpc>
              <a:spcBef>
                <a:spcPts val="120"/>
              </a:spcBef>
              <a:buAutoNum type="arabicParenR"/>
              <a:tabLst>
                <a:tab pos="392430" algn="l"/>
              </a:tabLst>
            </a:pPr>
            <a:r>
              <a:rPr dirty="0" sz="1200" spc="-10">
                <a:latin typeface="Times New Roman"/>
                <a:cs typeface="Times New Roman"/>
              </a:rPr>
              <a:t>Radiation</a:t>
            </a:r>
            <a:endParaRPr sz="1200">
              <a:latin typeface="Times New Roman"/>
              <a:cs typeface="Times New Roman"/>
            </a:endParaRPr>
          </a:p>
          <a:p>
            <a:pPr marL="392430" indent="-22796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392430" algn="l"/>
              </a:tabLst>
            </a:pPr>
            <a:r>
              <a:rPr dirty="0" sz="1200" spc="-10">
                <a:latin typeface="Times New Roman"/>
                <a:cs typeface="Times New Roman"/>
              </a:rPr>
              <a:t>Evaporation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1651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following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methods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adopted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control</a:t>
            </a:r>
            <a:r>
              <a:rPr dirty="0" sz="1200" spc="-20">
                <a:latin typeface="Times New Roman"/>
                <a:cs typeface="Times New Roman"/>
              </a:rPr>
              <a:t> high temperature </a:t>
            </a:r>
            <a:r>
              <a:rPr dirty="0" sz="1200" spc="-25">
                <a:latin typeface="Times New Roman"/>
                <a:cs typeface="Times New Roman"/>
              </a:rPr>
              <a:t>caused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thermal </a:t>
            </a:r>
            <a:r>
              <a:rPr dirty="0" sz="1200" spc="-10">
                <a:latin typeface="Times New Roman"/>
                <a:cs typeface="Times New Roman"/>
              </a:rPr>
              <a:t>discharges.</a:t>
            </a:r>
            <a:endParaRPr sz="1200">
              <a:latin typeface="Times New Roman"/>
              <a:cs typeface="Times New Roman"/>
            </a:endParaRPr>
          </a:p>
          <a:p>
            <a:pPr algn="just" marL="164465" marR="171450" indent="174625">
              <a:lnSpc>
                <a:spcPct val="108700"/>
              </a:lnSpc>
              <a:spcBef>
                <a:spcPts val="90"/>
              </a:spcBef>
              <a:buAutoNum type="arabicParenR"/>
              <a:tabLst>
                <a:tab pos="339090" algn="l"/>
              </a:tabLst>
            </a:pPr>
            <a:r>
              <a:rPr dirty="0" sz="1200" i="1">
                <a:latin typeface="Cambria"/>
                <a:cs typeface="Cambria"/>
              </a:rPr>
              <a:t>Cooling</a:t>
            </a:r>
            <a:r>
              <a:rPr dirty="0" sz="1200" spc="9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Ponds</a:t>
            </a:r>
            <a:r>
              <a:rPr dirty="0" sz="1200">
                <a:latin typeface="Georgia"/>
                <a:cs typeface="Georgia"/>
              </a:rPr>
              <a:t>-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cooling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towers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beneficially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used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dissipation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heat.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10">
                <a:latin typeface="Times New Roman"/>
                <a:cs typeface="Times New Roman"/>
              </a:rPr>
              <a:t>condensers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stored 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earth </a:t>
            </a:r>
            <a:r>
              <a:rPr dirty="0" sz="1200" spc="-25">
                <a:latin typeface="Times New Roman"/>
                <a:cs typeface="Times New Roman"/>
              </a:rPr>
              <a:t>like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where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evaporating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brings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 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temperature.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water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re-</a:t>
            </a:r>
            <a:r>
              <a:rPr dirty="0" sz="1200" spc="-10">
                <a:latin typeface="Times New Roman"/>
                <a:cs typeface="Times New Roman"/>
              </a:rPr>
              <a:t>circulated.</a:t>
            </a:r>
            <a:endParaRPr sz="1200">
              <a:latin typeface="Times New Roman"/>
              <a:cs typeface="Times New Roman"/>
            </a:endParaRPr>
          </a:p>
          <a:p>
            <a:pPr algn="just" marL="164465" marR="172085" indent="163195">
              <a:lnSpc>
                <a:spcPct val="108700"/>
              </a:lnSpc>
              <a:spcBef>
                <a:spcPts val="90"/>
              </a:spcBef>
              <a:buAutoNum type="arabicParenR"/>
              <a:tabLst>
                <a:tab pos="327660" algn="l"/>
              </a:tabLst>
            </a:pPr>
            <a:r>
              <a:rPr dirty="0" sz="1200" i="1">
                <a:latin typeface="Cambria"/>
                <a:cs typeface="Cambria"/>
              </a:rPr>
              <a:t>Spray</a:t>
            </a:r>
            <a:r>
              <a:rPr dirty="0" sz="1200" spc="3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Ponds</a:t>
            </a:r>
            <a:r>
              <a:rPr dirty="0" sz="1200">
                <a:latin typeface="Georgia"/>
                <a:cs typeface="Georgia"/>
              </a:rPr>
              <a:t>-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spray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ponds,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water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sprayed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cooling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ponds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with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help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spray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nozzles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convert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fine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droplets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which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more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surface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area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facilitate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efficient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</a:t>
            </a:r>
            <a:r>
              <a:rPr dirty="0" sz="1200" spc="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transfer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to </a:t>
            </a:r>
            <a:r>
              <a:rPr dirty="0" sz="1200" spc="-10">
                <a:latin typeface="Times New Roman"/>
                <a:cs typeface="Times New Roman"/>
              </a:rPr>
              <a:t>atmosphere.</a:t>
            </a:r>
            <a:endParaRPr sz="1200">
              <a:latin typeface="Times New Roman"/>
              <a:cs typeface="Times New Roman"/>
            </a:endParaRPr>
          </a:p>
          <a:p>
            <a:pPr algn="just" marL="164465" marR="170815" indent="179705">
              <a:lnSpc>
                <a:spcPct val="108700"/>
              </a:lnSpc>
              <a:spcBef>
                <a:spcPts val="90"/>
              </a:spcBef>
              <a:buAutoNum type="arabicParenR"/>
              <a:tabLst>
                <a:tab pos="344170" algn="l"/>
              </a:tabLst>
            </a:pPr>
            <a:r>
              <a:rPr dirty="0" sz="1200" i="1">
                <a:latin typeface="Cambria"/>
                <a:cs typeface="Cambria"/>
              </a:rPr>
              <a:t>Cooling</a:t>
            </a:r>
            <a:r>
              <a:rPr dirty="0" sz="1200" spc="11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Towers-</a:t>
            </a:r>
            <a:r>
              <a:rPr dirty="0" sz="1200" spc="110" i="1">
                <a:latin typeface="Cambria"/>
                <a:cs typeface="Cambria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cooling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towers-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wet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cooling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towers,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heated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water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brought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direct </a:t>
            </a:r>
            <a:r>
              <a:rPr dirty="0" sz="1200">
                <a:latin typeface="Times New Roman"/>
                <a:cs typeface="Times New Roman"/>
              </a:rPr>
              <a:t>contact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continuously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flowing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air.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evaporation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brings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temperature.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increase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surface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area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contact,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water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broken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down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into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droplet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by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spray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nozzles.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35"/>
              <a:t>Environment</a:t>
            </a:r>
            <a:r>
              <a:rPr dirty="0" spc="-25"/>
              <a:t> </a:t>
            </a:r>
            <a:r>
              <a:rPr dirty="0" spc="-20"/>
              <a:t>Studies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r>
              <a:rPr dirty="0" spc="-25"/>
              <a:t>94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18801" y="423167"/>
            <a:ext cx="6337300" cy="8744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Unit</a:t>
            </a:r>
            <a:r>
              <a:rPr dirty="0" sz="1300" spc="-30">
                <a:latin typeface="Georgia"/>
                <a:cs typeface="Georgia"/>
              </a:rPr>
              <a:t> </a:t>
            </a:r>
            <a:r>
              <a:rPr dirty="0" sz="1300" spc="-80">
                <a:latin typeface="Georgia"/>
                <a:cs typeface="Georgia"/>
              </a:rPr>
              <a:t>5:</a:t>
            </a:r>
            <a:r>
              <a:rPr dirty="0" sz="1300" spc="5">
                <a:latin typeface="Georgia"/>
                <a:cs typeface="Georgia"/>
              </a:rPr>
              <a:t> </a:t>
            </a:r>
            <a:r>
              <a:rPr dirty="0" sz="1300" spc="-10">
                <a:latin typeface="Georgia"/>
                <a:cs typeface="Georgia"/>
              </a:rPr>
              <a:t>Pollution</a:t>
            </a:r>
            <a:endParaRPr sz="1300">
              <a:latin typeface="Georgia"/>
              <a:cs typeface="Georgia"/>
            </a:endParaRPr>
          </a:p>
          <a:p>
            <a:pPr marL="12700" marR="5210810">
              <a:lnSpc>
                <a:spcPct val="107500"/>
              </a:lnSpc>
              <a:spcBef>
                <a:spcPts val="1215"/>
              </a:spcBef>
            </a:pPr>
            <a:r>
              <a:rPr dirty="0" sz="1200" spc="-10">
                <a:latin typeface="Georgia"/>
                <a:cs typeface="Georgia"/>
              </a:rPr>
              <a:t>Nuclear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Hazards </a:t>
            </a:r>
            <a:r>
              <a:rPr dirty="0" sz="1200" spc="-10">
                <a:latin typeface="Georgia"/>
                <a:cs typeface="Georgia"/>
              </a:rPr>
              <a:t>Introduction</a:t>
            </a:r>
            <a:endParaRPr sz="1200">
              <a:latin typeface="Georgia"/>
              <a:cs typeface="Georg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10"/>
              </a:spcBef>
            </a:pPr>
            <a:r>
              <a:rPr dirty="0" sz="1200" spc="-35">
                <a:latin typeface="Times New Roman"/>
                <a:cs typeface="Times New Roman"/>
              </a:rPr>
              <a:t>Radioactivity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phenomenon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emission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radiation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caused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due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breaking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up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nuclei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>
                <a:latin typeface="Times New Roman"/>
                <a:cs typeface="Times New Roman"/>
              </a:rPr>
              <a:t>atoms</a:t>
            </a:r>
            <a:r>
              <a:rPr dirty="0" sz="1200" spc="1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isotopes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element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such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as,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Uranium-</a:t>
            </a:r>
            <a:r>
              <a:rPr dirty="0" sz="1200">
                <a:latin typeface="Times New Roman"/>
                <a:cs typeface="Times New Roman"/>
              </a:rPr>
              <a:t>235,</a:t>
            </a:r>
            <a:r>
              <a:rPr dirty="0" sz="1200" spc="1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Uranium-</a:t>
            </a:r>
            <a:r>
              <a:rPr dirty="0" sz="1200">
                <a:latin typeface="Times New Roman"/>
                <a:cs typeface="Times New Roman"/>
              </a:rPr>
              <a:t>238,</a:t>
            </a:r>
            <a:r>
              <a:rPr dirty="0" sz="1200" spc="135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Radium-</a:t>
            </a:r>
            <a:r>
              <a:rPr dirty="0" sz="1200">
                <a:latin typeface="Times New Roman"/>
                <a:cs typeface="Times New Roman"/>
              </a:rPr>
              <a:t>226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etc.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emission</a:t>
            </a:r>
            <a:r>
              <a:rPr dirty="0" sz="1200" spc="1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of </a:t>
            </a:r>
            <a:r>
              <a:rPr dirty="0" sz="1200" spc="-20">
                <a:latin typeface="Times New Roman"/>
                <a:cs typeface="Times New Roman"/>
              </a:rPr>
              <a:t>energy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radioactive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substance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environment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often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termed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‘Radioactive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Pollution’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hazards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arising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this </a:t>
            </a:r>
            <a:r>
              <a:rPr dirty="0" sz="1200" spc="-20">
                <a:latin typeface="Times New Roman"/>
                <a:cs typeface="Times New Roman"/>
              </a:rPr>
              <a:t>pollution are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referred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25">
                <a:latin typeface="Times New Roman"/>
                <a:cs typeface="Times New Roman"/>
              </a:rPr>
              <a:t> radiation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25">
                <a:latin typeface="Times New Roman"/>
                <a:cs typeface="Times New Roman"/>
              </a:rPr>
              <a:t> nuclear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hazards.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0" i="1">
                <a:latin typeface="Cambria"/>
                <a:cs typeface="Cambria"/>
              </a:rPr>
              <a:t>Sources</a:t>
            </a:r>
            <a:r>
              <a:rPr dirty="0" sz="1200" spc="-10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-10" i="1">
                <a:latin typeface="Cambria"/>
                <a:cs typeface="Cambria"/>
              </a:rPr>
              <a:t> Radiation</a:t>
            </a:r>
            <a:endParaRPr sz="1200">
              <a:latin typeface="Cambria"/>
              <a:cs typeface="Cambria"/>
            </a:endParaRPr>
          </a:p>
          <a:p>
            <a:pPr algn="just" marL="12700" marR="5080" indent="457200">
              <a:lnSpc>
                <a:spcPct val="1078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sources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radioactivity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two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types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35" i="1">
                <a:latin typeface="Times New Roman"/>
                <a:cs typeface="Times New Roman"/>
              </a:rPr>
              <a:t>i.e.</a:t>
            </a:r>
            <a:r>
              <a:rPr dirty="0" sz="1200" spc="8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,</a:t>
            </a:r>
            <a:r>
              <a:rPr dirty="0" sz="1200" spc="95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man-</a:t>
            </a:r>
            <a:r>
              <a:rPr dirty="0" sz="1200">
                <a:latin typeface="Times New Roman"/>
                <a:cs typeface="Times New Roman"/>
              </a:rPr>
              <a:t>made.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natural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 include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cosmic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rays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outer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space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emissions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radioactive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materials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earth’s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crust. </a:t>
            </a:r>
            <a:r>
              <a:rPr dirty="0" sz="1200">
                <a:latin typeface="Times New Roman"/>
                <a:cs typeface="Times New Roman"/>
              </a:rPr>
              <a:t>Cosmic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rays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continuously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bombard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atmosphere</a:t>
            </a:r>
            <a:r>
              <a:rPr dirty="0" sz="1200" spc="30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radioactive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materials</a:t>
            </a:r>
            <a:r>
              <a:rPr dirty="0" sz="1200" spc="2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3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natural </a:t>
            </a:r>
            <a:r>
              <a:rPr dirty="0" sz="1200" spc="-30">
                <a:latin typeface="Times New Roman"/>
                <a:cs typeface="Times New Roman"/>
              </a:rPr>
              <a:t>radiations.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radio-</a:t>
            </a:r>
            <a:r>
              <a:rPr dirty="0" sz="1200" spc="-10">
                <a:latin typeface="Times New Roman"/>
                <a:cs typeface="Times New Roman"/>
              </a:rPr>
              <a:t>isotopes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presents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earth’s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crust</a:t>
            </a:r>
            <a:r>
              <a:rPr dirty="0" sz="1200" spc="-25">
                <a:latin typeface="Times New Roman"/>
                <a:cs typeface="Times New Roman"/>
              </a:rPr>
              <a:t> also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disintegrate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produces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harmful </a:t>
            </a:r>
            <a:r>
              <a:rPr dirty="0" sz="1200" spc="-10">
                <a:latin typeface="Times New Roman"/>
                <a:cs typeface="Times New Roman"/>
              </a:rPr>
              <a:t>radiations. </a:t>
            </a:r>
            <a:r>
              <a:rPr dirty="0" sz="1200">
                <a:latin typeface="Times New Roman"/>
                <a:cs typeface="Times New Roman"/>
              </a:rPr>
              <a:t>People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have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been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exposed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low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levels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atmospheric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radiations,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since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5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immemorial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but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it</a:t>
            </a:r>
            <a:r>
              <a:rPr dirty="0" sz="1200" spc="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is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30">
                <a:latin typeface="Times New Roman"/>
                <a:cs typeface="Times New Roman"/>
              </a:rPr>
              <a:t>man-</a:t>
            </a:r>
            <a:r>
              <a:rPr dirty="0" sz="1200" spc="-20">
                <a:latin typeface="Times New Roman"/>
                <a:cs typeface="Times New Roman"/>
              </a:rPr>
              <a:t>made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radiation </a:t>
            </a:r>
            <a:r>
              <a:rPr dirty="0" sz="1200" spc="-20">
                <a:latin typeface="Times New Roman"/>
                <a:cs typeface="Times New Roman"/>
              </a:rPr>
              <a:t>hazards</a:t>
            </a:r>
            <a:r>
              <a:rPr dirty="0" sz="1200" spc="-25">
                <a:latin typeface="Times New Roman"/>
                <a:cs typeface="Times New Roman"/>
              </a:rPr>
              <a:t> which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is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posing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grave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threat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mankind.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man-</a:t>
            </a:r>
            <a:r>
              <a:rPr dirty="0" sz="1200" spc="-20">
                <a:latin typeface="Times New Roman"/>
                <a:cs typeface="Times New Roman"/>
              </a:rPr>
              <a:t>made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sources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radioactivity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are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nuclear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wastes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originating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 </a:t>
            </a:r>
            <a:r>
              <a:rPr dirty="0" sz="1200" spc="-35">
                <a:latin typeface="Times New Roman"/>
                <a:cs typeface="Times New Roman"/>
              </a:rPr>
              <a:t>materials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nuclear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power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plants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Mining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ores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25">
                <a:latin typeface="Times New Roman"/>
                <a:cs typeface="Times New Roman"/>
              </a:rPr>
              <a:t>Processing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ores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radioactive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materials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nuclear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weapons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radio-</a:t>
            </a:r>
            <a:r>
              <a:rPr dirty="0" sz="1200" spc="-10">
                <a:latin typeface="Times New Roman"/>
                <a:cs typeface="Times New Roman"/>
              </a:rPr>
              <a:t>isotopes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research</a:t>
            </a:r>
            <a:r>
              <a:rPr dirty="0" sz="1200" spc="19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laboratories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Use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radio-</a:t>
            </a:r>
            <a:r>
              <a:rPr dirty="0" sz="1200" spc="-10">
                <a:latin typeface="Times New Roman"/>
                <a:cs typeface="Times New Roman"/>
              </a:rPr>
              <a:t>isotopes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medical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applications</a:t>
            </a:r>
            <a:endParaRPr sz="1200">
              <a:latin typeface="Times New Roman"/>
              <a:cs typeface="Times New Roman"/>
            </a:endParaRPr>
          </a:p>
          <a:p>
            <a:pPr marL="12700" marR="5715" indent="457200">
              <a:lnSpc>
                <a:spcPct val="107500"/>
              </a:lnSpc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maximum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exposure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comes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from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use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40">
                <a:latin typeface="Times New Roman"/>
                <a:cs typeface="Times New Roman"/>
              </a:rPr>
              <a:t>X-</a:t>
            </a:r>
            <a:r>
              <a:rPr dirty="0" sz="1200" spc="-20">
                <a:latin typeface="Times New Roman"/>
                <a:cs typeface="Times New Roman"/>
              </a:rPr>
              <a:t>rays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during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diagnostic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application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 spc="-10">
                <a:latin typeface="Times New Roman"/>
                <a:cs typeface="Times New Roman"/>
              </a:rPr>
              <a:t>treatment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cancer.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 i="1">
                <a:latin typeface="Cambria"/>
                <a:cs typeface="Cambria"/>
              </a:rPr>
              <a:t>Effects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-10" i="1">
                <a:latin typeface="Cambria"/>
                <a:cs typeface="Cambria"/>
              </a:rPr>
              <a:t> Radiations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radioactive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pollution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45">
                <a:latin typeface="Times New Roman"/>
                <a:cs typeface="Times New Roman"/>
              </a:rPr>
              <a:t>mainly</a:t>
            </a:r>
            <a:r>
              <a:rPr dirty="0" sz="1200" spc="-10">
                <a:latin typeface="Times New Roman"/>
                <a:cs typeface="Times New Roman"/>
              </a:rPr>
              <a:t> depends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upon: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30">
                <a:latin typeface="Times New Roman"/>
                <a:cs typeface="Times New Roman"/>
              </a:rPr>
              <a:t>Half-</a:t>
            </a:r>
            <a:r>
              <a:rPr dirty="0" sz="1200" spc="-45">
                <a:latin typeface="Times New Roman"/>
                <a:cs typeface="Times New Roman"/>
              </a:rPr>
              <a:t>life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isotope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Energy </a:t>
            </a:r>
            <a:r>
              <a:rPr dirty="0" sz="1200" spc="-40">
                <a:latin typeface="Times New Roman"/>
                <a:cs typeface="Times New Roman"/>
              </a:rPr>
              <a:t>releasing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capacity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Rate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diffusion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Rate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deposition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9"/>
              </a:spcBef>
              <a:buFont typeface="Calibri"/>
              <a:buChar char="-"/>
              <a:tabLst>
                <a:tab pos="241300" algn="l"/>
              </a:tabLst>
            </a:pPr>
            <a:r>
              <a:rPr dirty="0" sz="1200" spc="-20">
                <a:latin typeface="Times New Roman"/>
                <a:cs typeface="Times New Roman"/>
              </a:rPr>
              <a:t>Atmospheric</a:t>
            </a:r>
            <a:r>
              <a:rPr dirty="0" sz="1200" spc="-10">
                <a:latin typeface="Times New Roman"/>
                <a:cs typeface="Times New Roman"/>
              </a:rPr>
              <a:t> condition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40">
                <a:latin typeface="Times New Roman"/>
                <a:cs typeface="Times New Roman"/>
              </a:rPr>
              <a:t>Climatic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conditions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wind, </a:t>
            </a:r>
            <a:r>
              <a:rPr dirty="0" sz="1200" spc="-35">
                <a:latin typeface="Times New Roman"/>
                <a:cs typeface="Times New Roman"/>
              </a:rPr>
              <a:t>rainfall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Calibri"/>
              <a:buChar char="-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mbria"/>
                <a:cs typeface="Cambria"/>
              </a:rPr>
              <a:t>Harmful</a:t>
            </a:r>
            <a:r>
              <a:rPr dirty="0" sz="1200" spc="55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Effects</a:t>
            </a:r>
            <a:r>
              <a:rPr dirty="0" sz="1200" spc="65" i="1">
                <a:latin typeface="Cambria"/>
                <a:cs typeface="Cambria"/>
              </a:rPr>
              <a:t> </a:t>
            </a:r>
            <a:r>
              <a:rPr dirty="0" sz="1200" i="1">
                <a:latin typeface="Cambria"/>
                <a:cs typeface="Cambria"/>
              </a:rPr>
              <a:t>of</a:t>
            </a:r>
            <a:r>
              <a:rPr dirty="0" sz="1200" spc="60" i="1">
                <a:latin typeface="Cambria"/>
                <a:cs typeface="Cambria"/>
              </a:rPr>
              <a:t> </a:t>
            </a:r>
            <a:r>
              <a:rPr dirty="0" sz="1200" spc="-10" i="1">
                <a:latin typeface="Cambria"/>
                <a:cs typeface="Cambria"/>
              </a:rPr>
              <a:t>Radiation</a:t>
            </a:r>
            <a:endParaRPr sz="1200">
              <a:latin typeface="Cambria"/>
              <a:cs typeface="Cambria"/>
            </a:endParaRPr>
          </a:p>
          <a:p>
            <a:pPr marL="12700" marR="8890">
              <a:lnSpc>
                <a:spcPct val="107500"/>
              </a:lnSpc>
              <a:spcBef>
                <a:spcPts val="25"/>
              </a:spcBef>
            </a:pPr>
            <a:r>
              <a:rPr dirty="0" sz="1200" spc="-25">
                <a:latin typeface="Times New Roman"/>
                <a:cs typeface="Times New Roman"/>
              </a:rPr>
              <a:t>Radiations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produce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set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symptoms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whose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time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onset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35">
                <a:latin typeface="Times New Roman"/>
                <a:cs typeface="Times New Roman"/>
              </a:rPr>
              <a:t>severity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depends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size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dose.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The </a:t>
            </a:r>
            <a:r>
              <a:rPr dirty="0" sz="1200" spc="-20">
                <a:latin typeface="Times New Roman"/>
                <a:cs typeface="Times New Roman"/>
              </a:rPr>
              <a:t>acute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effects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radiations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include: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Nausea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1300" algn="l"/>
              </a:tabLst>
            </a:pPr>
            <a:r>
              <a:rPr dirty="0" sz="1200" spc="-10">
                <a:latin typeface="Times New Roman"/>
                <a:cs typeface="Times New Roman"/>
              </a:rPr>
              <a:t>Vomiting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Diarrhoea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29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20">
                <a:latin typeface="Times New Roman"/>
                <a:cs typeface="Times New Roman"/>
              </a:rPr>
              <a:t>Loss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appetite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Calibri"/>
              <a:buChar char="-"/>
              <a:tabLst>
                <a:tab pos="240665" algn="l"/>
              </a:tabLst>
            </a:pPr>
            <a:r>
              <a:rPr dirty="0" sz="1200" spc="-10">
                <a:latin typeface="Times New Roman"/>
                <a:cs typeface="Times New Roman"/>
              </a:rPr>
              <a:t>Death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2024-02-19T06:54:01Z</dcterms:created>
  <dcterms:modified xsi:type="dcterms:W3CDTF">2024-02-19T06:54:01Z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2018-03-20T00:00:00Z</vt:filetime>
  </property>
  <property fmtid="{D5CDD505-2E9C-101B-9397-08002B2CF9AE}" pid="3" name="Creator">
    <vt:lpwstr>PDF-XChange Editor 7.0.323.1</vt:lpwstr>
  </property>
  <property fmtid="{D5CDD505-2E9C-101B-9397-08002B2CF9AE}" pid="4" name="LastSaved">
    <vt:filetime>2024-02-19T00:00:00Z</vt:filetime>
  </property>
  <property fmtid="{D5CDD505-2E9C-101B-9397-08002B2CF9AE}" pid="5" name="Producer">
    <vt:lpwstr>PDF-XChange Core API SDK (7.0.323.1)</vt:lpwstr>
  </property>
</Properties>
</file>